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8" r:id="rId3"/>
    <p:sldId id="267" r:id="rId4"/>
    <p:sldId id="258" r:id="rId5"/>
    <p:sldId id="259" r:id="rId6"/>
    <p:sldId id="260" r:id="rId7"/>
    <p:sldId id="261" r:id="rId8"/>
    <p:sldId id="262" r:id="rId9"/>
    <p:sldId id="263" r:id="rId10"/>
    <p:sldId id="264" r:id="rId11"/>
    <p:sldId id="265" r:id="rId12"/>
    <p:sldId id="26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6" d="100"/>
          <a:sy n="116" d="100"/>
        </p:scale>
        <p:origin x="-390" y="-11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smtClean="0"/>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Modifier le style des sous-titres du masque</a:t>
            </a:r>
            <a:endParaRPr lang="en-US" dirty="0"/>
          </a:p>
        </p:txBody>
      </p:sp>
      <p:sp>
        <p:nvSpPr>
          <p:cNvPr id="4" name="Date Placeholder 3"/>
          <p:cNvSpPr>
            <a:spLocks noGrp="1"/>
          </p:cNvSpPr>
          <p:nvPr>
            <p:ph type="dt" sz="half" idx="10"/>
          </p:nvPr>
        </p:nvSpPr>
        <p:spPr/>
        <p:txBody>
          <a:bodyPr/>
          <a:lstStyle/>
          <a:p>
            <a:fld id="{779BAC96-6951-44A4-B917-A4850CCF8665}" type="datetimeFigureOut">
              <a:rPr lang="fr-FR" smtClean="0"/>
              <a:pPr/>
              <a:t>10/02/2025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 xmlns:p14="http://schemas.microsoft.com/office/powerpoint/2010/main" val="1384629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779BAC96-6951-44A4-B917-A4850CCF8665}" type="datetimeFigureOut">
              <a:rPr lang="fr-FR" smtClean="0"/>
              <a:pPr/>
              <a:t>10/02/2025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 xmlns:p14="http://schemas.microsoft.com/office/powerpoint/2010/main" val="2272520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779BAC96-6951-44A4-B917-A4850CCF8665}" type="datetimeFigureOut">
              <a:rPr lang="fr-FR" smtClean="0"/>
              <a:pPr/>
              <a:t>10/02/2025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5D54B6-BD23-4766-85F2-5AFC70A6743D}" type="slidenum">
              <a:rPr lang="fr-FR" smtClean="0"/>
              <a:pPr/>
              <a:t>‹N°›</a:t>
            </a:fld>
            <a:endParaRPr lang="fr-F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 xmlns:p14="http://schemas.microsoft.com/office/powerpoint/2010/main" val="35771088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779BAC96-6951-44A4-B917-A4850CCF8665}" type="datetimeFigureOut">
              <a:rPr lang="fr-FR" smtClean="0"/>
              <a:pPr/>
              <a:t>10/02/2025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 xmlns:p14="http://schemas.microsoft.com/office/powerpoint/2010/main" val="32787453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779BAC96-6951-44A4-B917-A4850CCF8665}" type="datetimeFigureOut">
              <a:rPr lang="fr-FR" smtClean="0"/>
              <a:pPr/>
              <a:t>10/02/2025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5D54B6-BD23-4766-85F2-5AFC70A6743D}" type="slidenum">
              <a:rPr lang="fr-FR" smtClean="0"/>
              <a:pPr/>
              <a:t>‹N°›</a:t>
            </a:fld>
            <a:endParaRPr lang="fr-F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 xmlns:p14="http://schemas.microsoft.com/office/powerpoint/2010/main" val="37982905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779BAC96-6951-44A4-B917-A4850CCF8665}" type="datetimeFigureOut">
              <a:rPr lang="fr-FR" smtClean="0"/>
              <a:pPr/>
              <a:t>10/02/2025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 xmlns:p14="http://schemas.microsoft.com/office/powerpoint/2010/main" val="7113927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779BAC96-6951-44A4-B917-A4850CCF8665}" type="datetimeFigureOut">
              <a:rPr lang="fr-FR" smtClean="0"/>
              <a:pPr/>
              <a:t>10/02/2025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 xmlns:p14="http://schemas.microsoft.com/office/powerpoint/2010/main" val="31183885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779BAC96-6951-44A4-B917-A4850CCF8665}" type="datetimeFigureOut">
              <a:rPr lang="fr-FR" smtClean="0"/>
              <a:pPr/>
              <a:t>10/02/2025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 xmlns:p14="http://schemas.microsoft.com/office/powerpoint/2010/main" val="22521051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2/10/2025</a:t>
            </a:fld>
            <a:endParaRPr lang="en-US"/>
          </a:p>
        </p:txBody>
      </p:sp>
      <p:sp>
        <p:nvSpPr>
          <p:cNvPr id="4" name="Holder 4"/>
          <p:cNvSpPr>
            <a:spLocks noGrp="1"/>
          </p:cNvSpPr>
          <p:nvPr>
            <p:ph type="sldNum" sz="quarter" idx="7"/>
          </p:nvPr>
        </p:nvSpPr>
        <p:spPr/>
        <p:txBody>
          <a:bodyPr lIns="0" tIns="0" rIns="0" bIns="0"/>
          <a:lstStyle>
            <a:lvl1pPr marL="300559">
              <a:lnSpc>
                <a:spcPts val="2200"/>
              </a:lnSpc>
              <a:defRPr sz="1900" b="0" i="0">
                <a:solidFill>
                  <a:srgbClr val="FF0000"/>
                </a:solidFill>
                <a:latin typeface="Arial MT"/>
                <a:cs typeface="Arial MT"/>
              </a:defRPr>
            </a:lvl1pPr>
          </a:lstStyle>
          <a:p>
            <a:fld id="{81D60167-4931-47E6-BA6A-407CBD079E47}" type="slidenum">
              <a:rPr lang="fr-FR" spc="-67" smtClean="0"/>
              <a:pPr/>
              <a:t>‹N°›</a:t>
            </a:fld>
            <a:endParaRPr lang="fr-FR" spc="-67"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779BAC96-6951-44A4-B917-A4850CCF8665}" type="datetimeFigureOut">
              <a:rPr lang="fr-FR" smtClean="0"/>
              <a:pPr/>
              <a:t>10/02/2025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 xmlns:p14="http://schemas.microsoft.com/office/powerpoint/2010/main" val="3294636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779BAC96-6951-44A4-B917-A4850CCF8665}" type="datetimeFigureOut">
              <a:rPr lang="fr-FR" smtClean="0"/>
              <a:pPr/>
              <a:t>10/02/2025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 xmlns:p14="http://schemas.microsoft.com/office/powerpoint/2010/main" val="1822698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779BAC96-6951-44A4-B917-A4850CCF8665}" type="datetimeFigureOut">
              <a:rPr lang="fr-FR" smtClean="0"/>
              <a:pPr/>
              <a:t>10/02/2025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 xmlns:p14="http://schemas.microsoft.com/office/powerpoint/2010/main" val="3115425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779BAC96-6951-44A4-B917-A4850CCF8665}" type="datetimeFigureOut">
              <a:rPr lang="fr-FR" smtClean="0"/>
              <a:pPr/>
              <a:t>10/02/2025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 xmlns:p14="http://schemas.microsoft.com/office/powerpoint/2010/main" val="113283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779BAC96-6951-44A4-B917-A4850CCF8665}" type="datetimeFigureOut">
              <a:rPr lang="fr-FR" smtClean="0"/>
              <a:pPr/>
              <a:t>10/02/2025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 xmlns:p14="http://schemas.microsoft.com/office/powerpoint/2010/main" val="2420416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9BAC96-6951-44A4-B917-A4850CCF8665}" type="datetimeFigureOut">
              <a:rPr lang="fr-FR" smtClean="0"/>
              <a:pPr/>
              <a:t>10/02/2025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 xmlns:p14="http://schemas.microsoft.com/office/powerpoint/2010/main" val="14886391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smtClean="0"/>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779BAC96-6951-44A4-B917-A4850CCF8665}" type="datetimeFigureOut">
              <a:rPr lang="fr-FR" smtClean="0"/>
              <a:pPr/>
              <a:t>10/02/2025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 xmlns:p14="http://schemas.microsoft.com/office/powerpoint/2010/main" val="42065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779BAC96-6951-44A4-B917-A4850CCF8665}" type="datetimeFigureOut">
              <a:rPr lang="fr-FR" smtClean="0"/>
              <a:pPr/>
              <a:t>10/02/2025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 xmlns:p14="http://schemas.microsoft.com/office/powerpoint/2010/main" val="6679626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79BAC96-6951-44A4-B917-A4850CCF8665}" type="datetimeFigureOut">
              <a:rPr lang="fr-FR" smtClean="0"/>
              <a:pPr/>
              <a:t>10/02/2025</a:t>
            </a:fld>
            <a:endParaRPr lang="fr-F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45D54B6-BD23-4766-85F2-5AFC70A6743D}" type="slidenum">
              <a:rPr lang="fr-FR" smtClean="0"/>
              <a:pPr/>
              <a:t>‹N°›</a:t>
            </a:fld>
            <a:endParaRPr lang="fr-FR"/>
          </a:p>
        </p:txBody>
      </p:sp>
    </p:spTree>
    <p:extLst>
      <p:ext uri="{BB962C8B-B14F-4D97-AF65-F5344CB8AC3E}">
        <p14:creationId xmlns="" xmlns:p14="http://schemas.microsoft.com/office/powerpoint/2010/main" val="16607906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hyperlink" Target="https://www.parcoursup.fr/index.php?desc=question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88720" y="2076799"/>
            <a:ext cx="8085283" cy="2717269"/>
          </a:xfrm>
        </p:spPr>
        <p:txBody>
          <a:bodyPr/>
          <a:lstStyle/>
          <a:p>
            <a:pPr algn="ctr"/>
            <a:r>
              <a:rPr lang="fr-FR" dirty="0" smtClean="0"/>
              <a:t/>
            </a:r>
            <a:br>
              <a:rPr lang="fr-FR" dirty="0" smtClean="0"/>
            </a:br>
            <a:r>
              <a:rPr lang="fr-FR" b="1" dirty="0" smtClean="0"/>
              <a:t>PARCOURSUP</a:t>
            </a:r>
            <a:r>
              <a:rPr lang="fr-FR" b="1" dirty="0"/>
              <a:t/>
            </a:r>
            <a:br>
              <a:rPr lang="fr-FR" b="1" dirty="0"/>
            </a:br>
            <a:r>
              <a:rPr lang="fr-FR" b="1" dirty="0"/>
              <a:t>Lettre de Motivation </a:t>
            </a:r>
            <a:r>
              <a:rPr lang="fr-FR" dirty="0"/>
              <a:t/>
            </a:r>
            <a:br>
              <a:rPr lang="fr-FR" dirty="0"/>
            </a:br>
            <a:endParaRPr lang="fr-FR" dirty="0"/>
          </a:p>
        </p:txBody>
      </p:sp>
    </p:spTree>
    <p:extLst>
      <p:ext uri="{BB962C8B-B14F-4D97-AF65-F5344CB8AC3E}">
        <p14:creationId xmlns="" xmlns:p14="http://schemas.microsoft.com/office/powerpoint/2010/main" val="23589007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Espace réservé du contenu 2"/>
          <p:cNvPicPr>
            <a:picLocks noGrp="1" noChangeAspect="1"/>
          </p:cNvPicPr>
          <p:nvPr>
            <p:ph idx="1"/>
          </p:nvPr>
        </p:nvPicPr>
        <p:blipFill>
          <a:blip r:embed="rId2" cstate="print"/>
          <a:stretch>
            <a:fillRect/>
          </a:stretch>
        </p:blipFill>
        <p:spPr>
          <a:xfrm>
            <a:off x="470263" y="470262"/>
            <a:ext cx="10847040" cy="6021977"/>
          </a:xfrm>
          <a:prstGeom prst="rect">
            <a:avLst/>
          </a:prstGeom>
        </p:spPr>
      </p:pic>
    </p:spTree>
    <p:extLst>
      <p:ext uri="{BB962C8B-B14F-4D97-AF65-F5344CB8AC3E}">
        <p14:creationId xmlns="" xmlns:p14="http://schemas.microsoft.com/office/powerpoint/2010/main" val="17770098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31074" y="587829"/>
            <a:ext cx="10985863" cy="5747657"/>
          </a:xfrm>
        </p:spPr>
        <p:txBody>
          <a:bodyPr>
            <a:normAutofit fontScale="77500" lnSpcReduction="20000"/>
          </a:bodyPr>
          <a:lstStyle/>
          <a:p>
            <a:pPr marL="0" indent="0">
              <a:buNone/>
            </a:pPr>
            <a:r>
              <a:rPr lang="fr-FR" sz="3100" b="1" dirty="0" smtClean="0">
                <a:solidFill>
                  <a:srgbClr val="FF0000"/>
                </a:solidFill>
              </a:rPr>
              <a:t>Un </a:t>
            </a:r>
            <a:r>
              <a:rPr lang="fr-FR" sz="3100" b="1" dirty="0">
                <a:solidFill>
                  <a:srgbClr val="FF0000"/>
                </a:solidFill>
              </a:rPr>
              <a:t>exemple de rédaction de </a:t>
            </a:r>
            <a:r>
              <a:rPr lang="fr-FR" sz="3100" b="1" dirty="0" smtClean="0">
                <a:solidFill>
                  <a:srgbClr val="FF0000"/>
                </a:solidFill>
              </a:rPr>
              <a:t>lettre de motivation à </a:t>
            </a:r>
            <a:r>
              <a:rPr lang="fr-FR" sz="3100" b="1" dirty="0">
                <a:solidFill>
                  <a:srgbClr val="FF0000"/>
                </a:solidFill>
              </a:rPr>
              <a:t>1500 caractères</a:t>
            </a:r>
          </a:p>
          <a:p>
            <a:pPr marL="0" indent="0" algn="just">
              <a:buNone/>
            </a:pPr>
            <a:endParaRPr lang="fr-FR" dirty="0" smtClean="0"/>
          </a:p>
          <a:p>
            <a:pPr marL="0" indent="0" algn="just">
              <a:buNone/>
            </a:pPr>
            <a:r>
              <a:rPr lang="fr-FR" sz="2300" dirty="0" smtClean="0"/>
              <a:t>Le </a:t>
            </a:r>
            <a:r>
              <a:rPr lang="fr-FR" sz="2300" dirty="0"/>
              <a:t>BUT Techniques de Commercialisation m’attire par la multiplicité des enseignements abordés : droit ; économie ; négociation ; marketing ; communication … mais aussi par les projets professionnels mis en place, tels que la semaine de la créativité, la création de site web, les projets </a:t>
            </a:r>
            <a:r>
              <a:rPr lang="fr-FR" sz="2300" dirty="0" err="1"/>
              <a:t>tutorés</a:t>
            </a:r>
            <a:r>
              <a:rPr lang="fr-FR" sz="2300" dirty="0"/>
              <a:t> et les stages. L’équilibre entre formation théorique et professionnelle est pour moi un atout pour la poursuite de mes projets.</a:t>
            </a:r>
          </a:p>
          <a:p>
            <a:pPr marL="0" indent="0" algn="just">
              <a:buNone/>
            </a:pPr>
            <a:r>
              <a:rPr lang="fr-FR" sz="2300" dirty="0" smtClean="0"/>
              <a:t>Mon </a:t>
            </a:r>
            <a:r>
              <a:rPr lang="fr-FR" sz="2300" dirty="0"/>
              <a:t>dynamisme et mon esprit d’équipe m’ont incité à passer le Brevet d’Aptitude à la Formation d’Animateur (BAFA). Par le biais de cette formation et des postes que j’ai occupé, j’ai développé une capacité à m’adapter rapidement en toute circonstance, un sens des responsabilités ainsi qu’un goût prononcé pour les contacts humains.</a:t>
            </a:r>
          </a:p>
          <a:p>
            <a:pPr marL="0" indent="0" algn="just">
              <a:buNone/>
            </a:pPr>
            <a:r>
              <a:rPr lang="fr-FR" sz="2300" dirty="0" smtClean="0"/>
              <a:t>Je </a:t>
            </a:r>
            <a:r>
              <a:rPr lang="fr-FR" sz="2300" dirty="0"/>
              <a:t>porte un vif intérêt aux langues (visionnage de film en version originale ou encore des voyages pour améliorer mon niveau de langue). C’est pourquoi le DUETI que vous proposez à la fin du diplôme m’intéresse vivement. Cela me permettra de développer mes compétences linguistiques et de découvrir une nouvelle culture professionnelle.</a:t>
            </a:r>
          </a:p>
          <a:p>
            <a:pPr marL="0" indent="0" algn="just">
              <a:buNone/>
            </a:pPr>
            <a:r>
              <a:rPr lang="fr-FR" sz="2300" dirty="0" smtClean="0"/>
              <a:t>Par </a:t>
            </a:r>
            <a:r>
              <a:rPr lang="fr-FR" sz="2300" dirty="0"/>
              <a:t>la suite, je souhaite poursuivre mes études dans le marketing et la communication dans le but de travailler en tant que chargé de promotion ou chargé de communication. Afin de confirmer mon orientation vers ce secteur, j’ai rencontré un professionnel.</a:t>
            </a:r>
          </a:p>
          <a:p>
            <a:pPr marL="0" indent="0" algn="just">
              <a:buNone/>
            </a:pPr>
            <a:r>
              <a:rPr lang="fr-FR" sz="2300" dirty="0" smtClean="0"/>
              <a:t>Après </a:t>
            </a:r>
            <a:r>
              <a:rPr lang="fr-FR" sz="2300" dirty="0"/>
              <a:t>avoir rencontré des étudiants et visité vos locaux, je peux désormais dire que je pense pouvoir m’épanouir pleinement dans cette formation.</a:t>
            </a:r>
          </a:p>
          <a:p>
            <a:pPr marL="0" indent="0">
              <a:buNone/>
            </a:pPr>
            <a:r>
              <a:rPr lang="fr-FR" sz="2300" dirty="0"/>
              <a:t>	</a:t>
            </a:r>
            <a:r>
              <a:rPr lang="fr-FR" sz="2200" dirty="0">
                <a:solidFill>
                  <a:srgbClr val="FF0000"/>
                </a:solidFill>
              </a:rPr>
              <a:t>Commentaires : manque une phrase d’introduction, une formule de politesse </a:t>
            </a:r>
          </a:p>
          <a:p>
            <a:endParaRPr lang="fr-FR" dirty="0"/>
          </a:p>
        </p:txBody>
      </p:sp>
    </p:spTree>
    <p:extLst>
      <p:ext uri="{BB962C8B-B14F-4D97-AF65-F5344CB8AC3E}">
        <p14:creationId xmlns="" xmlns:p14="http://schemas.microsoft.com/office/powerpoint/2010/main" val="26318733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70263" y="705394"/>
            <a:ext cx="10920548" cy="5669279"/>
          </a:xfrm>
        </p:spPr>
        <p:txBody>
          <a:bodyPr>
            <a:normAutofit fontScale="70000" lnSpcReduction="20000"/>
          </a:bodyPr>
          <a:lstStyle/>
          <a:p>
            <a:pPr marL="0" indent="0" algn="ctr">
              <a:buNone/>
            </a:pPr>
            <a:r>
              <a:rPr lang="fr-FR" sz="3400" b="1" dirty="0" smtClean="0">
                <a:solidFill>
                  <a:srgbClr val="FF0000"/>
                </a:solidFill>
              </a:rPr>
              <a:t>Un </a:t>
            </a:r>
            <a:r>
              <a:rPr lang="fr-FR" sz="3400" b="1" dirty="0">
                <a:solidFill>
                  <a:srgbClr val="FF0000"/>
                </a:solidFill>
              </a:rPr>
              <a:t>autre exemple BUT </a:t>
            </a:r>
            <a:r>
              <a:rPr lang="fr-FR" sz="3400" b="1" dirty="0" smtClean="0">
                <a:solidFill>
                  <a:srgbClr val="FF0000"/>
                </a:solidFill>
              </a:rPr>
              <a:t>GMP</a:t>
            </a:r>
          </a:p>
          <a:p>
            <a:pPr marL="0" indent="0" algn="ctr">
              <a:buNone/>
            </a:pPr>
            <a:endParaRPr lang="fr-FR" sz="1300" b="1" dirty="0">
              <a:solidFill>
                <a:srgbClr val="FF0000"/>
              </a:solidFill>
            </a:endParaRPr>
          </a:p>
          <a:p>
            <a:pPr marL="0" indent="0" algn="just">
              <a:buNone/>
            </a:pPr>
            <a:r>
              <a:rPr lang="fr-FR" sz="2600" dirty="0"/>
              <a:t>J’envisage sérieusement un avenir professionnel dans la mécanique et la productique, et ce BUT me semble être le cursus le plus adapté. Adapté à ma façon d’envisager les études parce qu’il allie le concret et le théorique. Ma formation au sein de l’IUT me permettra d’avoir les bases nécessaires pour prolonger mes études soit en licence professionnelle soit en école d’ingénieur.</a:t>
            </a:r>
          </a:p>
          <a:p>
            <a:pPr marL="0" indent="0" algn="just">
              <a:buNone/>
            </a:pPr>
            <a:r>
              <a:rPr lang="fr-FR" sz="2600" dirty="0"/>
              <a:t>Ce choix s’est confirmé lors de ma journée d’essai à l’IUT de Carquefou (le 1er mars) et lors de la journée porte ouverte du 4 mars. Ces deux événements m’ont permis de communiquer avec des étudiants et professeurs, de me rendre compte sur place de la structure et du cadre d’apprentissage.</a:t>
            </a:r>
          </a:p>
          <a:p>
            <a:pPr marL="0" indent="0" algn="just">
              <a:buNone/>
            </a:pPr>
            <a:r>
              <a:rPr lang="fr-FR" sz="2600" dirty="0"/>
              <a:t>Je m’intéresse depuis très longtemps au fonctionnement de tous les outils qui nous </a:t>
            </a:r>
            <a:r>
              <a:rPr lang="fr-FR" sz="2600" dirty="0" smtClean="0"/>
              <a:t>entourent: comment </a:t>
            </a:r>
            <a:r>
              <a:rPr lang="fr-FR" sz="2600" dirty="0"/>
              <a:t>ça marche et pourquoi ça fonctionne ?</a:t>
            </a:r>
          </a:p>
          <a:p>
            <a:pPr marL="0" indent="0" algn="just">
              <a:buNone/>
            </a:pPr>
            <a:r>
              <a:rPr lang="fr-FR" sz="2600" dirty="0"/>
              <a:t>Un stage extra-scolaire à la Maison de Quartier de l’île de Nantes m’a également permis de réaliser un robot.</a:t>
            </a:r>
          </a:p>
          <a:p>
            <a:pPr marL="0" indent="0" algn="just">
              <a:buNone/>
            </a:pPr>
            <a:r>
              <a:rPr lang="fr-FR" sz="2600" dirty="0"/>
              <a:t>Arrivé au lycée, je me suis dirigé naturellement vers la filière S option SI. J’ai à cette occasion conçu et réalisé un accordeur de guitare autonome.</a:t>
            </a:r>
          </a:p>
          <a:p>
            <a:pPr marL="0" indent="0" algn="just">
              <a:buNone/>
            </a:pPr>
            <a:r>
              <a:rPr lang="fr-FR" sz="2600" dirty="0"/>
              <a:t>Conscient qu’une maîtrise de l’anglais est nécessaire, je m’efforce depuis plusieurs années, à regarder systématiquement en V.O, les films et les séries.</a:t>
            </a:r>
          </a:p>
          <a:p>
            <a:pPr marL="0" indent="0" algn="just">
              <a:buNone/>
            </a:pPr>
            <a:r>
              <a:rPr lang="fr-FR" sz="2600" dirty="0"/>
              <a:t>En complément d’information, j’ai pratiqué pendant 5 ans l’aviron, discipline sportive qui m’a appris le travail d’équipe.</a:t>
            </a:r>
          </a:p>
          <a:p>
            <a:pPr marL="0" indent="0" algn="ctr">
              <a:buNone/>
            </a:pPr>
            <a:r>
              <a:rPr lang="fr-FR" sz="2600" dirty="0" smtClean="0">
                <a:solidFill>
                  <a:srgbClr val="FF0000"/>
                </a:solidFill>
              </a:rPr>
              <a:t>Commentaires </a:t>
            </a:r>
            <a:r>
              <a:rPr lang="fr-FR" sz="2600" dirty="0">
                <a:solidFill>
                  <a:srgbClr val="FF0000"/>
                </a:solidFill>
              </a:rPr>
              <a:t>: manque une phrase d’introduction, une conclusion et une formule de politesse</a:t>
            </a:r>
          </a:p>
          <a:p>
            <a:endParaRPr lang="fr-FR" dirty="0"/>
          </a:p>
        </p:txBody>
      </p:sp>
    </p:spTree>
    <p:extLst>
      <p:ext uri="{BB962C8B-B14F-4D97-AF65-F5344CB8AC3E}">
        <p14:creationId xmlns="" xmlns:p14="http://schemas.microsoft.com/office/powerpoint/2010/main" val="416350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387178" y="247136"/>
            <a:ext cx="10462053" cy="631018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ca-ES" b="1" u="sng" dirty="0" smtClean="0">
                <a:hlinkClick r:id="rId2"/>
              </a:rPr>
              <a:t>Renseigner son dossier sur Parcoursup </a:t>
            </a:r>
            <a:r>
              <a:rPr lang="ca-ES" b="1" dirty="0" smtClean="0"/>
              <a:t>:     </a:t>
            </a:r>
            <a:r>
              <a:rPr lang="ca-ES" b="1" dirty="0" smtClean="0">
                <a:solidFill>
                  <a:srgbClr val="FF0000"/>
                </a:solidFill>
              </a:rPr>
              <a:t>rappel des incontournables</a:t>
            </a:r>
            <a:r>
              <a:rPr lang="fr-FR" b="1" dirty="0" smtClean="0"/>
              <a:t/>
            </a:r>
            <a:br>
              <a:rPr lang="fr-FR" b="1" dirty="0" smtClean="0"/>
            </a:br>
            <a:endParaRPr lang="fr-FR" dirty="0"/>
          </a:p>
        </p:txBody>
      </p:sp>
      <p:sp>
        <p:nvSpPr>
          <p:cNvPr id="3" name="Espace réservé du contenu 2"/>
          <p:cNvSpPr>
            <a:spLocks noGrp="1"/>
          </p:cNvSpPr>
          <p:nvPr>
            <p:ph idx="1"/>
          </p:nvPr>
        </p:nvSpPr>
        <p:spPr>
          <a:xfrm>
            <a:off x="247135" y="1787611"/>
            <a:ext cx="9770075" cy="5070389"/>
          </a:xfrm>
        </p:spPr>
        <p:txBody>
          <a:bodyPr>
            <a:normAutofit fontScale="25000" lnSpcReduction="20000"/>
          </a:bodyPr>
          <a:lstStyle/>
          <a:p>
            <a:pPr>
              <a:buNone/>
            </a:pPr>
            <a:endParaRPr lang="fr-FR" b="1" dirty="0" smtClean="0"/>
          </a:p>
          <a:p>
            <a:pPr lvl="0" algn="just"/>
            <a:r>
              <a:rPr lang="ca-ES" sz="7200" b="1" i="1" u="sng" dirty="0" smtClean="0">
                <a:solidFill>
                  <a:srgbClr val="0070C0"/>
                </a:solidFill>
              </a:rPr>
              <a:t>Dans l'onglet scolarité, rubrique “Éléments liés à la scolarité”</a:t>
            </a:r>
            <a:r>
              <a:rPr lang="ca-ES" sz="5600" b="1" u="sng" dirty="0" smtClean="0">
                <a:solidFill>
                  <a:srgbClr val="0070C0"/>
                </a:solidFill>
              </a:rPr>
              <a:t>,</a:t>
            </a:r>
            <a:r>
              <a:rPr lang="ca-ES" sz="5600" b="1" dirty="0" smtClean="0">
                <a:solidFill>
                  <a:srgbClr val="0070C0"/>
                </a:solidFill>
              </a:rPr>
              <a:t> </a:t>
            </a:r>
            <a:r>
              <a:rPr lang="ca-ES" sz="5600" dirty="0" smtClean="0"/>
              <a:t>vous pouvez indiquer les informations importantes afin qu’elles soient prises en compte dans l’examen de votre dossier (stages, année à l'étranger ou des problèmes de santé ou familiaux...).</a:t>
            </a:r>
            <a:endParaRPr lang="fr-FR" sz="5600" dirty="0" smtClean="0"/>
          </a:p>
          <a:p>
            <a:pPr lvl="0" algn="just"/>
            <a:r>
              <a:rPr lang="ca-ES" sz="7200" b="1" i="1" u="sng" dirty="0" smtClean="0">
                <a:solidFill>
                  <a:srgbClr val="0070C0"/>
                </a:solidFill>
              </a:rPr>
              <a:t>La rubrique “Mes activités et centres d’intérêt”</a:t>
            </a:r>
            <a:r>
              <a:rPr lang="ca-ES" sz="4300" i="1" dirty="0" smtClean="0"/>
              <a:t> </a:t>
            </a:r>
            <a:r>
              <a:rPr lang="ca-ES" sz="5500" dirty="0" smtClean="0"/>
              <a:t>vous permet de valoriser vos expériences professionnelles, personnelles ainsi que vos compétences extrascolaires. Par exemple, votre participation à la réalisation du chef-d’œuvre en première et en terminale, vos stages, vos expériences d'encadrement et d'animation, votre engagement citoyen, votre ouverture au monde.</a:t>
            </a:r>
            <a:endParaRPr lang="fr-FR" sz="5500" dirty="0" smtClean="0"/>
          </a:p>
          <a:p>
            <a:pPr lvl="0" algn="just">
              <a:buNone/>
            </a:pPr>
            <a:r>
              <a:rPr lang="ca-ES" sz="4300" dirty="0" smtClean="0"/>
              <a:t>        </a:t>
            </a:r>
            <a:r>
              <a:rPr lang="ca-ES" sz="5600" dirty="0" smtClean="0"/>
              <a:t>Cette rubrique est facultative, mais vous pouvez vraiment vous démarquer, vous affirmer et faire la différence avec les autres candidats. Profitez-en !</a:t>
            </a:r>
            <a:endParaRPr lang="fr-FR" sz="5600" dirty="0" smtClean="0"/>
          </a:p>
          <a:p>
            <a:pPr lvl="0" algn="just"/>
            <a:r>
              <a:rPr lang="ca-ES" sz="7200" b="1" i="1" u="sng" dirty="0" smtClean="0">
                <a:solidFill>
                  <a:srgbClr val="0070C0"/>
                </a:solidFill>
              </a:rPr>
              <a:t>La rubrique “Préférence et autres projets” </a:t>
            </a:r>
            <a:r>
              <a:rPr lang="ca-ES" sz="5600" dirty="0" smtClean="0"/>
              <a:t>vous donne l’espace pour y indiquer des informations confidentielles, qui ne seront donc pas transmises aux centres de formation auprès desquels vous postulez. Elles permettent un meilleur accompagnement et suivi de votre dossier par l'équipe Parcoursup et les services académiques.</a:t>
            </a:r>
            <a:endParaRPr lang="fr-FR" sz="5600" dirty="0" smtClean="0"/>
          </a:p>
          <a:p>
            <a:pPr lvl="0" algn="just"/>
            <a:r>
              <a:rPr lang="ca-ES" sz="7200" b="1" i="1" u="sng" dirty="0" smtClean="0">
                <a:solidFill>
                  <a:srgbClr val="0070C0"/>
                </a:solidFill>
              </a:rPr>
              <a:t>Les questionnaires d’auto-évaluation “Droit” et “mentions de Sciences”</a:t>
            </a:r>
            <a:r>
              <a:rPr lang="ca-ES" sz="7200" i="1" u="sng" dirty="0" smtClean="0">
                <a:solidFill>
                  <a:srgbClr val="0070C0"/>
                </a:solidFill>
              </a:rPr>
              <a:t> </a:t>
            </a:r>
            <a:r>
              <a:rPr lang="ca-ES" sz="5600" dirty="0" smtClean="0"/>
              <a:t>sont obligatoires si vous postulez aux licences associées. Vous devrez joindre l’attestation fournie à l’issue des questionnaires, à votre dossier Parcoursup. Ces résultats d'auto-évaluation ne concernent que vous, ils ne seront pas connus des formations pour lesquelles vous formulerez un vœu.</a:t>
            </a:r>
            <a:endParaRPr lang="fr-FR" sz="5600" dirty="0" smtClean="0"/>
          </a:p>
          <a:p>
            <a:pPr lvl="0" algn="just"/>
            <a:r>
              <a:rPr lang="ca-ES" sz="5600" b="1" dirty="0" smtClean="0"/>
              <a:t>Certaines formations peuvent demander des </a:t>
            </a:r>
            <a:r>
              <a:rPr lang="ca-ES" sz="7200" b="1" i="1" u="sng" dirty="0" smtClean="0">
                <a:solidFill>
                  <a:srgbClr val="0070C0"/>
                </a:solidFill>
              </a:rPr>
              <a:t>pièces complémentaires </a:t>
            </a:r>
            <a:r>
              <a:rPr lang="ca-ES" sz="5600" dirty="0" smtClean="0"/>
              <a:t>nécessaires pour l'examen de votre dossier. Celles-ci sont systématiquement listées sur la fiche de formation concernée et sont donc obligatoires.</a:t>
            </a:r>
            <a:endParaRPr lang="fr-FR" sz="5600" dirty="0" smtClean="0"/>
          </a:p>
          <a:p>
            <a:pPr lvl="0" algn="just"/>
            <a:r>
              <a:rPr lang="ca-ES" sz="5600" b="1" dirty="0" smtClean="0"/>
              <a:t>Sans oublier </a:t>
            </a:r>
            <a:r>
              <a:rPr lang="ca-ES" sz="7200" b="1" i="1" u="sng" dirty="0" smtClean="0">
                <a:solidFill>
                  <a:srgbClr val="FF3300"/>
                </a:solidFill>
              </a:rPr>
              <a:t>la lettre de motivation</a:t>
            </a:r>
            <a:r>
              <a:rPr lang="ca-ES" sz="7200" b="1" i="1" dirty="0" smtClean="0">
                <a:solidFill>
                  <a:schemeClr val="tx1"/>
                </a:solidFill>
              </a:rPr>
              <a:t>, </a:t>
            </a:r>
            <a:r>
              <a:rPr lang="ca-ES" sz="5600" b="1" dirty="0" smtClean="0"/>
              <a:t>qui fait l’objet de cette séance.</a:t>
            </a:r>
            <a:endParaRPr lang="fr-FR" sz="5600" dirty="0" smtClean="0"/>
          </a:p>
          <a:p>
            <a:pPr>
              <a:buNone/>
            </a:pPr>
            <a:r>
              <a:rPr lang="ca-ES" sz="4300" dirty="0" smtClean="0"/>
              <a:t> </a:t>
            </a:r>
            <a:endParaRPr lang="fr-FR" sz="4300" dirty="0" smtClean="0"/>
          </a:p>
          <a:p>
            <a:endParaRPr lang="fr-FR" sz="43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09896" y="880429"/>
            <a:ext cx="9222377" cy="4880291"/>
          </a:xfrm>
        </p:spPr>
        <p:txBody>
          <a:bodyPr>
            <a:normAutofit lnSpcReduction="10000"/>
          </a:bodyPr>
          <a:lstStyle/>
          <a:p>
            <a:pPr marL="0" indent="0" algn="ctr">
              <a:buNone/>
            </a:pPr>
            <a:r>
              <a:rPr lang="fr-FR" sz="3200" b="1" dirty="0">
                <a:solidFill>
                  <a:schemeClr val="accent1"/>
                </a:solidFill>
              </a:rPr>
              <a:t>La Lettre de Motivation </a:t>
            </a:r>
          </a:p>
          <a:p>
            <a:pPr marL="0" indent="0" algn="ctr">
              <a:buNone/>
            </a:pPr>
            <a:r>
              <a:rPr lang="fr-FR" sz="3200" b="1" dirty="0">
                <a:solidFill>
                  <a:schemeClr val="accent1"/>
                </a:solidFill>
              </a:rPr>
              <a:t>Qu’est ce que c’est ?</a:t>
            </a:r>
          </a:p>
          <a:p>
            <a:pPr marL="0" indent="0">
              <a:buNone/>
            </a:pPr>
            <a:endParaRPr lang="fr-FR" sz="2000" dirty="0"/>
          </a:p>
          <a:p>
            <a:r>
              <a:rPr lang="fr-FR" sz="2000" dirty="0" smtClean="0"/>
              <a:t>Pas </a:t>
            </a:r>
            <a:r>
              <a:rPr lang="fr-FR" sz="2000" dirty="0"/>
              <a:t>systématique</a:t>
            </a:r>
          </a:p>
          <a:p>
            <a:r>
              <a:rPr lang="fr-FR" sz="2000" dirty="0" smtClean="0"/>
              <a:t>Pour </a:t>
            </a:r>
            <a:r>
              <a:rPr lang="fr-FR" sz="2000" dirty="0"/>
              <a:t>chacun de vos vœux quand demandée par l’établissement visé</a:t>
            </a:r>
          </a:p>
          <a:p>
            <a:r>
              <a:rPr lang="fr-FR" sz="2000" dirty="0" smtClean="0"/>
              <a:t>Un </a:t>
            </a:r>
            <a:r>
              <a:rPr lang="fr-FR" sz="2000" dirty="0"/>
              <a:t>des éléments de votre dossier</a:t>
            </a:r>
          </a:p>
          <a:p>
            <a:r>
              <a:rPr lang="fr-FR" sz="2000" dirty="0" smtClean="0"/>
              <a:t>Pour </a:t>
            </a:r>
            <a:r>
              <a:rPr lang="fr-FR" sz="2000" dirty="0"/>
              <a:t>inciter un établissement à sélectionner votre dossier</a:t>
            </a:r>
          </a:p>
          <a:p>
            <a:r>
              <a:rPr lang="fr-FR" sz="2000" dirty="0" smtClean="0"/>
              <a:t>À </a:t>
            </a:r>
            <a:r>
              <a:rPr lang="fr-FR" sz="2000" dirty="0"/>
              <a:t>remplir sur la Plate forme </a:t>
            </a:r>
            <a:r>
              <a:rPr lang="fr-FR" sz="2000" dirty="0" err="1"/>
              <a:t>Parcoursup</a:t>
            </a:r>
            <a:endParaRPr lang="fr-FR" sz="2000" dirty="0"/>
          </a:p>
          <a:p>
            <a:r>
              <a:rPr lang="fr-FR" sz="2000" dirty="0" smtClean="0"/>
              <a:t>Format </a:t>
            </a:r>
            <a:r>
              <a:rPr lang="fr-FR" sz="2000" dirty="0"/>
              <a:t>court : Maximum 1500 caractères = 18-20 </a:t>
            </a:r>
            <a:r>
              <a:rPr lang="fr-FR" sz="2000" dirty="0" smtClean="0"/>
              <a:t>lignes (sauf certaines formations qui demandent une rédaction plus longue).</a:t>
            </a:r>
            <a:endParaRPr lang="fr-FR" sz="2000" dirty="0"/>
          </a:p>
          <a:p>
            <a:r>
              <a:rPr lang="fr-FR" sz="2000" dirty="0" smtClean="0"/>
              <a:t>À </a:t>
            </a:r>
            <a:r>
              <a:rPr lang="fr-FR" sz="2000" dirty="0"/>
              <a:t>rédiger avant le </a:t>
            </a:r>
            <a:r>
              <a:rPr lang="fr-FR" sz="2000" dirty="0" smtClean="0"/>
              <a:t>02 </a:t>
            </a:r>
            <a:r>
              <a:rPr lang="fr-FR" sz="2000" dirty="0"/>
              <a:t>avril 23h59</a:t>
            </a:r>
          </a:p>
        </p:txBody>
      </p:sp>
    </p:spTree>
    <p:extLst>
      <p:ext uri="{BB962C8B-B14F-4D97-AF65-F5344CB8AC3E}">
        <p14:creationId xmlns="" xmlns:p14="http://schemas.microsoft.com/office/powerpoint/2010/main" val="20108474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22959" y="1071154"/>
            <a:ext cx="9705703" cy="4970208"/>
          </a:xfrm>
        </p:spPr>
        <p:txBody>
          <a:bodyPr/>
          <a:lstStyle/>
          <a:p>
            <a:pPr marL="0" indent="0" algn="ctr">
              <a:buNone/>
            </a:pPr>
            <a:r>
              <a:rPr lang="fr-FR" sz="3200" b="1" dirty="0" smtClean="0">
                <a:solidFill>
                  <a:schemeClr val="accent1"/>
                </a:solidFill>
              </a:rPr>
              <a:t>CONSEIL </a:t>
            </a:r>
            <a:r>
              <a:rPr lang="fr-FR" sz="3200" b="1" dirty="0">
                <a:solidFill>
                  <a:schemeClr val="accent1"/>
                </a:solidFill>
              </a:rPr>
              <a:t>1 </a:t>
            </a:r>
            <a:endParaRPr lang="fr-FR" sz="3200" b="1" dirty="0" smtClean="0">
              <a:solidFill>
                <a:schemeClr val="accent1"/>
              </a:solidFill>
            </a:endParaRPr>
          </a:p>
          <a:p>
            <a:pPr marL="0" indent="0" algn="ctr">
              <a:buNone/>
            </a:pPr>
            <a:r>
              <a:rPr lang="fr-FR" sz="3200" b="1" dirty="0" smtClean="0">
                <a:solidFill>
                  <a:schemeClr val="accent1"/>
                </a:solidFill>
              </a:rPr>
              <a:t>PERSONNALISER</a:t>
            </a:r>
          </a:p>
          <a:p>
            <a:pPr marL="0" indent="0" algn="ctr">
              <a:buNone/>
            </a:pPr>
            <a:endParaRPr lang="fr-FR" sz="1100" b="1" dirty="0">
              <a:solidFill>
                <a:schemeClr val="accent1"/>
              </a:solidFill>
            </a:endParaRPr>
          </a:p>
          <a:p>
            <a:pPr algn="just">
              <a:spcBef>
                <a:spcPts val="0"/>
              </a:spcBef>
            </a:pPr>
            <a:r>
              <a:rPr lang="fr-FR" sz="2000" dirty="0" smtClean="0"/>
              <a:t>Chaque </a:t>
            </a:r>
            <a:r>
              <a:rPr lang="fr-FR" sz="2000" dirty="0"/>
              <a:t>lettre sera unique pour chaque vœu, pas de </a:t>
            </a:r>
            <a:r>
              <a:rPr lang="fr-FR" sz="2000" dirty="0" smtClean="0"/>
              <a:t>copier-coller</a:t>
            </a:r>
          </a:p>
          <a:p>
            <a:pPr algn="just">
              <a:spcBef>
                <a:spcPts val="0"/>
              </a:spcBef>
            </a:pPr>
            <a:endParaRPr lang="fr-FR" sz="2000" dirty="0"/>
          </a:p>
          <a:p>
            <a:pPr algn="just">
              <a:spcBef>
                <a:spcPts val="0"/>
              </a:spcBef>
            </a:pPr>
            <a:r>
              <a:rPr lang="fr-FR" sz="2000" dirty="0" smtClean="0"/>
              <a:t>Éviter </a:t>
            </a:r>
            <a:r>
              <a:rPr lang="fr-FR" sz="2000" dirty="0"/>
              <a:t>les modèles sur internet, car les recruteurs risquent de lire des modèles </a:t>
            </a:r>
            <a:r>
              <a:rPr lang="fr-FR" sz="2000" dirty="0" smtClean="0"/>
              <a:t>identiques</a:t>
            </a:r>
          </a:p>
          <a:p>
            <a:pPr algn="just">
              <a:spcBef>
                <a:spcPts val="0"/>
              </a:spcBef>
            </a:pPr>
            <a:endParaRPr lang="fr-FR" sz="2000" dirty="0"/>
          </a:p>
          <a:p>
            <a:pPr algn="just">
              <a:spcBef>
                <a:spcPts val="0"/>
              </a:spcBef>
            </a:pPr>
            <a:r>
              <a:rPr lang="fr-FR" sz="2000" dirty="0" smtClean="0"/>
              <a:t>Démarrer </a:t>
            </a:r>
            <a:r>
              <a:rPr lang="fr-FR" sz="2000" dirty="0"/>
              <a:t>par une phrase d’accroche, sur les cours attendus, </a:t>
            </a:r>
            <a:r>
              <a:rPr lang="fr-FR" sz="2000" dirty="0" smtClean="0"/>
              <a:t>le métier,</a:t>
            </a:r>
          </a:p>
          <a:p>
            <a:pPr marL="0" indent="0" algn="just">
              <a:spcBef>
                <a:spcPts val="0"/>
              </a:spcBef>
              <a:buNone/>
            </a:pPr>
            <a:r>
              <a:rPr lang="fr-FR" sz="2000" dirty="0" smtClean="0"/>
              <a:t>     la formation…</a:t>
            </a:r>
          </a:p>
          <a:p>
            <a:pPr marL="0" indent="0" algn="just">
              <a:spcBef>
                <a:spcPts val="0"/>
              </a:spcBef>
              <a:buNone/>
            </a:pPr>
            <a:endParaRPr lang="fr-FR" sz="2000" dirty="0"/>
          </a:p>
          <a:p>
            <a:pPr algn="just">
              <a:spcBef>
                <a:spcPts val="0"/>
              </a:spcBef>
            </a:pPr>
            <a:r>
              <a:rPr lang="fr-FR" sz="2000" dirty="0" smtClean="0"/>
              <a:t>Mettez </a:t>
            </a:r>
            <a:r>
              <a:rPr lang="fr-FR" sz="2000" dirty="0"/>
              <a:t>en avant ce qui n’est pas dans votre dossier </a:t>
            </a:r>
            <a:r>
              <a:rPr lang="fr-FR" sz="2000" dirty="0" smtClean="0"/>
              <a:t>scolaire</a:t>
            </a:r>
          </a:p>
          <a:p>
            <a:pPr algn="just">
              <a:spcBef>
                <a:spcPts val="0"/>
              </a:spcBef>
            </a:pPr>
            <a:endParaRPr lang="fr-FR" sz="2000" dirty="0"/>
          </a:p>
          <a:p>
            <a:pPr algn="just">
              <a:spcBef>
                <a:spcPts val="0"/>
              </a:spcBef>
            </a:pPr>
            <a:r>
              <a:rPr lang="fr-FR" sz="2000" dirty="0" smtClean="0"/>
              <a:t>Soyez </a:t>
            </a:r>
            <a:r>
              <a:rPr lang="fr-FR" sz="2000" dirty="0"/>
              <a:t>unique !</a:t>
            </a:r>
          </a:p>
        </p:txBody>
      </p:sp>
    </p:spTree>
    <p:extLst>
      <p:ext uri="{BB962C8B-B14F-4D97-AF65-F5344CB8AC3E}">
        <p14:creationId xmlns="" xmlns:p14="http://schemas.microsoft.com/office/powerpoint/2010/main" val="1251350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0891" y="901337"/>
            <a:ext cx="9640389" cy="5564777"/>
          </a:xfrm>
        </p:spPr>
        <p:txBody>
          <a:bodyPr>
            <a:normAutofit/>
          </a:bodyPr>
          <a:lstStyle/>
          <a:p>
            <a:pPr marL="0" indent="0" algn="ctr">
              <a:buNone/>
            </a:pPr>
            <a:r>
              <a:rPr lang="fr-FR" sz="3200" b="1" dirty="0">
                <a:solidFill>
                  <a:schemeClr val="accent1"/>
                </a:solidFill>
              </a:rPr>
              <a:t>CONSEIL 2</a:t>
            </a:r>
          </a:p>
          <a:p>
            <a:pPr marL="0" indent="0" algn="ctr">
              <a:buNone/>
            </a:pPr>
            <a:r>
              <a:rPr lang="fr-FR" sz="3200" b="1" dirty="0">
                <a:solidFill>
                  <a:schemeClr val="accent1"/>
                </a:solidFill>
              </a:rPr>
              <a:t>SE </a:t>
            </a:r>
            <a:r>
              <a:rPr lang="fr-FR" sz="3200" b="1" dirty="0" smtClean="0">
                <a:solidFill>
                  <a:schemeClr val="accent1"/>
                </a:solidFill>
              </a:rPr>
              <a:t>RENSEIGNER</a:t>
            </a:r>
          </a:p>
          <a:p>
            <a:pPr marL="0" indent="0" algn="ctr">
              <a:buNone/>
            </a:pPr>
            <a:endParaRPr lang="fr-FR" sz="1600" b="1" dirty="0">
              <a:solidFill>
                <a:schemeClr val="accent1"/>
              </a:solidFill>
            </a:endParaRPr>
          </a:p>
          <a:p>
            <a:pPr algn="just">
              <a:spcBef>
                <a:spcPts val="0"/>
              </a:spcBef>
            </a:pPr>
            <a:r>
              <a:rPr lang="fr-FR" sz="2000" u="sng" dirty="0" smtClean="0"/>
              <a:t>Je </a:t>
            </a:r>
            <a:r>
              <a:rPr lang="fr-FR" sz="2000" u="sng" dirty="0"/>
              <a:t>connais la formation</a:t>
            </a:r>
            <a:r>
              <a:rPr lang="fr-FR" sz="2000" dirty="0"/>
              <a:t> : ses contenus, l’organisation des enseignements, les compétences et connaissances attendues, les perspectives de poursuites d’études</a:t>
            </a:r>
            <a:r>
              <a:rPr lang="fr-FR" sz="2000" dirty="0" smtClean="0"/>
              <a:t>… d’emploi</a:t>
            </a:r>
          </a:p>
          <a:p>
            <a:pPr algn="just">
              <a:spcBef>
                <a:spcPts val="0"/>
              </a:spcBef>
            </a:pPr>
            <a:endParaRPr lang="fr-FR" sz="2000" dirty="0"/>
          </a:p>
          <a:p>
            <a:pPr algn="just">
              <a:spcBef>
                <a:spcPts val="0"/>
              </a:spcBef>
            </a:pPr>
            <a:r>
              <a:rPr lang="fr-FR" sz="2000" u="sng" dirty="0" smtClean="0"/>
              <a:t>Je </a:t>
            </a:r>
            <a:r>
              <a:rPr lang="fr-FR" sz="2000" u="sng" dirty="0"/>
              <a:t>connais l’établissement</a:t>
            </a:r>
            <a:r>
              <a:rPr lang="fr-FR" sz="2000" dirty="0"/>
              <a:t> : les autres formations proposées, les</a:t>
            </a:r>
          </a:p>
          <a:p>
            <a:pPr marL="0" indent="0" algn="just">
              <a:spcBef>
                <a:spcPts val="0"/>
              </a:spcBef>
              <a:buNone/>
            </a:pPr>
            <a:r>
              <a:rPr lang="fr-FR" sz="2000" dirty="0" smtClean="0"/>
              <a:t>	spécificités</a:t>
            </a:r>
            <a:r>
              <a:rPr lang="fr-FR" sz="2000" dirty="0"/>
              <a:t>, sa situation géographique</a:t>
            </a:r>
            <a:r>
              <a:rPr lang="fr-FR" sz="2000" dirty="0" smtClean="0"/>
              <a:t>…</a:t>
            </a:r>
          </a:p>
          <a:p>
            <a:pPr marL="0" indent="0" algn="just">
              <a:spcBef>
                <a:spcPts val="0"/>
              </a:spcBef>
              <a:buNone/>
            </a:pPr>
            <a:endParaRPr lang="fr-FR" sz="2000" dirty="0"/>
          </a:p>
          <a:p>
            <a:pPr algn="just">
              <a:spcBef>
                <a:spcPts val="0"/>
              </a:spcBef>
            </a:pPr>
            <a:r>
              <a:rPr lang="fr-FR" sz="2000" u="sng" dirty="0" smtClean="0"/>
              <a:t>Je </a:t>
            </a:r>
            <a:r>
              <a:rPr lang="fr-FR" sz="2000" u="sng" dirty="0"/>
              <a:t>cite mes démarches</a:t>
            </a:r>
            <a:r>
              <a:rPr lang="fr-FR" sz="2000" dirty="0"/>
              <a:t> Portes Ouvertes, rencontres d’élèves, rencontres de professionnels, stages, immersion en établissement</a:t>
            </a:r>
            <a:r>
              <a:rPr lang="fr-FR" sz="2000" dirty="0" smtClean="0"/>
              <a:t>…</a:t>
            </a:r>
          </a:p>
          <a:p>
            <a:pPr algn="just">
              <a:spcBef>
                <a:spcPts val="0"/>
              </a:spcBef>
            </a:pPr>
            <a:endParaRPr lang="fr-FR" sz="2000" dirty="0"/>
          </a:p>
          <a:p>
            <a:pPr algn="just">
              <a:spcBef>
                <a:spcPts val="0"/>
              </a:spcBef>
            </a:pPr>
            <a:r>
              <a:rPr lang="fr-FR" sz="2000" u="sng" dirty="0" smtClean="0"/>
              <a:t>Je </a:t>
            </a:r>
            <a:r>
              <a:rPr lang="fr-FR" sz="2000" u="sng" dirty="0"/>
              <a:t>montre et démontre</a:t>
            </a:r>
            <a:r>
              <a:rPr lang="fr-FR" sz="2000" dirty="0"/>
              <a:t> par des exemples que j’ai réalisé </a:t>
            </a:r>
            <a:r>
              <a:rPr lang="fr-FR" sz="2000" dirty="0" smtClean="0"/>
              <a:t>des démarches</a:t>
            </a:r>
            <a:endParaRPr lang="fr-FR" sz="2000" dirty="0"/>
          </a:p>
        </p:txBody>
      </p:sp>
    </p:spTree>
    <p:extLst>
      <p:ext uri="{BB962C8B-B14F-4D97-AF65-F5344CB8AC3E}">
        <p14:creationId xmlns="" xmlns:p14="http://schemas.microsoft.com/office/powerpoint/2010/main" val="21186303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13953" y="509451"/>
            <a:ext cx="9548949" cy="5865223"/>
          </a:xfrm>
        </p:spPr>
        <p:txBody>
          <a:bodyPr>
            <a:normAutofit fontScale="77500" lnSpcReduction="20000"/>
          </a:bodyPr>
          <a:lstStyle/>
          <a:p>
            <a:pPr marL="0" indent="0" algn="ctr">
              <a:buNone/>
            </a:pPr>
            <a:r>
              <a:rPr lang="fr-FR" sz="2800" b="1" dirty="0">
                <a:solidFill>
                  <a:srgbClr val="244060"/>
                </a:solidFill>
                <a:latin typeface="Arial" panose="020B0604020202020204" pitchFamily="34" charset="0"/>
                <a:ea typeface="Trebuchet MS" panose="020B0603020202020204" pitchFamily="34" charset="0"/>
                <a:cs typeface="Trebuchet MS" panose="020B0603020202020204" pitchFamily="34" charset="0"/>
              </a:rPr>
              <a:t>Consulter</a:t>
            </a:r>
            <a:r>
              <a:rPr lang="fr-FR" sz="2800" b="1" spc="-45" dirty="0">
                <a:solidFill>
                  <a:srgbClr val="244060"/>
                </a:solidFill>
                <a:latin typeface="Arial" panose="020B0604020202020204" pitchFamily="34" charset="0"/>
                <a:ea typeface="Trebuchet MS" panose="020B0603020202020204" pitchFamily="34" charset="0"/>
                <a:cs typeface="Trebuchet MS" panose="020B0603020202020204" pitchFamily="34" charset="0"/>
              </a:rPr>
              <a:t> </a:t>
            </a:r>
            <a:r>
              <a:rPr lang="fr-FR" sz="2800" b="1" dirty="0">
                <a:solidFill>
                  <a:srgbClr val="244060"/>
                </a:solidFill>
                <a:latin typeface="Arial" panose="020B0604020202020204" pitchFamily="34" charset="0"/>
                <a:ea typeface="Trebuchet MS" panose="020B0603020202020204" pitchFamily="34" charset="0"/>
                <a:cs typeface="Trebuchet MS" panose="020B0603020202020204" pitchFamily="34" charset="0"/>
              </a:rPr>
              <a:t>la</a:t>
            </a:r>
            <a:r>
              <a:rPr lang="fr-FR" sz="2800" b="1" spc="-15" dirty="0">
                <a:solidFill>
                  <a:srgbClr val="244060"/>
                </a:solidFill>
                <a:latin typeface="Arial" panose="020B0604020202020204" pitchFamily="34" charset="0"/>
                <a:ea typeface="Trebuchet MS" panose="020B0603020202020204" pitchFamily="34" charset="0"/>
                <a:cs typeface="Trebuchet MS" panose="020B0603020202020204" pitchFamily="34" charset="0"/>
              </a:rPr>
              <a:t> </a:t>
            </a:r>
            <a:r>
              <a:rPr lang="fr-FR" sz="2800" b="1" dirty="0">
                <a:solidFill>
                  <a:srgbClr val="244060"/>
                </a:solidFill>
                <a:latin typeface="Arial" panose="020B0604020202020204" pitchFamily="34" charset="0"/>
                <a:ea typeface="Trebuchet MS" panose="020B0603020202020204" pitchFamily="34" charset="0"/>
                <a:cs typeface="Trebuchet MS" panose="020B0603020202020204" pitchFamily="34" charset="0"/>
              </a:rPr>
              <a:t>fiche</a:t>
            </a:r>
            <a:r>
              <a:rPr lang="fr-FR" sz="2800" b="1" spc="-45" dirty="0">
                <a:solidFill>
                  <a:srgbClr val="244060"/>
                </a:solidFill>
                <a:latin typeface="Arial" panose="020B0604020202020204" pitchFamily="34" charset="0"/>
                <a:ea typeface="Trebuchet MS" panose="020B0603020202020204" pitchFamily="34" charset="0"/>
                <a:cs typeface="Trebuchet MS" panose="020B0603020202020204" pitchFamily="34" charset="0"/>
              </a:rPr>
              <a:t> </a:t>
            </a:r>
            <a:r>
              <a:rPr lang="fr-FR" sz="2800" b="1" dirty="0">
                <a:solidFill>
                  <a:srgbClr val="244060"/>
                </a:solidFill>
                <a:latin typeface="Arial" panose="020B0604020202020204" pitchFamily="34" charset="0"/>
                <a:ea typeface="Trebuchet MS" panose="020B0603020202020204" pitchFamily="34" charset="0"/>
                <a:cs typeface="Trebuchet MS" panose="020B0603020202020204" pitchFamily="34" charset="0"/>
              </a:rPr>
              <a:t>de</a:t>
            </a:r>
            <a:r>
              <a:rPr lang="fr-FR" sz="2800" b="1" spc="-15" dirty="0">
                <a:solidFill>
                  <a:srgbClr val="244060"/>
                </a:solidFill>
                <a:latin typeface="Arial" panose="020B0604020202020204" pitchFamily="34" charset="0"/>
                <a:ea typeface="Trebuchet MS" panose="020B0603020202020204" pitchFamily="34" charset="0"/>
                <a:cs typeface="Trebuchet MS" panose="020B0603020202020204" pitchFamily="34" charset="0"/>
              </a:rPr>
              <a:t> </a:t>
            </a:r>
            <a:r>
              <a:rPr lang="fr-FR" sz="2800" b="1" dirty="0">
                <a:solidFill>
                  <a:srgbClr val="244060"/>
                </a:solidFill>
                <a:latin typeface="Arial" panose="020B0604020202020204" pitchFamily="34" charset="0"/>
                <a:ea typeface="Trebuchet MS" panose="020B0603020202020204" pitchFamily="34" charset="0"/>
                <a:cs typeface="Trebuchet MS" panose="020B0603020202020204" pitchFamily="34" charset="0"/>
              </a:rPr>
              <a:t>présentation</a:t>
            </a:r>
            <a:r>
              <a:rPr lang="fr-FR" sz="2800" b="1" spc="-55" dirty="0">
                <a:solidFill>
                  <a:srgbClr val="244060"/>
                </a:solidFill>
                <a:latin typeface="Arial" panose="020B0604020202020204" pitchFamily="34" charset="0"/>
                <a:ea typeface="Trebuchet MS" panose="020B0603020202020204" pitchFamily="34" charset="0"/>
                <a:cs typeface="Trebuchet MS" panose="020B0603020202020204" pitchFamily="34" charset="0"/>
              </a:rPr>
              <a:t> </a:t>
            </a:r>
            <a:r>
              <a:rPr lang="fr-FR" sz="2800" b="1" dirty="0">
                <a:solidFill>
                  <a:srgbClr val="244060"/>
                </a:solidFill>
                <a:latin typeface="Arial" panose="020B0604020202020204" pitchFamily="34" charset="0"/>
                <a:ea typeface="Trebuchet MS" panose="020B0603020202020204" pitchFamily="34" charset="0"/>
                <a:cs typeface="Trebuchet MS" panose="020B0603020202020204" pitchFamily="34" charset="0"/>
              </a:rPr>
              <a:t>d’une</a:t>
            </a:r>
            <a:r>
              <a:rPr lang="fr-FR" sz="2800" b="1" spc="-35" dirty="0">
                <a:solidFill>
                  <a:srgbClr val="244060"/>
                </a:solidFill>
                <a:latin typeface="Arial" panose="020B0604020202020204" pitchFamily="34" charset="0"/>
                <a:ea typeface="Trebuchet MS" panose="020B0603020202020204" pitchFamily="34" charset="0"/>
                <a:cs typeface="Trebuchet MS" panose="020B0603020202020204" pitchFamily="34" charset="0"/>
              </a:rPr>
              <a:t> </a:t>
            </a:r>
            <a:r>
              <a:rPr lang="fr-FR" sz="2800" b="1" spc="-10" dirty="0" smtClean="0">
                <a:solidFill>
                  <a:srgbClr val="244060"/>
                </a:solidFill>
                <a:latin typeface="Arial" panose="020B0604020202020204" pitchFamily="34" charset="0"/>
                <a:ea typeface="Trebuchet MS" panose="020B0603020202020204" pitchFamily="34" charset="0"/>
                <a:cs typeface="Trebuchet MS" panose="020B0603020202020204" pitchFamily="34" charset="0"/>
              </a:rPr>
              <a:t>formation</a:t>
            </a:r>
          </a:p>
          <a:p>
            <a:pPr marL="0" indent="0">
              <a:buNone/>
            </a:pPr>
            <a:endParaRPr lang="fr-FR" sz="1900" dirty="0">
              <a:latin typeface="Trebuchet MS" panose="020B0603020202020204" pitchFamily="34" charset="0"/>
              <a:ea typeface="Trebuchet MS" panose="020B0603020202020204" pitchFamily="34" charset="0"/>
              <a:cs typeface="Trebuchet MS" panose="020B0603020202020204" pitchFamily="34" charset="0"/>
            </a:endParaRPr>
          </a:p>
          <a:p>
            <a:pPr marR="327025" lvl="0">
              <a:lnSpc>
                <a:spcPct val="90000"/>
              </a:lnSpc>
              <a:spcBef>
                <a:spcPts val="1055"/>
              </a:spcBef>
              <a:buFont typeface="Arial MT"/>
              <a:buChar char="•"/>
              <a:tabLst>
                <a:tab pos="304165" algn="l"/>
              </a:tabLst>
            </a:pPr>
            <a:r>
              <a:rPr lang="fr-FR" sz="1900" b="1" dirty="0">
                <a:solidFill>
                  <a:srgbClr val="FF5050"/>
                </a:solidFill>
                <a:latin typeface="Arial" panose="020B0604020202020204" pitchFamily="34" charset="0"/>
                <a:ea typeface="Arial MT"/>
                <a:cs typeface="Arial MT"/>
              </a:rPr>
              <a:t>La</a:t>
            </a:r>
            <a:r>
              <a:rPr lang="fr-FR" sz="1900" b="1" spc="-15"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formation </a:t>
            </a:r>
            <a:r>
              <a:rPr lang="fr-FR" sz="1900" dirty="0">
                <a:solidFill>
                  <a:srgbClr val="244060"/>
                </a:solidFill>
                <a:latin typeface="Arial MT"/>
                <a:ea typeface="Arial MT"/>
                <a:cs typeface="Arial MT"/>
              </a:rPr>
              <a:t>:</a:t>
            </a:r>
            <a:r>
              <a:rPr lang="fr-FR" sz="1900" spc="-10" dirty="0">
                <a:solidFill>
                  <a:srgbClr val="244060"/>
                </a:solidFill>
                <a:latin typeface="Arial MT"/>
                <a:ea typeface="Arial MT"/>
                <a:cs typeface="Arial MT"/>
              </a:rPr>
              <a:t> </a:t>
            </a:r>
            <a:r>
              <a:rPr lang="fr-FR" sz="1900" dirty="0">
                <a:solidFill>
                  <a:srgbClr val="244060"/>
                </a:solidFill>
                <a:latin typeface="Arial MT"/>
                <a:ea typeface="Arial MT"/>
                <a:cs typeface="Arial MT"/>
              </a:rPr>
              <a:t>les</a:t>
            </a:r>
            <a:r>
              <a:rPr lang="fr-FR" sz="1900" spc="-25" dirty="0">
                <a:solidFill>
                  <a:srgbClr val="244060"/>
                </a:solidFill>
                <a:latin typeface="Arial MT"/>
                <a:ea typeface="Arial MT"/>
                <a:cs typeface="Arial MT"/>
              </a:rPr>
              <a:t> </a:t>
            </a:r>
            <a:r>
              <a:rPr lang="fr-FR" sz="1900" dirty="0">
                <a:solidFill>
                  <a:srgbClr val="244060"/>
                </a:solidFill>
                <a:latin typeface="Arial MT"/>
                <a:ea typeface="Arial MT"/>
                <a:cs typeface="Arial MT"/>
              </a:rPr>
              <a:t>contenus</a:t>
            </a:r>
            <a:r>
              <a:rPr lang="fr-FR" sz="1900" spc="-15" dirty="0">
                <a:solidFill>
                  <a:srgbClr val="244060"/>
                </a:solidFill>
                <a:latin typeface="Arial MT"/>
                <a:ea typeface="Arial MT"/>
                <a:cs typeface="Arial MT"/>
              </a:rPr>
              <a:t> </a:t>
            </a:r>
            <a:r>
              <a:rPr lang="fr-FR" sz="1900" dirty="0">
                <a:solidFill>
                  <a:srgbClr val="244060"/>
                </a:solidFill>
                <a:latin typeface="Arial MT"/>
                <a:ea typeface="Arial MT"/>
                <a:cs typeface="Arial MT"/>
              </a:rPr>
              <a:t>et</a:t>
            </a:r>
            <a:r>
              <a:rPr lang="fr-FR" sz="1900" spc="-10" dirty="0">
                <a:solidFill>
                  <a:srgbClr val="244060"/>
                </a:solidFill>
                <a:latin typeface="Arial MT"/>
                <a:ea typeface="Arial MT"/>
                <a:cs typeface="Arial MT"/>
              </a:rPr>
              <a:t> </a:t>
            </a:r>
            <a:r>
              <a:rPr lang="fr-FR" sz="1900" dirty="0">
                <a:solidFill>
                  <a:srgbClr val="244060"/>
                </a:solidFill>
                <a:latin typeface="Arial MT"/>
                <a:ea typeface="Arial MT"/>
                <a:cs typeface="Arial MT"/>
              </a:rPr>
              <a:t>l’organisation</a:t>
            </a:r>
            <a:r>
              <a:rPr lang="fr-FR" sz="1900" spc="-40" dirty="0">
                <a:solidFill>
                  <a:srgbClr val="244060"/>
                </a:solidFill>
                <a:latin typeface="Arial MT"/>
                <a:ea typeface="Arial MT"/>
                <a:cs typeface="Arial MT"/>
              </a:rPr>
              <a:t> </a:t>
            </a:r>
            <a:r>
              <a:rPr lang="fr-FR" sz="1900" dirty="0">
                <a:solidFill>
                  <a:srgbClr val="244060"/>
                </a:solidFill>
                <a:latin typeface="Arial MT"/>
                <a:ea typeface="Arial MT"/>
                <a:cs typeface="Arial MT"/>
              </a:rPr>
              <a:t>des</a:t>
            </a:r>
            <a:r>
              <a:rPr lang="fr-FR" sz="1900" spc="-15" dirty="0">
                <a:solidFill>
                  <a:srgbClr val="244060"/>
                </a:solidFill>
                <a:latin typeface="Arial MT"/>
                <a:ea typeface="Arial MT"/>
                <a:cs typeface="Arial MT"/>
              </a:rPr>
              <a:t> </a:t>
            </a:r>
            <a:r>
              <a:rPr lang="fr-FR" sz="1900" dirty="0">
                <a:solidFill>
                  <a:srgbClr val="244060"/>
                </a:solidFill>
                <a:latin typeface="Arial MT"/>
                <a:ea typeface="Arial MT"/>
                <a:cs typeface="Arial MT"/>
              </a:rPr>
              <a:t>enseignements,</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les</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langues</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et</a:t>
            </a:r>
            <a:r>
              <a:rPr lang="fr-FR" sz="1900" spc="-10" dirty="0">
                <a:solidFill>
                  <a:srgbClr val="244060"/>
                </a:solidFill>
                <a:latin typeface="Arial MT"/>
                <a:ea typeface="Arial MT"/>
                <a:cs typeface="Arial MT"/>
              </a:rPr>
              <a:t> </a:t>
            </a:r>
            <a:r>
              <a:rPr lang="fr-FR" sz="1900" dirty="0">
                <a:solidFill>
                  <a:srgbClr val="244060"/>
                </a:solidFill>
                <a:latin typeface="Arial MT"/>
                <a:ea typeface="Arial MT"/>
                <a:cs typeface="Arial MT"/>
              </a:rPr>
              <a:t>options,</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les</a:t>
            </a:r>
            <a:r>
              <a:rPr lang="fr-FR" sz="1900" spc="-25" dirty="0">
                <a:solidFill>
                  <a:srgbClr val="244060"/>
                </a:solidFill>
                <a:latin typeface="Arial MT"/>
                <a:ea typeface="Arial MT"/>
                <a:cs typeface="Arial MT"/>
              </a:rPr>
              <a:t> </a:t>
            </a:r>
            <a:r>
              <a:rPr lang="fr-FR" sz="1900" dirty="0">
                <a:solidFill>
                  <a:srgbClr val="244060"/>
                </a:solidFill>
                <a:latin typeface="Arial MT"/>
                <a:ea typeface="Arial MT"/>
                <a:cs typeface="Arial MT"/>
              </a:rPr>
              <a:t>dispositifs</a:t>
            </a:r>
            <a:r>
              <a:rPr lang="fr-FR" sz="1900" spc="-35" dirty="0">
                <a:solidFill>
                  <a:srgbClr val="244060"/>
                </a:solidFill>
                <a:latin typeface="Arial MT"/>
                <a:ea typeface="Arial MT"/>
                <a:cs typeface="Arial MT"/>
              </a:rPr>
              <a:t> </a:t>
            </a:r>
            <a:r>
              <a:rPr lang="fr-FR" sz="1900" dirty="0">
                <a:solidFill>
                  <a:srgbClr val="244060"/>
                </a:solidFill>
                <a:latin typeface="Arial MT"/>
                <a:ea typeface="Arial MT"/>
                <a:cs typeface="Arial MT"/>
              </a:rPr>
              <a:t>pédagogiques,</a:t>
            </a:r>
            <a:r>
              <a:rPr lang="fr-FR" sz="1900" spc="-30" dirty="0">
                <a:solidFill>
                  <a:srgbClr val="244060"/>
                </a:solidFill>
                <a:latin typeface="Arial MT"/>
                <a:ea typeface="Arial MT"/>
                <a:cs typeface="Arial MT"/>
              </a:rPr>
              <a:t> </a:t>
            </a:r>
            <a:r>
              <a:rPr lang="fr-FR" sz="1900" dirty="0">
                <a:solidFill>
                  <a:srgbClr val="244060"/>
                </a:solidFill>
                <a:latin typeface="Arial MT"/>
                <a:ea typeface="Arial MT"/>
                <a:cs typeface="Arial MT"/>
              </a:rPr>
              <a:t>les éventuels frais, modalités et calendrier des épreuves écrites/orales prévues par certaines formations sélectives</a:t>
            </a:r>
            <a:endParaRPr lang="fr-FR" sz="1900" dirty="0">
              <a:latin typeface="Arial MT"/>
              <a:ea typeface="Arial MT"/>
              <a:cs typeface="Arial MT"/>
            </a:endParaRPr>
          </a:p>
          <a:p>
            <a:pPr marL="0" indent="0">
              <a:spcBef>
                <a:spcPts val="220"/>
              </a:spcBef>
              <a:buNone/>
            </a:pPr>
            <a:r>
              <a:rPr lang="fr-FR" sz="1900" dirty="0">
                <a:latin typeface="Arial MT"/>
                <a:ea typeface="Arial MT"/>
                <a:cs typeface="Arial MT"/>
              </a:rPr>
              <a:t> </a:t>
            </a:r>
          </a:p>
          <a:p>
            <a:pPr lvl="0">
              <a:spcBef>
                <a:spcPts val="885"/>
              </a:spcBef>
              <a:buFont typeface="Arial MT"/>
              <a:buChar char="•"/>
              <a:tabLst>
                <a:tab pos="304165" algn="l"/>
              </a:tabLst>
            </a:pPr>
            <a:r>
              <a:rPr lang="fr-FR" sz="1900" b="1" dirty="0">
                <a:solidFill>
                  <a:srgbClr val="FF5050"/>
                </a:solidFill>
                <a:latin typeface="Arial" panose="020B0604020202020204" pitchFamily="34" charset="0"/>
                <a:ea typeface="Arial MT"/>
                <a:cs typeface="Arial MT"/>
              </a:rPr>
              <a:t>Les</a:t>
            </a:r>
            <a:r>
              <a:rPr lang="fr-FR" sz="1900" b="1" spc="-7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connaissances</a:t>
            </a:r>
            <a:r>
              <a:rPr lang="fr-FR" sz="1900" b="1" spc="-7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et</a:t>
            </a:r>
            <a:r>
              <a:rPr lang="fr-FR" sz="1900" b="1" spc="-65"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compétences</a:t>
            </a:r>
            <a:r>
              <a:rPr lang="fr-FR" sz="1900" b="1" spc="-55"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attendues</a:t>
            </a:r>
            <a:r>
              <a:rPr lang="fr-FR" sz="1900" b="1" spc="-40" dirty="0">
                <a:solidFill>
                  <a:srgbClr val="FF5050"/>
                </a:solidFill>
                <a:latin typeface="Arial" panose="020B0604020202020204" pitchFamily="34" charset="0"/>
                <a:ea typeface="Arial MT"/>
                <a:cs typeface="Arial MT"/>
              </a:rPr>
              <a:t> </a:t>
            </a:r>
            <a:r>
              <a:rPr lang="fr-FR" sz="1900" dirty="0">
                <a:solidFill>
                  <a:srgbClr val="244060"/>
                </a:solidFill>
                <a:latin typeface="Arial MT"/>
                <a:ea typeface="Arial MT"/>
                <a:cs typeface="Arial MT"/>
              </a:rPr>
              <a:t>:</a:t>
            </a:r>
            <a:r>
              <a:rPr lang="fr-FR" sz="1900" spc="-65" dirty="0">
                <a:solidFill>
                  <a:srgbClr val="244060"/>
                </a:solidFill>
                <a:latin typeface="Arial MT"/>
                <a:ea typeface="Arial MT"/>
                <a:cs typeface="Arial MT"/>
              </a:rPr>
              <a:t> </a:t>
            </a:r>
            <a:r>
              <a:rPr lang="fr-FR" sz="1900" dirty="0">
                <a:solidFill>
                  <a:srgbClr val="244060"/>
                </a:solidFill>
                <a:latin typeface="Arial MT"/>
                <a:ea typeface="Arial MT"/>
                <a:cs typeface="Arial MT"/>
              </a:rPr>
              <a:t>attendus</a:t>
            </a:r>
            <a:r>
              <a:rPr lang="fr-FR" sz="1900" spc="-60" dirty="0">
                <a:solidFill>
                  <a:srgbClr val="244060"/>
                </a:solidFill>
                <a:latin typeface="Arial MT"/>
                <a:ea typeface="Arial MT"/>
                <a:cs typeface="Arial MT"/>
              </a:rPr>
              <a:t> </a:t>
            </a:r>
            <a:r>
              <a:rPr lang="fr-FR" sz="1900" dirty="0">
                <a:solidFill>
                  <a:srgbClr val="244060"/>
                </a:solidFill>
                <a:latin typeface="Arial MT"/>
                <a:ea typeface="Arial MT"/>
                <a:cs typeface="Arial MT"/>
              </a:rPr>
              <a:t>nationaux,</a:t>
            </a:r>
            <a:r>
              <a:rPr lang="fr-FR" sz="1900" spc="-70" dirty="0">
                <a:solidFill>
                  <a:srgbClr val="244060"/>
                </a:solidFill>
                <a:latin typeface="Arial MT"/>
                <a:ea typeface="Arial MT"/>
                <a:cs typeface="Arial MT"/>
              </a:rPr>
              <a:t> </a:t>
            </a:r>
            <a:r>
              <a:rPr lang="fr-FR" sz="1900" dirty="0">
                <a:solidFill>
                  <a:srgbClr val="244060"/>
                </a:solidFill>
                <a:latin typeface="Arial MT"/>
                <a:ea typeface="Arial MT"/>
                <a:cs typeface="Arial MT"/>
              </a:rPr>
              <a:t>attendus</a:t>
            </a:r>
            <a:r>
              <a:rPr lang="fr-FR" sz="1900" spc="-65" dirty="0">
                <a:solidFill>
                  <a:srgbClr val="244060"/>
                </a:solidFill>
                <a:latin typeface="Arial MT"/>
                <a:ea typeface="Arial MT"/>
                <a:cs typeface="Arial MT"/>
              </a:rPr>
              <a:t> </a:t>
            </a:r>
            <a:r>
              <a:rPr lang="fr-FR" sz="1900" spc="-10" dirty="0">
                <a:solidFill>
                  <a:srgbClr val="244060"/>
                </a:solidFill>
                <a:latin typeface="Arial MT"/>
                <a:ea typeface="Arial MT"/>
                <a:cs typeface="Arial MT"/>
              </a:rPr>
              <a:t>complémentaires</a:t>
            </a:r>
            <a:endParaRPr lang="fr-FR" sz="1900" dirty="0">
              <a:latin typeface="Arial MT"/>
              <a:ea typeface="Arial MT"/>
              <a:cs typeface="Arial MT"/>
            </a:endParaRPr>
          </a:p>
          <a:p>
            <a:pPr lvl="0">
              <a:spcBef>
                <a:spcPts val="885"/>
              </a:spcBef>
              <a:buFont typeface="Arial MT"/>
              <a:buChar char="•"/>
              <a:tabLst>
                <a:tab pos="319405" algn="l"/>
              </a:tabLst>
            </a:pPr>
            <a:r>
              <a:rPr lang="fr-FR" sz="1900" u="sng" dirty="0">
                <a:solidFill>
                  <a:srgbClr val="244060"/>
                </a:solidFill>
                <a:uFill>
                  <a:solidFill>
                    <a:srgbClr val="244060"/>
                  </a:solidFill>
                </a:uFill>
                <a:latin typeface="Arial MT"/>
                <a:ea typeface="Arial MT"/>
                <a:cs typeface="Arial MT"/>
              </a:rPr>
              <a:t>Une</a:t>
            </a:r>
            <a:r>
              <a:rPr lang="fr-FR" sz="1900" u="sng" spc="-45"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rubrique</a:t>
            </a:r>
            <a:r>
              <a:rPr lang="fr-FR" sz="1900" u="sng" spc="-35" dirty="0">
                <a:solidFill>
                  <a:srgbClr val="244060"/>
                </a:solidFill>
                <a:uFill>
                  <a:solidFill>
                    <a:srgbClr val="244060"/>
                  </a:solidFill>
                </a:uFill>
                <a:latin typeface="Arial MT"/>
                <a:ea typeface="Arial MT"/>
                <a:cs typeface="Arial MT"/>
              </a:rPr>
              <a:t> avec</a:t>
            </a:r>
            <a:r>
              <a:rPr lang="fr-FR" sz="1900" u="sng" spc="-30"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des</a:t>
            </a:r>
            <a:r>
              <a:rPr lang="fr-FR" sz="1900" u="sng" spc="-40"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conseils</a:t>
            </a:r>
            <a:r>
              <a:rPr lang="fr-FR" sz="1900" u="sng" spc="-55"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sur</a:t>
            </a:r>
            <a:r>
              <a:rPr lang="fr-FR" sz="1900" u="sng" spc="-35"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les</a:t>
            </a:r>
            <a:r>
              <a:rPr lang="fr-FR" sz="1900" u="sng" spc="-45"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spécialités</a:t>
            </a:r>
            <a:r>
              <a:rPr lang="fr-FR" sz="1900" u="sng" spc="-60"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et</a:t>
            </a:r>
            <a:r>
              <a:rPr lang="fr-FR" sz="1900" u="sng" spc="-30"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options</a:t>
            </a:r>
            <a:r>
              <a:rPr lang="fr-FR" sz="1900" u="sng" spc="-50"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recommandées</a:t>
            </a:r>
            <a:r>
              <a:rPr lang="fr-FR" sz="1900" u="sng" spc="-25"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par</a:t>
            </a:r>
            <a:r>
              <a:rPr lang="fr-FR" sz="1900" u="sng" spc="-30"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les</a:t>
            </a:r>
            <a:r>
              <a:rPr lang="fr-FR" sz="1900" u="sng" spc="-45"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formations</a:t>
            </a:r>
            <a:r>
              <a:rPr lang="fr-FR" sz="1900" u="sng" spc="-25"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pour</a:t>
            </a:r>
            <a:r>
              <a:rPr lang="fr-FR" sz="1900" u="sng" spc="-20" dirty="0">
                <a:solidFill>
                  <a:srgbClr val="244060"/>
                </a:solidFill>
                <a:uFill>
                  <a:solidFill>
                    <a:srgbClr val="244060"/>
                  </a:solidFill>
                </a:uFill>
                <a:latin typeface="Arial MT"/>
                <a:ea typeface="Arial MT"/>
                <a:cs typeface="Arial MT"/>
              </a:rPr>
              <a:t> </a:t>
            </a:r>
            <a:r>
              <a:rPr lang="fr-FR" sz="1900" u="sng" spc="-10" dirty="0">
                <a:solidFill>
                  <a:srgbClr val="244060"/>
                </a:solidFill>
                <a:uFill>
                  <a:solidFill>
                    <a:srgbClr val="244060"/>
                  </a:solidFill>
                </a:uFill>
                <a:latin typeface="Arial MT"/>
                <a:ea typeface="Arial MT"/>
                <a:cs typeface="Arial MT"/>
              </a:rPr>
              <a:t>réussir</a:t>
            </a:r>
            <a:endParaRPr lang="fr-FR" sz="1900" dirty="0">
              <a:latin typeface="Arial MT"/>
              <a:ea typeface="Arial MT"/>
              <a:cs typeface="Arial MT"/>
            </a:endParaRPr>
          </a:p>
          <a:p>
            <a:pPr marL="0" indent="0">
              <a:spcBef>
                <a:spcPts val="295"/>
              </a:spcBef>
              <a:buNone/>
            </a:pPr>
            <a:r>
              <a:rPr lang="fr-FR" sz="1900" dirty="0">
                <a:latin typeface="Arial MT"/>
                <a:ea typeface="Arial MT"/>
                <a:cs typeface="Arial MT"/>
              </a:rPr>
              <a:t> </a:t>
            </a:r>
          </a:p>
          <a:p>
            <a:pPr marR="1259205" lvl="0">
              <a:lnSpc>
                <a:spcPct val="90000"/>
              </a:lnSpc>
              <a:spcBef>
                <a:spcPts val="5"/>
              </a:spcBef>
              <a:buFont typeface="Arial MT"/>
              <a:buChar char="•"/>
              <a:tabLst>
                <a:tab pos="304165" algn="l"/>
              </a:tabLst>
            </a:pPr>
            <a:r>
              <a:rPr lang="fr-FR" sz="1900" b="1" dirty="0">
                <a:solidFill>
                  <a:srgbClr val="FF5050"/>
                </a:solidFill>
                <a:latin typeface="Arial" panose="020B0604020202020204" pitchFamily="34" charset="0"/>
                <a:ea typeface="Arial MT"/>
                <a:cs typeface="Arial MT"/>
              </a:rPr>
              <a:t>Les</a:t>
            </a:r>
            <a:r>
              <a:rPr lang="fr-FR" sz="1900" b="1" spc="-2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critères</a:t>
            </a:r>
            <a:r>
              <a:rPr lang="fr-FR" sz="1900" b="1" spc="-15"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généraux</a:t>
            </a:r>
            <a:r>
              <a:rPr lang="fr-FR" sz="1900" b="1" spc="-5"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d’examen</a:t>
            </a:r>
            <a:r>
              <a:rPr lang="fr-FR" sz="1900" b="1" spc="-1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des</a:t>
            </a:r>
            <a:r>
              <a:rPr lang="fr-FR" sz="1900" b="1" spc="-3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vœux </a:t>
            </a:r>
            <a:r>
              <a:rPr lang="fr-FR" sz="1900" dirty="0">
                <a:solidFill>
                  <a:srgbClr val="244060"/>
                </a:solidFill>
                <a:latin typeface="Arial MT"/>
                <a:ea typeface="Arial MT"/>
                <a:cs typeface="Arial MT"/>
              </a:rPr>
              <a:t>pris</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en</a:t>
            </a:r>
            <a:r>
              <a:rPr lang="fr-FR" sz="1900" spc="-15" dirty="0">
                <a:solidFill>
                  <a:srgbClr val="244060"/>
                </a:solidFill>
                <a:latin typeface="Arial MT"/>
                <a:ea typeface="Arial MT"/>
                <a:cs typeface="Arial MT"/>
              </a:rPr>
              <a:t> </a:t>
            </a:r>
            <a:r>
              <a:rPr lang="fr-FR" sz="1900" dirty="0">
                <a:solidFill>
                  <a:srgbClr val="244060"/>
                </a:solidFill>
                <a:latin typeface="Arial MT"/>
                <a:ea typeface="Arial MT"/>
                <a:cs typeface="Arial MT"/>
              </a:rPr>
              <a:t>compte</a:t>
            </a:r>
            <a:r>
              <a:rPr lang="fr-FR" sz="1900" spc="-15" dirty="0">
                <a:solidFill>
                  <a:srgbClr val="244060"/>
                </a:solidFill>
                <a:latin typeface="Arial MT"/>
                <a:ea typeface="Arial MT"/>
                <a:cs typeface="Arial MT"/>
              </a:rPr>
              <a:t> </a:t>
            </a:r>
            <a:r>
              <a:rPr lang="fr-FR" sz="1900" dirty="0">
                <a:solidFill>
                  <a:srgbClr val="244060"/>
                </a:solidFill>
                <a:latin typeface="Arial MT"/>
                <a:ea typeface="Arial MT"/>
                <a:cs typeface="Arial MT"/>
              </a:rPr>
              <a:t>pour</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l’analyse</a:t>
            </a:r>
            <a:r>
              <a:rPr lang="fr-FR" sz="1900" spc="-40" dirty="0">
                <a:solidFill>
                  <a:srgbClr val="244060"/>
                </a:solidFill>
                <a:latin typeface="Arial MT"/>
                <a:ea typeface="Arial MT"/>
                <a:cs typeface="Arial MT"/>
              </a:rPr>
              <a:t> </a:t>
            </a:r>
            <a:r>
              <a:rPr lang="fr-FR" sz="1900" dirty="0">
                <a:solidFill>
                  <a:srgbClr val="244060"/>
                </a:solidFill>
                <a:latin typeface="Arial MT"/>
                <a:ea typeface="Arial MT"/>
                <a:cs typeface="Arial MT"/>
              </a:rPr>
              <a:t>du</a:t>
            </a:r>
            <a:r>
              <a:rPr lang="fr-FR" sz="1900" spc="-30" dirty="0">
                <a:solidFill>
                  <a:srgbClr val="244060"/>
                </a:solidFill>
                <a:latin typeface="Arial MT"/>
                <a:ea typeface="Arial MT"/>
                <a:cs typeface="Arial MT"/>
              </a:rPr>
              <a:t> </a:t>
            </a:r>
            <a:r>
              <a:rPr lang="fr-FR" sz="1900" dirty="0">
                <a:solidFill>
                  <a:srgbClr val="244060"/>
                </a:solidFill>
                <a:latin typeface="Arial MT"/>
                <a:ea typeface="Arial MT"/>
                <a:cs typeface="Arial MT"/>
              </a:rPr>
              <a:t>dossier</a:t>
            </a:r>
            <a:r>
              <a:rPr lang="fr-FR" sz="1900" spc="-30" dirty="0">
                <a:solidFill>
                  <a:srgbClr val="244060"/>
                </a:solidFill>
                <a:latin typeface="Arial MT"/>
                <a:ea typeface="Arial MT"/>
                <a:cs typeface="Arial MT"/>
              </a:rPr>
              <a:t> </a:t>
            </a:r>
            <a:r>
              <a:rPr lang="fr-FR" sz="1900" dirty="0">
                <a:solidFill>
                  <a:srgbClr val="244060"/>
                </a:solidFill>
                <a:latin typeface="Arial MT"/>
                <a:ea typeface="Arial MT"/>
                <a:cs typeface="Arial MT"/>
              </a:rPr>
              <a:t>(résultats</a:t>
            </a:r>
            <a:r>
              <a:rPr lang="fr-FR" sz="1900" spc="-10" dirty="0">
                <a:solidFill>
                  <a:srgbClr val="244060"/>
                </a:solidFill>
                <a:latin typeface="Arial MT"/>
                <a:ea typeface="Arial MT"/>
                <a:cs typeface="Arial MT"/>
              </a:rPr>
              <a:t> </a:t>
            </a:r>
            <a:r>
              <a:rPr lang="fr-FR" sz="1900" dirty="0">
                <a:solidFill>
                  <a:srgbClr val="244060"/>
                </a:solidFill>
                <a:latin typeface="Arial MT"/>
                <a:ea typeface="Arial MT"/>
                <a:cs typeface="Arial MT"/>
              </a:rPr>
              <a:t>académiques, compétences académiques, savoir-être, motivation et cohérence du projet ….)</a:t>
            </a:r>
            <a:endParaRPr lang="fr-FR" sz="1900" dirty="0">
              <a:latin typeface="Arial MT"/>
              <a:ea typeface="Arial MT"/>
              <a:cs typeface="Arial MT"/>
            </a:endParaRPr>
          </a:p>
          <a:p>
            <a:pPr marR="71755" lvl="0">
              <a:lnSpc>
                <a:spcPct val="90000"/>
              </a:lnSpc>
              <a:spcBef>
                <a:spcPts val="995"/>
              </a:spcBef>
              <a:buFont typeface="Arial MT"/>
              <a:buChar char="•"/>
              <a:tabLst>
                <a:tab pos="319405" algn="l"/>
              </a:tabLst>
            </a:pPr>
            <a:r>
              <a:rPr lang="fr-FR" sz="1900" u="sng" dirty="0">
                <a:solidFill>
                  <a:srgbClr val="244060"/>
                </a:solidFill>
                <a:uFill>
                  <a:solidFill>
                    <a:srgbClr val="244060"/>
                  </a:solidFill>
                </a:uFill>
                <a:latin typeface="Arial MT"/>
                <a:ea typeface="Arial MT"/>
                <a:cs typeface="Arial MT"/>
              </a:rPr>
              <a:t>Des</a:t>
            </a:r>
            <a:r>
              <a:rPr lang="fr-FR" sz="1900" u="sng" spc="-15"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informations sur</a:t>
            </a:r>
            <a:r>
              <a:rPr lang="fr-FR" sz="1900" u="sng" spc="-20"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le</a:t>
            </a:r>
            <a:r>
              <a:rPr lang="fr-FR" sz="1900" u="sng" spc="-20"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processus</a:t>
            </a:r>
            <a:r>
              <a:rPr lang="fr-FR" sz="1900" u="sng" spc="-15"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d’examen</a:t>
            </a:r>
            <a:r>
              <a:rPr lang="fr-FR" sz="1900" u="sng" spc="-20"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des vœux</a:t>
            </a:r>
            <a:r>
              <a:rPr lang="fr-FR" sz="1900" u="sng" spc="-5" dirty="0">
                <a:solidFill>
                  <a:srgbClr val="244060"/>
                </a:solidFill>
                <a:uFill>
                  <a:solidFill>
                    <a:srgbClr val="244060"/>
                  </a:solidFill>
                </a:uFill>
                <a:latin typeface="Arial MT"/>
                <a:ea typeface="Arial MT"/>
                <a:cs typeface="Arial MT"/>
              </a:rPr>
              <a:t> </a:t>
            </a:r>
            <a:r>
              <a:rPr lang="fr-FR" sz="1900" dirty="0">
                <a:solidFill>
                  <a:srgbClr val="244060"/>
                </a:solidFill>
                <a:latin typeface="Arial MT"/>
                <a:ea typeface="Arial MT"/>
                <a:cs typeface="Arial MT"/>
              </a:rPr>
              <a:t>:</a:t>
            </a:r>
            <a:r>
              <a:rPr lang="fr-FR" sz="1900" spc="-5" dirty="0">
                <a:solidFill>
                  <a:srgbClr val="244060"/>
                </a:solidFill>
                <a:latin typeface="Arial MT"/>
                <a:ea typeface="Arial MT"/>
                <a:cs typeface="Arial MT"/>
              </a:rPr>
              <a:t> </a:t>
            </a:r>
            <a:r>
              <a:rPr lang="fr-FR" sz="1900" dirty="0">
                <a:solidFill>
                  <a:srgbClr val="244060"/>
                </a:solidFill>
                <a:latin typeface="Arial MT"/>
                <a:ea typeface="Arial MT"/>
                <a:cs typeface="Arial MT"/>
              </a:rPr>
              <a:t>explications</a:t>
            </a:r>
            <a:r>
              <a:rPr lang="fr-FR" sz="1900" spc="-25" dirty="0">
                <a:solidFill>
                  <a:srgbClr val="244060"/>
                </a:solidFill>
                <a:latin typeface="Arial MT"/>
                <a:ea typeface="Arial MT"/>
                <a:cs typeface="Arial MT"/>
              </a:rPr>
              <a:t> </a:t>
            </a:r>
            <a:r>
              <a:rPr lang="fr-FR" sz="1900" dirty="0">
                <a:solidFill>
                  <a:srgbClr val="244060"/>
                </a:solidFill>
                <a:latin typeface="Arial MT"/>
                <a:ea typeface="Arial MT"/>
                <a:cs typeface="Arial MT"/>
              </a:rPr>
              <a:t>sur</a:t>
            </a:r>
            <a:r>
              <a:rPr lang="fr-FR" sz="1900" spc="-10" dirty="0">
                <a:solidFill>
                  <a:srgbClr val="244060"/>
                </a:solidFill>
                <a:latin typeface="Arial MT"/>
                <a:ea typeface="Arial MT"/>
                <a:cs typeface="Arial MT"/>
              </a:rPr>
              <a:t> </a:t>
            </a:r>
            <a:r>
              <a:rPr lang="fr-FR" sz="1900" dirty="0">
                <a:solidFill>
                  <a:srgbClr val="244060"/>
                </a:solidFill>
                <a:latin typeface="Arial MT"/>
                <a:ea typeface="Arial MT"/>
                <a:cs typeface="Arial MT"/>
              </a:rPr>
              <a:t>le</a:t>
            </a:r>
            <a:r>
              <a:rPr lang="fr-FR" sz="1900" spc="-30" dirty="0">
                <a:solidFill>
                  <a:srgbClr val="244060"/>
                </a:solidFill>
                <a:latin typeface="Arial MT"/>
                <a:ea typeface="Arial MT"/>
                <a:cs typeface="Arial MT"/>
              </a:rPr>
              <a:t> </a:t>
            </a:r>
            <a:r>
              <a:rPr lang="fr-FR" sz="1900" dirty="0">
                <a:solidFill>
                  <a:srgbClr val="244060"/>
                </a:solidFill>
                <a:latin typeface="Arial MT"/>
                <a:ea typeface="Arial MT"/>
                <a:cs typeface="Arial MT"/>
              </a:rPr>
              <a:t>fonctionnement</a:t>
            </a:r>
            <a:r>
              <a:rPr lang="fr-FR" sz="1900" spc="-5" dirty="0">
                <a:solidFill>
                  <a:srgbClr val="244060"/>
                </a:solidFill>
                <a:latin typeface="Arial MT"/>
                <a:ea typeface="Arial MT"/>
                <a:cs typeface="Arial MT"/>
              </a:rPr>
              <a:t> </a:t>
            </a:r>
            <a:r>
              <a:rPr lang="fr-FR" sz="1900" dirty="0">
                <a:solidFill>
                  <a:srgbClr val="244060"/>
                </a:solidFill>
                <a:latin typeface="Arial MT"/>
                <a:ea typeface="Arial MT"/>
                <a:cs typeface="Arial MT"/>
              </a:rPr>
              <a:t>d’une</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commission</a:t>
            </a:r>
            <a:r>
              <a:rPr lang="fr-FR" sz="1900" spc="-40" dirty="0">
                <a:solidFill>
                  <a:srgbClr val="244060"/>
                </a:solidFill>
                <a:latin typeface="Arial MT"/>
                <a:ea typeface="Arial MT"/>
                <a:cs typeface="Arial MT"/>
              </a:rPr>
              <a:t> </a:t>
            </a:r>
            <a:r>
              <a:rPr lang="fr-FR" sz="1900" dirty="0">
                <a:solidFill>
                  <a:srgbClr val="244060"/>
                </a:solidFill>
                <a:latin typeface="Arial MT"/>
                <a:ea typeface="Arial MT"/>
                <a:cs typeface="Arial MT"/>
              </a:rPr>
              <a:t>d’examen</a:t>
            </a:r>
            <a:r>
              <a:rPr lang="fr-FR" sz="1900" spc="-5" dirty="0">
                <a:solidFill>
                  <a:srgbClr val="244060"/>
                </a:solidFill>
                <a:latin typeface="Arial MT"/>
                <a:ea typeface="Arial MT"/>
                <a:cs typeface="Arial MT"/>
              </a:rPr>
              <a:t> </a:t>
            </a:r>
            <a:r>
              <a:rPr lang="fr-FR" sz="1900" dirty="0">
                <a:solidFill>
                  <a:srgbClr val="244060"/>
                </a:solidFill>
                <a:latin typeface="Arial MT"/>
                <a:ea typeface="Arial MT"/>
                <a:cs typeface="Arial MT"/>
              </a:rPr>
              <a:t>des vœux, informations sur les taux légaux mis en œuvre</a:t>
            </a:r>
            <a:r>
              <a:rPr lang="fr-FR" sz="1900" spc="400" dirty="0">
                <a:solidFill>
                  <a:srgbClr val="244060"/>
                </a:solidFill>
                <a:latin typeface="Arial MT"/>
                <a:ea typeface="Arial MT"/>
                <a:cs typeface="Arial MT"/>
              </a:rPr>
              <a:t> </a:t>
            </a:r>
            <a:r>
              <a:rPr lang="fr-FR" sz="1900" dirty="0">
                <a:solidFill>
                  <a:srgbClr val="244060"/>
                </a:solidFill>
                <a:latin typeface="Arial MT"/>
                <a:ea typeface="Arial MT"/>
                <a:cs typeface="Arial MT"/>
              </a:rPr>
              <a:t>(ex : taux minimum de lycéens boursiers admis)</a:t>
            </a:r>
            <a:endParaRPr lang="fr-FR" sz="1900" dirty="0">
              <a:latin typeface="Arial MT"/>
              <a:ea typeface="Arial MT"/>
              <a:cs typeface="Arial MT"/>
            </a:endParaRPr>
          </a:p>
          <a:p>
            <a:pPr>
              <a:spcBef>
                <a:spcPts val="300"/>
              </a:spcBef>
            </a:pPr>
            <a:endParaRPr lang="fr-FR" sz="1900" dirty="0">
              <a:latin typeface="Arial MT"/>
              <a:ea typeface="Arial MT"/>
              <a:cs typeface="Arial MT"/>
            </a:endParaRPr>
          </a:p>
          <a:p>
            <a:pPr marR="721995" lvl="0">
              <a:lnSpc>
                <a:spcPct val="90000"/>
              </a:lnSpc>
              <a:spcBef>
                <a:spcPts val="5"/>
              </a:spcBef>
              <a:buFont typeface="Arial MT"/>
              <a:buChar char="•"/>
              <a:tabLst>
                <a:tab pos="304165" algn="l"/>
              </a:tabLst>
            </a:pPr>
            <a:r>
              <a:rPr lang="fr-FR" sz="1900" b="1" dirty="0">
                <a:solidFill>
                  <a:srgbClr val="FF5050"/>
                </a:solidFill>
                <a:latin typeface="Arial" panose="020B0604020202020204" pitchFamily="34" charset="0"/>
                <a:ea typeface="Arial MT"/>
                <a:cs typeface="Arial MT"/>
              </a:rPr>
              <a:t>Les</a:t>
            </a:r>
            <a:r>
              <a:rPr lang="fr-FR" sz="1900" b="1" spc="-1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débouchés</a:t>
            </a:r>
            <a:r>
              <a:rPr lang="fr-FR" sz="1900" b="1" spc="-5" dirty="0">
                <a:solidFill>
                  <a:srgbClr val="FF5050"/>
                </a:solidFill>
                <a:latin typeface="Arial" panose="020B0604020202020204" pitchFamily="34" charset="0"/>
                <a:ea typeface="Arial MT"/>
                <a:cs typeface="Arial MT"/>
              </a:rPr>
              <a:t> </a:t>
            </a:r>
            <a:r>
              <a:rPr lang="fr-FR" sz="1900" dirty="0">
                <a:solidFill>
                  <a:srgbClr val="244060"/>
                </a:solidFill>
                <a:latin typeface="Arial MT"/>
                <a:ea typeface="Arial MT"/>
                <a:cs typeface="Arial MT"/>
              </a:rPr>
              <a:t>:</a:t>
            </a:r>
            <a:r>
              <a:rPr lang="fr-FR" sz="1900" spc="-5" dirty="0">
                <a:solidFill>
                  <a:srgbClr val="244060"/>
                </a:solidFill>
                <a:latin typeface="Arial MT"/>
                <a:ea typeface="Arial MT"/>
                <a:cs typeface="Arial MT"/>
              </a:rPr>
              <a:t> </a:t>
            </a:r>
            <a:r>
              <a:rPr lang="fr-FR" sz="1900" dirty="0">
                <a:solidFill>
                  <a:srgbClr val="244060"/>
                </a:solidFill>
                <a:latin typeface="Arial MT"/>
                <a:ea typeface="Arial MT"/>
                <a:cs typeface="Arial MT"/>
              </a:rPr>
              <a:t>possibilités</a:t>
            </a:r>
            <a:r>
              <a:rPr lang="fr-FR" sz="1900" spc="-35" dirty="0">
                <a:solidFill>
                  <a:srgbClr val="244060"/>
                </a:solidFill>
                <a:latin typeface="Arial MT"/>
                <a:ea typeface="Arial MT"/>
                <a:cs typeface="Arial MT"/>
              </a:rPr>
              <a:t> </a:t>
            </a:r>
            <a:r>
              <a:rPr lang="fr-FR" sz="1900" dirty="0">
                <a:solidFill>
                  <a:srgbClr val="244060"/>
                </a:solidFill>
                <a:latin typeface="Arial MT"/>
                <a:ea typeface="Arial MT"/>
                <a:cs typeface="Arial MT"/>
              </a:rPr>
              <a:t>de</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poursuite</a:t>
            </a:r>
            <a:r>
              <a:rPr lang="fr-FR" sz="1900" spc="-5" dirty="0">
                <a:solidFill>
                  <a:srgbClr val="244060"/>
                </a:solidFill>
                <a:latin typeface="Arial MT"/>
                <a:ea typeface="Arial MT"/>
                <a:cs typeface="Arial MT"/>
              </a:rPr>
              <a:t> </a:t>
            </a:r>
            <a:r>
              <a:rPr lang="fr-FR" sz="1900" dirty="0">
                <a:solidFill>
                  <a:srgbClr val="244060"/>
                </a:solidFill>
                <a:latin typeface="Arial MT"/>
                <a:ea typeface="Arial MT"/>
                <a:cs typeface="Arial MT"/>
              </a:rPr>
              <a:t>d’études</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et, à</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partir du</a:t>
            </a:r>
            <a:r>
              <a:rPr lang="fr-FR" sz="1900" spc="-20" dirty="0">
                <a:solidFill>
                  <a:srgbClr val="244060"/>
                </a:solidFill>
                <a:latin typeface="Arial MT"/>
                <a:ea typeface="Arial MT"/>
                <a:cs typeface="Arial MT"/>
              </a:rPr>
              <a:t> 17</a:t>
            </a:r>
            <a:r>
              <a:rPr lang="fr-FR" sz="1900" spc="-5" dirty="0">
                <a:solidFill>
                  <a:srgbClr val="244060"/>
                </a:solidFill>
                <a:latin typeface="Arial MT"/>
                <a:ea typeface="Arial MT"/>
                <a:cs typeface="Arial MT"/>
              </a:rPr>
              <a:t> </a:t>
            </a:r>
            <a:r>
              <a:rPr lang="fr-FR" sz="1900" dirty="0">
                <a:solidFill>
                  <a:srgbClr val="244060"/>
                </a:solidFill>
                <a:latin typeface="Arial MT"/>
                <a:ea typeface="Arial MT"/>
                <a:cs typeface="Arial MT"/>
              </a:rPr>
              <a:t>janvier</a:t>
            </a:r>
            <a:r>
              <a:rPr lang="fr-FR" sz="1900" spc="-35" dirty="0">
                <a:solidFill>
                  <a:srgbClr val="244060"/>
                </a:solidFill>
                <a:latin typeface="Arial MT"/>
                <a:ea typeface="Arial MT"/>
                <a:cs typeface="Arial MT"/>
              </a:rPr>
              <a:t> </a:t>
            </a:r>
            <a:r>
              <a:rPr lang="fr-FR" sz="1900" dirty="0">
                <a:solidFill>
                  <a:srgbClr val="244060"/>
                </a:solidFill>
                <a:latin typeface="Arial MT"/>
                <a:ea typeface="Arial MT"/>
                <a:cs typeface="Arial MT"/>
              </a:rPr>
              <a:t>2024,</a:t>
            </a:r>
            <a:r>
              <a:rPr lang="fr-FR" sz="1900" spc="-5" dirty="0">
                <a:solidFill>
                  <a:srgbClr val="244060"/>
                </a:solidFill>
                <a:latin typeface="Arial MT"/>
                <a:ea typeface="Arial MT"/>
                <a:cs typeface="Arial MT"/>
              </a:rPr>
              <a:t> </a:t>
            </a:r>
            <a:r>
              <a:rPr lang="fr-FR" sz="1900" dirty="0">
                <a:solidFill>
                  <a:srgbClr val="244060"/>
                </a:solidFill>
                <a:latin typeface="Arial MT"/>
                <a:ea typeface="Arial MT"/>
                <a:cs typeface="Arial MT"/>
              </a:rPr>
              <a:t>des</a:t>
            </a:r>
            <a:r>
              <a:rPr lang="fr-FR" sz="1900" spc="-10" dirty="0">
                <a:solidFill>
                  <a:srgbClr val="244060"/>
                </a:solidFill>
                <a:latin typeface="Arial MT"/>
                <a:ea typeface="Arial MT"/>
                <a:cs typeface="Arial MT"/>
              </a:rPr>
              <a:t> </a:t>
            </a:r>
            <a:r>
              <a:rPr lang="fr-FR" sz="1900" dirty="0">
                <a:solidFill>
                  <a:srgbClr val="244060"/>
                </a:solidFill>
                <a:latin typeface="Arial MT"/>
                <a:ea typeface="Arial MT"/>
                <a:cs typeface="Arial MT"/>
              </a:rPr>
              <a:t>indicateurs</a:t>
            </a:r>
            <a:r>
              <a:rPr lang="fr-FR" sz="1900" spc="-25" dirty="0">
                <a:solidFill>
                  <a:srgbClr val="244060"/>
                </a:solidFill>
                <a:latin typeface="Arial MT"/>
                <a:ea typeface="Arial MT"/>
                <a:cs typeface="Arial MT"/>
              </a:rPr>
              <a:t> </a:t>
            </a:r>
            <a:r>
              <a:rPr lang="fr-FR" sz="1900" dirty="0">
                <a:solidFill>
                  <a:srgbClr val="244060"/>
                </a:solidFill>
                <a:latin typeface="Arial MT"/>
                <a:ea typeface="Arial MT"/>
                <a:cs typeface="Arial MT"/>
              </a:rPr>
              <a:t>calculés</a:t>
            </a:r>
            <a:r>
              <a:rPr lang="fr-FR" sz="1900" spc="-35" dirty="0">
                <a:solidFill>
                  <a:srgbClr val="244060"/>
                </a:solidFill>
                <a:latin typeface="Arial MT"/>
                <a:ea typeface="Arial MT"/>
                <a:cs typeface="Arial MT"/>
              </a:rPr>
              <a:t> </a:t>
            </a:r>
            <a:r>
              <a:rPr lang="fr-FR" sz="1900" dirty="0">
                <a:solidFill>
                  <a:srgbClr val="244060"/>
                </a:solidFill>
                <a:latin typeface="Arial MT"/>
                <a:ea typeface="Arial MT"/>
                <a:cs typeface="Arial MT"/>
              </a:rPr>
              <a:t>au</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niveau national en termes de réussite et d’insertion professionnelle</a:t>
            </a:r>
            <a:endParaRPr lang="fr-FR" sz="1900" dirty="0">
              <a:latin typeface="Arial MT"/>
              <a:ea typeface="Arial MT"/>
              <a:cs typeface="Arial MT"/>
            </a:endParaRPr>
          </a:p>
          <a:p>
            <a:pPr lvl="0">
              <a:spcBef>
                <a:spcPts val="915"/>
              </a:spcBef>
              <a:buFont typeface="Arial MT"/>
              <a:buChar char="•"/>
              <a:tabLst>
                <a:tab pos="304165" algn="l"/>
              </a:tabLst>
            </a:pPr>
            <a:r>
              <a:rPr lang="fr-FR" sz="1900" b="1" dirty="0">
                <a:solidFill>
                  <a:srgbClr val="FF5050"/>
                </a:solidFill>
                <a:latin typeface="Arial" panose="020B0604020202020204" pitchFamily="34" charset="0"/>
                <a:ea typeface="Arial MT"/>
                <a:cs typeface="Arial MT"/>
              </a:rPr>
              <a:t>Les</a:t>
            </a:r>
            <a:r>
              <a:rPr lang="fr-FR" sz="1900" b="1" spc="-7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contacts</a:t>
            </a:r>
            <a:r>
              <a:rPr lang="fr-FR" sz="1900" b="1" spc="-5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des</a:t>
            </a:r>
            <a:r>
              <a:rPr lang="fr-FR" sz="1900" b="1" spc="-65"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référents</a:t>
            </a:r>
            <a:r>
              <a:rPr lang="fr-FR" sz="1900" b="1" spc="-6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de</a:t>
            </a:r>
            <a:r>
              <a:rPr lang="fr-FR" sz="1900" b="1" spc="-7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la</a:t>
            </a:r>
            <a:r>
              <a:rPr lang="fr-FR" sz="1900" b="1" spc="-65"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formation</a:t>
            </a:r>
            <a:r>
              <a:rPr lang="fr-FR" sz="1900" b="1" spc="-30" dirty="0">
                <a:solidFill>
                  <a:srgbClr val="FF5050"/>
                </a:solidFill>
                <a:latin typeface="Arial" panose="020B0604020202020204" pitchFamily="34" charset="0"/>
                <a:ea typeface="Arial MT"/>
                <a:cs typeface="Arial MT"/>
              </a:rPr>
              <a:t> </a:t>
            </a:r>
            <a:r>
              <a:rPr lang="fr-FR" sz="1900" dirty="0">
                <a:solidFill>
                  <a:srgbClr val="244060"/>
                </a:solidFill>
                <a:latin typeface="Arial MT"/>
                <a:ea typeface="Arial MT"/>
                <a:cs typeface="Arial MT"/>
              </a:rPr>
              <a:t>(référent</a:t>
            </a:r>
            <a:r>
              <a:rPr lang="fr-FR" sz="1900" spc="-35" dirty="0">
                <a:solidFill>
                  <a:srgbClr val="244060"/>
                </a:solidFill>
                <a:latin typeface="Arial MT"/>
                <a:ea typeface="Arial MT"/>
                <a:cs typeface="Arial MT"/>
              </a:rPr>
              <a:t> </a:t>
            </a:r>
            <a:r>
              <a:rPr lang="fr-FR" sz="1900" dirty="0">
                <a:solidFill>
                  <a:srgbClr val="244060"/>
                </a:solidFill>
                <a:latin typeface="Arial MT"/>
                <a:ea typeface="Arial MT"/>
                <a:cs typeface="Arial MT"/>
              </a:rPr>
              <a:t>handicap,</a:t>
            </a:r>
            <a:r>
              <a:rPr lang="fr-FR" sz="1900" spc="-85" dirty="0">
                <a:solidFill>
                  <a:srgbClr val="244060"/>
                </a:solidFill>
                <a:latin typeface="Arial MT"/>
                <a:ea typeface="Arial MT"/>
                <a:cs typeface="Arial MT"/>
              </a:rPr>
              <a:t> </a:t>
            </a:r>
            <a:r>
              <a:rPr lang="fr-FR" sz="1900" dirty="0">
                <a:solidFill>
                  <a:srgbClr val="244060"/>
                </a:solidFill>
                <a:latin typeface="Arial MT"/>
                <a:ea typeface="Arial MT"/>
                <a:cs typeface="Arial MT"/>
              </a:rPr>
              <a:t>responsable</a:t>
            </a:r>
            <a:r>
              <a:rPr lang="fr-FR" sz="1900" spc="-70" dirty="0">
                <a:solidFill>
                  <a:srgbClr val="244060"/>
                </a:solidFill>
                <a:latin typeface="Arial MT"/>
                <a:ea typeface="Arial MT"/>
                <a:cs typeface="Arial MT"/>
              </a:rPr>
              <a:t> </a:t>
            </a:r>
            <a:r>
              <a:rPr lang="fr-FR" sz="1900" dirty="0">
                <a:solidFill>
                  <a:srgbClr val="244060"/>
                </a:solidFill>
                <a:latin typeface="Arial MT"/>
                <a:ea typeface="Arial MT"/>
                <a:cs typeface="Arial MT"/>
              </a:rPr>
              <a:t>pédagogique,</a:t>
            </a:r>
            <a:r>
              <a:rPr lang="fr-FR" sz="1900" spc="-85" dirty="0">
                <a:solidFill>
                  <a:srgbClr val="244060"/>
                </a:solidFill>
                <a:latin typeface="Arial MT"/>
                <a:ea typeface="Arial MT"/>
                <a:cs typeface="Arial MT"/>
              </a:rPr>
              <a:t> </a:t>
            </a:r>
            <a:r>
              <a:rPr lang="fr-FR" sz="1900" dirty="0">
                <a:solidFill>
                  <a:srgbClr val="244060"/>
                </a:solidFill>
                <a:latin typeface="Arial MT"/>
                <a:ea typeface="Arial MT"/>
                <a:cs typeface="Arial MT"/>
              </a:rPr>
              <a:t>étudiants</a:t>
            </a:r>
            <a:r>
              <a:rPr lang="fr-FR" sz="1900" spc="-60" dirty="0">
                <a:solidFill>
                  <a:srgbClr val="244060"/>
                </a:solidFill>
                <a:latin typeface="Arial MT"/>
                <a:ea typeface="Arial MT"/>
                <a:cs typeface="Arial MT"/>
              </a:rPr>
              <a:t> </a:t>
            </a:r>
            <a:r>
              <a:rPr lang="fr-FR" sz="1900" spc="-10" dirty="0">
                <a:solidFill>
                  <a:srgbClr val="244060"/>
                </a:solidFill>
                <a:latin typeface="Arial MT"/>
                <a:ea typeface="Arial MT"/>
                <a:cs typeface="Arial MT"/>
              </a:rPr>
              <a:t>ambassadeurs…)</a:t>
            </a:r>
            <a:endParaRPr lang="fr-FR" sz="1900" dirty="0">
              <a:latin typeface="Arial MT"/>
              <a:ea typeface="Arial MT"/>
              <a:cs typeface="Arial MT"/>
            </a:endParaRPr>
          </a:p>
          <a:p>
            <a:pPr lvl="0">
              <a:spcBef>
                <a:spcPts val="885"/>
              </a:spcBef>
              <a:buFont typeface="Arial MT"/>
              <a:buChar char="•"/>
              <a:tabLst>
                <a:tab pos="304165" algn="l"/>
              </a:tabLst>
            </a:pPr>
            <a:r>
              <a:rPr lang="fr-FR" sz="1900" b="1" dirty="0">
                <a:solidFill>
                  <a:srgbClr val="FF5050"/>
                </a:solidFill>
                <a:latin typeface="Arial" panose="020B0604020202020204" pitchFamily="34" charset="0"/>
                <a:ea typeface="Arial MT"/>
                <a:cs typeface="Arial MT"/>
              </a:rPr>
              <a:t>Les</a:t>
            </a:r>
            <a:r>
              <a:rPr lang="fr-FR" sz="1900" b="1" spc="-65"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dates</a:t>
            </a:r>
            <a:r>
              <a:rPr lang="fr-FR" sz="1900" b="1" spc="-6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des</a:t>
            </a:r>
            <a:r>
              <a:rPr lang="fr-FR" sz="1900" b="1" spc="-65"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Journées</a:t>
            </a:r>
            <a:r>
              <a:rPr lang="fr-FR" sz="1900" b="1" spc="-6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portes</a:t>
            </a:r>
            <a:r>
              <a:rPr lang="fr-FR" sz="1900" b="1" spc="-5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ouvertes</a:t>
            </a:r>
            <a:r>
              <a:rPr lang="fr-FR" sz="1900" b="1" spc="-3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ou</a:t>
            </a:r>
            <a:r>
              <a:rPr lang="fr-FR" sz="1900" b="1" spc="-65"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journées</a:t>
            </a:r>
            <a:r>
              <a:rPr lang="fr-FR" sz="1900" b="1" spc="-50" dirty="0">
                <a:solidFill>
                  <a:srgbClr val="FF5050"/>
                </a:solidFill>
                <a:latin typeface="Arial" panose="020B0604020202020204" pitchFamily="34" charset="0"/>
                <a:ea typeface="Arial MT"/>
                <a:cs typeface="Arial MT"/>
              </a:rPr>
              <a:t> </a:t>
            </a:r>
            <a:r>
              <a:rPr lang="fr-FR" sz="1900" b="1" spc="-10" dirty="0">
                <a:solidFill>
                  <a:srgbClr val="FF5050"/>
                </a:solidFill>
                <a:latin typeface="Arial" panose="020B0604020202020204" pitchFamily="34" charset="0"/>
                <a:ea typeface="Arial MT"/>
                <a:cs typeface="Arial MT"/>
              </a:rPr>
              <a:t>d’immersion</a:t>
            </a:r>
            <a:endParaRPr lang="fr-FR" sz="1900" dirty="0">
              <a:latin typeface="Arial MT"/>
              <a:ea typeface="Arial MT"/>
              <a:cs typeface="Arial MT"/>
            </a:endParaRPr>
          </a:p>
          <a:p>
            <a:pPr lvl="0">
              <a:spcBef>
                <a:spcPts val="885"/>
              </a:spcBef>
              <a:buFont typeface="Arial MT"/>
              <a:buChar char="•"/>
              <a:tabLst>
                <a:tab pos="304165" algn="l"/>
              </a:tabLst>
            </a:pPr>
            <a:r>
              <a:rPr lang="fr-FR" sz="1900" b="1" dirty="0">
                <a:solidFill>
                  <a:srgbClr val="FF5050"/>
                </a:solidFill>
                <a:latin typeface="Arial" panose="020B0604020202020204" pitchFamily="34" charset="0"/>
                <a:ea typeface="Arial MT"/>
                <a:cs typeface="Arial MT"/>
              </a:rPr>
              <a:t>Les</a:t>
            </a:r>
            <a:r>
              <a:rPr lang="fr-FR" sz="1900" b="1" spc="-35"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chiffres</a:t>
            </a:r>
            <a:r>
              <a:rPr lang="fr-FR" sz="1900" b="1" spc="-2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clés</a:t>
            </a:r>
            <a:r>
              <a:rPr lang="fr-FR" sz="1900" b="1" spc="390" dirty="0">
                <a:solidFill>
                  <a:srgbClr val="FF5050"/>
                </a:solidFill>
                <a:latin typeface="Arial" panose="020B0604020202020204" pitchFamily="34" charset="0"/>
                <a:ea typeface="Arial MT"/>
                <a:cs typeface="Arial MT"/>
              </a:rPr>
              <a:t> </a:t>
            </a:r>
            <a:r>
              <a:rPr lang="fr-FR" sz="1900" b="1" dirty="0">
                <a:solidFill>
                  <a:srgbClr val="244060"/>
                </a:solidFill>
                <a:latin typeface="Arial" panose="020B0604020202020204" pitchFamily="34" charset="0"/>
                <a:ea typeface="Arial MT"/>
                <a:cs typeface="Arial MT"/>
              </a:rPr>
              <a:t>:</a:t>
            </a:r>
            <a:r>
              <a:rPr lang="fr-FR" sz="1900" b="1" spc="380" dirty="0">
                <a:solidFill>
                  <a:srgbClr val="244060"/>
                </a:solidFill>
                <a:latin typeface="Arial" panose="020B0604020202020204" pitchFamily="34" charset="0"/>
                <a:ea typeface="Arial MT"/>
                <a:cs typeface="Arial MT"/>
              </a:rPr>
              <a:t> </a:t>
            </a:r>
            <a:r>
              <a:rPr lang="fr-FR" sz="1900" dirty="0">
                <a:solidFill>
                  <a:srgbClr val="244060"/>
                </a:solidFill>
                <a:latin typeface="Arial MT"/>
                <a:ea typeface="Arial MT"/>
                <a:cs typeface="Arial MT"/>
              </a:rPr>
              <a:t>le taux d’accès,</a:t>
            </a:r>
            <a:r>
              <a:rPr lang="fr-FR" sz="1900" spc="-30" dirty="0">
                <a:solidFill>
                  <a:srgbClr val="244060"/>
                </a:solidFill>
                <a:latin typeface="Arial MT"/>
                <a:ea typeface="Arial MT"/>
                <a:cs typeface="Arial MT"/>
              </a:rPr>
              <a:t> </a:t>
            </a:r>
            <a:r>
              <a:rPr lang="fr-FR" sz="1900" dirty="0">
                <a:solidFill>
                  <a:srgbClr val="244060"/>
                </a:solidFill>
                <a:latin typeface="Arial MT"/>
                <a:ea typeface="Arial MT"/>
                <a:cs typeface="Arial MT"/>
              </a:rPr>
              <a:t>le</a:t>
            </a:r>
            <a:r>
              <a:rPr lang="fr-FR" sz="1900" spc="-50" dirty="0">
                <a:solidFill>
                  <a:srgbClr val="244060"/>
                </a:solidFill>
                <a:latin typeface="Arial MT"/>
                <a:ea typeface="Arial MT"/>
                <a:cs typeface="Arial MT"/>
              </a:rPr>
              <a:t> </a:t>
            </a:r>
            <a:r>
              <a:rPr lang="fr-FR" sz="1900" dirty="0">
                <a:solidFill>
                  <a:srgbClr val="244060"/>
                </a:solidFill>
                <a:latin typeface="Arial MT"/>
                <a:ea typeface="Arial MT"/>
                <a:cs typeface="Arial MT"/>
              </a:rPr>
              <a:t>nombre</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de</a:t>
            </a:r>
            <a:r>
              <a:rPr lang="fr-FR" sz="1900" spc="-40" dirty="0">
                <a:solidFill>
                  <a:srgbClr val="244060"/>
                </a:solidFill>
                <a:latin typeface="Arial MT"/>
                <a:ea typeface="Arial MT"/>
                <a:cs typeface="Arial MT"/>
              </a:rPr>
              <a:t> </a:t>
            </a:r>
            <a:r>
              <a:rPr lang="fr-FR" sz="1900" dirty="0">
                <a:solidFill>
                  <a:srgbClr val="244060"/>
                </a:solidFill>
                <a:latin typeface="Arial MT"/>
                <a:ea typeface="Arial MT"/>
                <a:cs typeface="Arial MT"/>
              </a:rPr>
              <a:t>places</a:t>
            </a:r>
            <a:r>
              <a:rPr lang="fr-FR" sz="1900" spc="-45" dirty="0">
                <a:solidFill>
                  <a:srgbClr val="244060"/>
                </a:solidFill>
                <a:latin typeface="Arial MT"/>
                <a:ea typeface="Arial MT"/>
                <a:cs typeface="Arial MT"/>
              </a:rPr>
              <a:t> ...</a:t>
            </a:r>
            <a:endParaRPr lang="fr-FR" sz="1900" dirty="0">
              <a:latin typeface="Arial MT"/>
              <a:ea typeface="Arial MT"/>
              <a:cs typeface="Arial MT"/>
            </a:endParaRPr>
          </a:p>
          <a:p>
            <a:pPr marL="0" indent="0">
              <a:buNone/>
            </a:pPr>
            <a:r>
              <a:rPr lang="fr-FR" sz="1050" dirty="0">
                <a:latin typeface="Arial MT"/>
                <a:ea typeface="Arial MT"/>
                <a:cs typeface="Arial MT"/>
              </a:rPr>
              <a:t/>
            </a:r>
            <a:br>
              <a:rPr lang="fr-FR" sz="1050" dirty="0">
                <a:latin typeface="Arial MT"/>
                <a:ea typeface="Arial MT"/>
                <a:cs typeface="Arial MT"/>
              </a:rPr>
            </a:br>
            <a:endParaRPr lang="fr-FR" dirty="0"/>
          </a:p>
        </p:txBody>
      </p:sp>
    </p:spTree>
    <p:extLst>
      <p:ext uri="{BB962C8B-B14F-4D97-AF65-F5344CB8AC3E}">
        <p14:creationId xmlns="" xmlns:p14="http://schemas.microsoft.com/office/powerpoint/2010/main" val="17900379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74765" y="535577"/>
            <a:ext cx="10267406" cy="5721532"/>
          </a:xfrm>
        </p:spPr>
        <p:txBody>
          <a:bodyPr>
            <a:normAutofit fontScale="92500" lnSpcReduction="10000"/>
          </a:bodyPr>
          <a:lstStyle/>
          <a:p>
            <a:pPr marL="0" indent="0" algn="ctr">
              <a:buNone/>
            </a:pPr>
            <a:r>
              <a:rPr lang="fr-FR" sz="3200" b="1" dirty="0">
                <a:solidFill>
                  <a:schemeClr val="accent1"/>
                </a:solidFill>
              </a:rPr>
              <a:t>CONSEIL 3 </a:t>
            </a:r>
            <a:r>
              <a:rPr lang="fr-FR" sz="3200" b="1" dirty="0" smtClean="0">
                <a:solidFill>
                  <a:schemeClr val="accent1"/>
                </a:solidFill>
              </a:rPr>
              <a:t>  </a:t>
            </a:r>
          </a:p>
          <a:p>
            <a:pPr marL="0" indent="0" algn="ctr">
              <a:buNone/>
            </a:pPr>
            <a:r>
              <a:rPr lang="fr-FR" sz="3200" b="1" dirty="0" smtClean="0">
                <a:solidFill>
                  <a:schemeClr val="accent1"/>
                </a:solidFill>
              </a:rPr>
              <a:t>S’INTROSPECTER</a:t>
            </a:r>
          </a:p>
          <a:p>
            <a:pPr marL="0" indent="0" algn="ctr">
              <a:buNone/>
            </a:pPr>
            <a:endParaRPr lang="fr-FR" sz="1100" b="1" dirty="0">
              <a:solidFill>
                <a:schemeClr val="accent1"/>
              </a:solidFill>
            </a:endParaRPr>
          </a:p>
          <a:p>
            <a:pPr algn="just"/>
            <a:r>
              <a:rPr lang="fr-FR" sz="2000" dirty="0" smtClean="0"/>
              <a:t>Mettre </a:t>
            </a:r>
            <a:r>
              <a:rPr lang="fr-FR" sz="2000" dirty="0"/>
              <a:t>de la cohérence entre ce que vous êtes et votre choix d’étude</a:t>
            </a:r>
          </a:p>
          <a:p>
            <a:pPr algn="just"/>
            <a:r>
              <a:rPr lang="fr-FR" sz="2000" dirty="0" smtClean="0"/>
              <a:t>Mettre </a:t>
            </a:r>
            <a:r>
              <a:rPr lang="fr-FR" sz="2000" dirty="0"/>
              <a:t>du lien entre vos points forts, vos caractéristiques et les attendus de la formation</a:t>
            </a:r>
          </a:p>
          <a:p>
            <a:pPr algn="just"/>
            <a:r>
              <a:rPr lang="fr-FR" sz="2000" dirty="0" smtClean="0"/>
              <a:t>Mettre </a:t>
            </a:r>
            <a:r>
              <a:rPr lang="fr-FR" sz="2000" dirty="0"/>
              <a:t>du lien entre votre parcours scolaire et non scolaire et votre projet de formation</a:t>
            </a:r>
          </a:p>
          <a:p>
            <a:pPr marL="0" indent="0" algn="just">
              <a:buNone/>
            </a:pPr>
            <a:r>
              <a:rPr lang="fr-FR" sz="2000" dirty="0"/>
              <a:t>•	Des exemples :</a:t>
            </a:r>
          </a:p>
          <a:p>
            <a:pPr marL="0" indent="0" algn="just">
              <a:buNone/>
            </a:pPr>
            <a:r>
              <a:rPr lang="fr-FR" sz="2000" dirty="0" smtClean="0"/>
              <a:t>	•</a:t>
            </a:r>
            <a:r>
              <a:rPr lang="fr-FR" sz="2000" dirty="0"/>
              <a:t>	Résultats dans certaines matières</a:t>
            </a:r>
          </a:p>
          <a:p>
            <a:pPr marL="0" indent="0" algn="just">
              <a:buNone/>
            </a:pPr>
            <a:r>
              <a:rPr lang="fr-FR" sz="2000" dirty="0" smtClean="0"/>
              <a:t>	•</a:t>
            </a:r>
            <a:r>
              <a:rPr lang="fr-FR" sz="2000" dirty="0"/>
              <a:t>	Activités exercées au sein du lycée (délégués, aide aux devoirs, </a:t>
            </a:r>
            <a:r>
              <a:rPr lang="fr-FR" sz="2000" dirty="0" smtClean="0"/>
              <a:t>ateliers, TPE</a:t>
            </a:r>
            <a:r>
              <a:rPr lang="fr-FR" sz="2000" dirty="0"/>
              <a:t>…)</a:t>
            </a:r>
          </a:p>
          <a:p>
            <a:pPr marL="0" indent="0" algn="just">
              <a:buNone/>
            </a:pPr>
            <a:r>
              <a:rPr lang="fr-FR" sz="2000" dirty="0" smtClean="0"/>
              <a:t>	•</a:t>
            </a:r>
            <a:r>
              <a:rPr lang="fr-FR" sz="2000" dirty="0"/>
              <a:t>	Activités effectuées à l’extérieur (encadrement sportif, babysitting, activités </a:t>
            </a:r>
            <a:r>
              <a:rPr lang="fr-FR" sz="2000" dirty="0" smtClean="0"/>
              <a:t>				culturelles, bénévolat</a:t>
            </a:r>
            <a:r>
              <a:rPr lang="fr-FR" sz="2000" dirty="0"/>
              <a:t>…)</a:t>
            </a:r>
          </a:p>
          <a:p>
            <a:pPr marL="0" indent="0" algn="just">
              <a:buNone/>
            </a:pPr>
            <a:r>
              <a:rPr lang="fr-FR" sz="2000" dirty="0" smtClean="0"/>
              <a:t>	•</a:t>
            </a:r>
            <a:r>
              <a:rPr lang="fr-FR" sz="2000" dirty="0"/>
              <a:t>	Stages effectués en entreprise ou dans une association, rencontre </a:t>
            </a:r>
            <a:r>
              <a:rPr lang="fr-FR" sz="2000" dirty="0" smtClean="0"/>
              <a:t>de professionnel</a:t>
            </a:r>
            <a:r>
              <a:rPr lang="fr-FR" sz="2000" dirty="0"/>
              <a:t>, </a:t>
            </a:r>
            <a:r>
              <a:rPr lang="fr-FR" sz="2000" dirty="0" smtClean="0"/>
              <a:t>		d’étudiants</a:t>
            </a:r>
            <a:endParaRPr lang="fr-FR" sz="2000" dirty="0"/>
          </a:p>
          <a:p>
            <a:pPr marL="0" indent="0" algn="just">
              <a:buNone/>
            </a:pPr>
            <a:r>
              <a:rPr lang="fr-FR" sz="2000" dirty="0" smtClean="0"/>
              <a:t>	•</a:t>
            </a:r>
            <a:r>
              <a:rPr lang="fr-FR" sz="2000" dirty="0"/>
              <a:t>	Participation à des programmes d’échanges internationaux (seul ou avec </a:t>
            </a:r>
            <a:r>
              <a:rPr lang="fr-FR" sz="2000" dirty="0" smtClean="0"/>
              <a:t>sa	classe</a:t>
            </a:r>
            <a:r>
              <a:rPr lang="fr-FR" sz="2000" dirty="0"/>
              <a:t>…) </a:t>
            </a:r>
          </a:p>
          <a:p>
            <a:endParaRPr lang="fr-FR" dirty="0"/>
          </a:p>
        </p:txBody>
      </p:sp>
    </p:spTree>
    <p:extLst>
      <p:ext uri="{BB962C8B-B14F-4D97-AF65-F5344CB8AC3E}">
        <p14:creationId xmlns="" xmlns:p14="http://schemas.microsoft.com/office/powerpoint/2010/main" val="32217848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53143" y="587829"/>
            <a:ext cx="9496697" cy="5786845"/>
          </a:xfrm>
        </p:spPr>
        <p:txBody>
          <a:bodyPr/>
          <a:lstStyle/>
          <a:p>
            <a:pPr marL="0" indent="0" algn="ctr">
              <a:buNone/>
            </a:pPr>
            <a:r>
              <a:rPr lang="fr-FR" sz="3200" dirty="0">
                <a:solidFill>
                  <a:schemeClr val="accent1"/>
                </a:solidFill>
              </a:rPr>
              <a:t>CONSEIL 4</a:t>
            </a:r>
          </a:p>
          <a:p>
            <a:pPr marL="0" indent="0" algn="ctr">
              <a:buNone/>
            </a:pPr>
            <a:r>
              <a:rPr lang="fr-FR" sz="3200" dirty="0">
                <a:solidFill>
                  <a:schemeClr val="accent1"/>
                </a:solidFill>
              </a:rPr>
              <a:t>SOIGNER SON </a:t>
            </a:r>
            <a:r>
              <a:rPr lang="fr-FR" sz="3200" dirty="0" smtClean="0">
                <a:solidFill>
                  <a:schemeClr val="accent1"/>
                </a:solidFill>
              </a:rPr>
              <a:t>TRAVAIL</a:t>
            </a:r>
          </a:p>
          <a:p>
            <a:pPr marL="0" indent="0" algn="ctr">
              <a:buNone/>
            </a:pPr>
            <a:endParaRPr lang="fr-FR" sz="1400" dirty="0">
              <a:solidFill>
                <a:schemeClr val="accent1"/>
              </a:solidFill>
            </a:endParaRPr>
          </a:p>
          <a:p>
            <a:pPr algn="just">
              <a:spcBef>
                <a:spcPts val="0"/>
              </a:spcBef>
            </a:pPr>
            <a:r>
              <a:rPr lang="fr-FR" sz="2000" dirty="0" smtClean="0"/>
              <a:t>Soigner </a:t>
            </a:r>
            <a:r>
              <a:rPr lang="fr-FR" sz="2000" dirty="0"/>
              <a:t>la présentation, la forme, </a:t>
            </a:r>
            <a:r>
              <a:rPr lang="fr-FR" sz="2000" dirty="0" smtClean="0"/>
              <a:t>l’orthographe</a:t>
            </a:r>
          </a:p>
          <a:p>
            <a:pPr algn="just">
              <a:spcBef>
                <a:spcPts val="0"/>
              </a:spcBef>
            </a:pPr>
            <a:endParaRPr lang="fr-FR" sz="1000" dirty="0"/>
          </a:p>
          <a:p>
            <a:pPr algn="just">
              <a:spcBef>
                <a:spcPts val="0"/>
              </a:spcBef>
            </a:pPr>
            <a:r>
              <a:rPr lang="fr-FR" sz="2000" dirty="0" smtClean="0"/>
              <a:t>Pas </a:t>
            </a:r>
            <a:r>
              <a:rPr lang="fr-FR" sz="2000" dirty="0"/>
              <a:t>d’entête</a:t>
            </a:r>
            <a:r>
              <a:rPr lang="fr-FR" sz="2000"/>
              <a:t>, </a:t>
            </a:r>
            <a:r>
              <a:rPr lang="fr-FR" sz="2000" smtClean="0"/>
              <a:t>ni d’adresse </a:t>
            </a:r>
            <a:endParaRPr lang="fr-FR" sz="2000" dirty="0" smtClean="0"/>
          </a:p>
          <a:p>
            <a:pPr algn="just">
              <a:spcBef>
                <a:spcPts val="0"/>
              </a:spcBef>
            </a:pPr>
            <a:endParaRPr lang="fr-FR" sz="1000" dirty="0"/>
          </a:p>
          <a:p>
            <a:pPr algn="just">
              <a:spcBef>
                <a:spcPts val="0"/>
              </a:spcBef>
            </a:pPr>
            <a:r>
              <a:rPr lang="fr-FR" sz="2000" dirty="0" smtClean="0"/>
              <a:t>Ayez </a:t>
            </a:r>
            <a:r>
              <a:rPr lang="fr-FR" sz="2000" dirty="0"/>
              <a:t>les bons termes : étudiants et non plus élèves, nom de </a:t>
            </a:r>
            <a:r>
              <a:rPr lang="fr-FR" sz="2000" dirty="0" smtClean="0"/>
              <a:t>l’école</a:t>
            </a:r>
          </a:p>
          <a:p>
            <a:pPr algn="just">
              <a:spcBef>
                <a:spcPts val="0"/>
              </a:spcBef>
            </a:pPr>
            <a:endParaRPr lang="fr-FR" sz="1000" dirty="0"/>
          </a:p>
          <a:p>
            <a:pPr algn="just">
              <a:spcBef>
                <a:spcPts val="0"/>
              </a:spcBef>
            </a:pPr>
            <a:endParaRPr lang="fr-FR" sz="1000" dirty="0"/>
          </a:p>
          <a:p>
            <a:pPr algn="just">
              <a:spcBef>
                <a:spcPts val="0"/>
              </a:spcBef>
            </a:pPr>
            <a:r>
              <a:rPr lang="fr-FR" sz="2000" dirty="0" smtClean="0"/>
              <a:t>Ne </a:t>
            </a:r>
            <a:r>
              <a:rPr lang="fr-FR" sz="2000" dirty="0"/>
              <a:t>faites pas de phrase trop longues, soyez concis, clair, utilisez le « je </a:t>
            </a:r>
            <a:r>
              <a:rPr lang="fr-FR" sz="2000" dirty="0" smtClean="0"/>
              <a:t>»</a:t>
            </a:r>
          </a:p>
          <a:p>
            <a:pPr algn="just">
              <a:spcBef>
                <a:spcPts val="0"/>
              </a:spcBef>
            </a:pPr>
            <a:endParaRPr lang="fr-FR" sz="1000" dirty="0"/>
          </a:p>
          <a:p>
            <a:pPr algn="just">
              <a:spcBef>
                <a:spcPts val="0"/>
              </a:spcBef>
            </a:pPr>
            <a:r>
              <a:rPr lang="fr-FR" sz="2000" dirty="0" smtClean="0"/>
              <a:t>Pensez </a:t>
            </a:r>
            <a:r>
              <a:rPr lang="fr-FR" sz="2000" dirty="0"/>
              <a:t>à écrire un brouillon, ne pas rédiger en direct (la plate forme le permet</a:t>
            </a:r>
            <a:r>
              <a:rPr lang="fr-FR" sz="2000" dirty="0" smtClean="0"/>
              <a:t>)</a:t>
            </a:r>
          </a:p>
          <a:p>
            <a:pPr algn="just">
              <a:spcBef>
                <a:spcPts val="0"/>
              </a:spcBef>
            </a:pPr>
            <a:endParaRPr lang="fr-FR" sz="1000" dirty="0"/>
          </a:p>
          <a:p>
            <a:pPr algn="just">
              <a:spcBef>
                <a:spcPts val="0"/>
              </a:spcBef>
            </a:pPr>
            <a:r>
              <a:rPr lang="fr-FR" sz="2000" dirty="0" smtClean="0"/>
              <a:t>Faites </a:t>
            </a:r>
            <a:r>
              <a:rPr lang="fr-FR" sz="2000" dirty="0"/>
              <a:t>vous relire </a:t>
            </a:r>
            <a:r>
              <a:rPr lang="fr-FR" sz="2000" dirty="0" smtClean="0"/>
              <a:t>!</a:t>
            </a:r>
          </a:p>
          <a:p>
            <a:pPr algn="just">
              <a:spcBef>
                <a:spcPts val="0"/>
              </a:spcBef>
            </a:pPr>
            <a:endParaRPr lang="fr-FR" sz="1000" dirty="0" smtClean="0"/>
          </a:p>
          <a:p>
            <a:pPr algn="just">
              <a:spcBef>
                <a:spcPts val="0"/>
              </a:spcBef>
            </a:pPr>
            <a:r>
              <a:rPr lang="fr-FR" sz="2000" dirty="0"/>
              <a:t>Réalisez un tableau mettant en relation les attendus, les contenus de </a:t>
            </a:r>
            <a:r>
              <a:rPr lang="fr-FR" sz="2000" dirty="0" smtClean="0"/>
              <a:t>la </a:t>
            </a:r>
            <a:endParaRPr lang="fr-FR" sz="2000" dirty="0"/>
          </a:p>
          <a:p>
            <a:pPr marL="0" indent="0" algn="just">
              <a:spcBef>
                <a:spcPts val="0"/>
              </a:spcBef>
              <a:buNone/>
            </a:pPr>
            <a:r>
              <a:rPr lang="fr-FR" sz="2000" dirty="0"/>
              <a:t> </a:t>
            </a:r>
            <a:r>
              <a:rPr lang="fr-FR" sz="2000" dirty="0" smtClean="0"/>
              <a:t>    formation </a:t>
            </a:r>
            <a:r>
              <a:rPr lang="fr-FR" sz="2000" dirty="0"/>
              <a:t>face à votre profil et vos démarches </a:t>
            </a:r>
            <a:r>
              <a:rPr lang="fr-FR" sz="2000" dirty="0" smtClean="0"/>
              <a:t>(voir modèle ci-après)</a:t>
            </a:r>
            <a:endParaRPr lang="fr-FR" sz="2000" dirty="0"/>
          </a:p>
        </p:txBody>
      </p:sp>
    </p:spTree>
    <p:extLst>
      <p:ext uri="{BB962C8B-B14F-4D97-AF65-F5344CB8AC3E}">
        <p14:creationId xmlns="" xmlns:p14="http://schemas.microsoft.com/office/powerpoint/2010/main" val="2568051720"/>
      </p:ext>
    </p:extLst>
  </p:cSld>
  <p:clrMapOvr>
    <a:masterClrMapping/>
  </p:clrMapOvr>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te">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163</TotalTime>
  <Words>937</Words>
  <Application>Microsoft Office PowerPoint</Application>
  <PresentationFormat>Personnalisé</PresentationFormat>
  <Paragraphs>108</Paragraphs>
  <Slides>12</Slides>
  <Notes>0</Notes>
  <HiddenSlides>0</HiddenSlides>
  <MMClips>0</MMClips>
  <ScaleCrop>false</ScaleCrop>
  <HeadingPairs>
    <vt:vector size="4" baseType="variant">
      <vt:variant>
        <vt:lpstr>Thème</vt:lpstr>
      </vt:variant>
      <vt:variant>
        <vt:i4>1</vt:i4>
      </vt:variant>
      <vt:variant>
        <vt:lpstr>Titres des diapositives</vt:lpstr>
      </vt:variant>
      <vt:variant>
        <vt:i4>12</vt:i4>
      </vt:variant>
    </vt:vector>
  </HeadingPairs>
  <TitlesOfParts>
    <vt:vector size="13" baseType="lpstr">
      <vt:lpstr>Facette</vt:lpstr>
      <vt:lpstr> PARCOURSUP Lettre de Motivation  </vt:lpstr>
      <vt:lpstr>Diapositive 2</vt:lpstr>
      <vt:lpstr>Renseigner son dossier sur Parcoursup :     rappel des incontournables </vt:lpstr>
      <vt:lpstr>Diapositive 4</vt:lpstr>
      <vt:lpstr>Diapositive 5</vt:lpstr>
      <vt:lpstr>Diapositive 6</vt:lpstr>
      <vt:lpstr>Diapositive 7</vt:lpstr>
      <vt:lpstr>Diapositive 8</vt:lpstr>
      <vt:lpstr>Diapositive 9</vt:lpstr>
      <vt:lpstr>Diapositive 10</vt:lpstr>
      <vt:lpstr>Diapositive 11</vt:lpstr>
      <vt:lpstr>Diapositive 12</vt:lpstr>
    </vt:vector>
  </TitlesOfParts>
  <Company>Rectorat de Clermont-Fd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PARCOURSUP Lettre de Motivation</dc:title>
  <dc:creator>Utilisateur Windows</dc:creator>
  <cp:lastModifiedBy>Master General</cp:lastModifiedBy>
  <cp:revision>30</cp:revision>
  <dcterms:created xsi:type="dcterms:W3CDTF">2024-01-22T13:14:58Z</dcterms:created>
  <dcterms:modified xsi:type="dcterms:W3CDTF">2025-02-10T16:11:28Z</dcterms:modified>
</cp:coreProperties>
</file>