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media/image3.jpg" ContentType="image/jpg"/>
  <Override PartName="/ppt/media/image4.jpg" ContentType="image/jpg"/>
  <Override PartName="/ppt/media/image5.jpg" ContentType="image/jpg"/>
  <Override PartName="/ppt/media/image6.jpg" ContentType="image/jpg"/>
  <Override PartName="/ppt/media/image7.jpg" ContentType="image/jpg"/>
  <Override PartName="/ppt/media/image9.jpg" ContentType="image/jpg"/>
  <Override PartName="/ppt/media/image10.jpg" ContentType="image/jpg"/>
  <Override PartName="/ppt/media/image11.jpg" ContentType="image/jpg"/>
  <Override PartName="/ppt/media/image12.jpg" ContentType="image/jpg"/>
  <Override PartName="/ppt/media/image16.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67" r:id="rId4"/>
    <p:sldId id="258" r:id="rId5"/>
    <p:sldId id="259" r:id="rId6"/>
    <p:sldId id="260" r:id="rId7"/>
    <p:sldId id="261" r:id="rId8"/>
    <p:sldId id="262" r:id="rId9"/>
    <p:sldId id="263" r:id="rId10"/>
    <p:sldId id="264" r:id="rId11"/>
    <p:sldId id="283" r:id="rId12"/>
    <p:sldId id="284" r:id="rId13"/>
    <p:sldId id="285" r:id="rId14"/>
    <p:sldId id="286" r:id="rId15"/>
    <p:sldId id="287" r:id="rId16"/>
    <p:sldId id="288" r:id="rId17"/>
    <p:sldId id="289" r:id="rId18"/>
    <p:sldId id="290" r:id="rId19"/>
    <p:sldId id="291" r:id="rId20"/>
    <p:sldId id="265" r:id="rId21"/>
    <p:sldId id="26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1384629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2272520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77108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3278745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98290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711392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3118388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2252105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8559097" y="6378000"/>
            <a:ext cx="1560000" cy="480000"/>
          </a:xfrm>
          <a:prstGeom prst="rect">
            <a:avLst/>
          </a:prstGeom>
        </p:spPr>
        <p:txBody>
          <a:bodyPr/>
          <a:lstStyle/>
          <a:p>
            <a:pPr algn="r"/>
            <a:fld id="{80708A47-EF35-45C3-8BF0-5C29E8226EDF}" type="datetime1">
              <a:rPr lang="fr-FR" cap="all" smtClean="0"/>
              <a:t>25/01/2026</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623392" y="1220755"/>
            <a:ext cx="10945216" cy="489654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1103447" y="1220755"/>
            <a:ext cx="10081120" cy="489654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527987" indent="-527987">
              <a:buFont typeface="+mj-lt"/>
              <a:buAutoNum type="arabicPeriod"/>
              <a:defRPr sz="4333">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10128448" y="6378000"/>
            <a:ext cx="1440160" cy="480000"/>
          </a:xfrm>
          <a:prstGeom prst="rect">
            <a:avLst/>
          </a:prstGeom>
        </p:spPr>
        <p:txBody>
          <a:bodyPr/>
          <a:lstStyle>
            <a:lvl1pPr algn="r">
              <a:defRPr sz="1867">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9550559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329850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3294636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1822698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311542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113283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242041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1488639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42065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779BAC96-6951-44A4-B917-A4850CCF8665}" type="datetimeFigureOut">
              <a:rPr lang="fr-FR" smtClean="0"/>
              <a:pPr/>
              <a:t>25/01/2026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45D54B6-BD23-4766-85F2-5AFC70A6743D}" type="slidenum">
              <a:rPr lang="fr-FR" smtClean="0"/>
              <a:pPr/>
              <a:t>‹N°›</a:t>
            </a:fld>
            <a:endParaRPr lang="fr-FR"/>
          </a:p>
        </p:txBody>
      </p:sp>
    </p:spTree>
    <p:extLst>
      <p:ext uri="{BB962C8B-B14F-4D97-AF65-F5344CB8AC3E}">
        <p14:creationId xmlns:p14="http://schemas.microsoft.com/office/powerpoint/2010/main" val="667962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79BAC96-6951-44A4-B917-A4850CCF8665}" type="datetimeFigureOut">
              <a:rPr lang="fr-FR" smtClean="0"/>
              <a:pPr/>
              <a:t>25/01/2026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45D54B6-BD23-4766-85F2-5AFC70A6743D}" type="slidenum">
              <a:rPr lang="fr-FR" smtClean="0"/>
              <a:pPr/>
              <a:t>‹N°›</a:t>
            </a:fld>
            <a:endParaRPr lang="fr-FR"/>
          </a:p>
        </p:txBody>
      </p:sp>
    </p:spTree>
    <p:extLst>
      <p:ext uri="{BB962C8B-B14F-4D97-AF65-F5344CB8AC3E}">
        <p14:creationId xmlns:p14="http://schemas.microsoft.com/office/powerpoint/2010/main" val="1660790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8" r:id="rId17"/>
    <p:sldLayoutId id="2147483679" r:id="rId18"/>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8.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8.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parcoursup.fr/index.php?desc=questio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8720" y="2076799"/>
            <a:ext cx="8085283" cy="2717269"/>
          </a:xfrm>
        </p:spPr>
        <p:txBody>
          <a:bodyPr/>
          <a:lstStyle/>
          <a:p>
            <a:pPr algn="ctr"/>
            <a:br>
              <a:rPr lang="fr-FR" dirty="0"/>
            </a:br>
            <a:r>
              <a:rPr lang="fr-FR" b="1" dirty="0"/>
              <a:t>PARCOURSUP</a:t>
            </a:r>
            <a:br>
              <a:rPr lang="fr-FR" b="1" dirty="0"/>
            </a:br>
            <a:r>
              <a:rPr lang="fr-FR" b="1" dirty="0"/>
              <a:t>Lettre de Motivation </a:t>
            </a:r>
            <a:br>
              <a:rPr lang="fr-FR" dirty="0"/>
            </a:br>
            <a:endParaRPr lang="fr-FR" dirty="0"/>
          </a:p>
        </p:txBody>
      </p:sp>
    </p:spTree>
    <p:extLst>
      <p:ext uri="{BB962C8B-B14F-4D97-AF65-F5344CB8AC3E}">
        <p14:creationId xmlns:p14="http://schemas.microsoft.com/office/powerpoint/2010/main" val="2358900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2"/>
          <p:cNvPicPr>
            <a:picLocks noGrp="1" noChangeAspect="1"/>
          </p:cNvPicPr>
          <p:nvPr>
            <p:ph idx="1"/>
          </p:nvPr>
        </p:nvPicPr>
        <p:blipFill>
          <a:blip r:embed="rId2" cstate="print"/>
          <a:stretch>
            <a:fillRect/>
          </a:stretch>
        </p:blipFill>
        <p:spPr>
          <a:xfrm>
            <a:off x="470263" y="470262"/>
            <a:ext cx="10847040" cy="6021977"/>
          </a:xfrm>
          <a:prstGeom prst="rect">
            <a:avLst/>
          </a:prstGeom>
        </p:spPr>
      </p:pic>
    </p:spTree>
    <p:extLst>
      <p:ext uri="{BB962C8B-B14F-4D97-AF65-F5344CB8AC3E}">
        <p14:creationId xmlns:p14="http://schemas.microsoft.com/office/powerpoint/2010/main" val="1777009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5127" y="387927"/>
            <a:ext cx="4650896" cy="734867"/>
          </a:xfrm>
          <a:prstGeom prst="rect">
            <a:avLst/>
          </a:prstGeom>
        </p:spPr>
        <p:txBody>
          <a:bodyPr vert="horz" wrap="square" lIns="0" tIns="108254" rIns="0" bIns="0" rtlCol="0">
            <a:spAutoFit/>
          </a:bodyPr>
          <a:lstStyle/>
          <a:p>
            <a:pPr marL="13820">
              <a:spcBef>
                <a:spcPts val="852"/>
              </a:spcBef>
            </a:pPr>
            <a:r>
              <a:rPr lang="fr-FR" sz="2400" b="1" spc="-23" dirty="0">
                <a:solidFill>
                  <a:srgbClr val="111C5D"/>
                </a:solidFill>
                <a:latin typeface="Arial"/>
                <a:cs typeface="Arial"/>
              </a:rPr>
              <a:t>LETTRE DE MOTIVATION</a:t>
            </a:r>
            <a:endParaRPr sz="2400" dirty="0">
              <a:latin typeface="Arial"/>
              <a:cs typeface="Arial"/>
            </a:endParaRPr>
          </a:p>
          <a:p>
            <a:pPr marL="11516" marR="4607">
              <a:lnSpc>
                <a:spcPct val="113999"/>
              </a:lnSpc>
              <a:spcBef>
                <a:spcPts val="295"/>
              </a:spcBef>
            </a:pPr>
            <a:endParaRPr sz="1360" dirty="0">
              <a:latin typeface="Microsoft Sans Serif"/>
              <a:cs typeface="Microsoft Sans Serif"/>
            </a:endParaRPr>
          </a:p>
        </p:txBody>
      </p:sp>
      <p:sp>
        <p:nvSpPr>
          <p:cNvPr id="4" name="object 4"/>
          <p:cNvSpPr/>
          <p:nvPr/>
        </p:nvSpPr>
        <p:spPr>
          <a:xfrm>
            <a:off x="1831611" y="1035295"/>
            <a:ext cx="1233055" cy="192244"/>
          </a:xfrm>
          <a:custGeom>
            <a:avLst/>
            <a:gdLst/>
            <a:ahLst/>
            <a:cxnLst/>
            <a:rect l="l" t="t" r="r" b="b"/>
            <a:pathLst>
              <a:path w="556260">
                <a:moveTo>
                  <a:pt x="0" y="0"/>
                </a:moveTo>
                <a:lnTo>
                  <a:pt x="556259" y="0"/>
                </a:lnTo>
              </a:path>
            </a:pathLst>
          </a:custGeom>
          <a:ln w="33528">
            <a:solidFill>
              <a:srgbClr val="F27021"/>
            </a:solidFill>
          </a:ln>
        </p:spPr>
        <p:txBody>
          <a:bodyPr wrap="square" lIns="0" tIns="0" rIns="0" bIns="0" rtlCol="0"/>
          <a:lstStyle/>
          <a:p>
            <a:endParaRPr sz="1632"/>
          </a:p>
        </p:txBody>
      </p:sp>
      <p:sp>
        <p:nvSpPr>
          <p:cNvPr id="6" name="object 6"/>
          <p:cNvSpPr txBox="1"/>
          <p:nvPr/>
        </p:nvSpPr>
        <p:spPr>
          <a:xfrm>
            <a:off x="783137" y="1455210"/>
            <a:ext cx="3603472" cy="256687"/>
          </a:xfrm>
          <a:prstGeom prst="rect">
            <a:avLst/>
          </a:prstGeom>
        </p:spPr>
        <p:txBody>
          <a:bodyPr vert="horz" wrap="square" lIns="0" tIns="10365" rIns="0" bIns="0" rtlCol="0">
            <a:spAutoFit/>
          </a:bodyPr>
          <a:lstStyle/>
          <a:p>
            <a:pPr marL="11516">
              <a:spcBef>
                <a:spcPts val="82"/>
              </a:spcBef>
            </a:pPr>
            <a:r>
              <a:rPr sz="1600" b="1" dirty="0">
                <a:solidFill>
                  <a:srgbClr val="111C5D"/>
                </a:solidFill>
                <a:latin typeface="Arial"/>
                <a:cs typeface="Arial"/>
              </a:rPr>
              <a:t>1.</a:t>
            </a:r>
            <a:r>
              <a:rPr sz="1600" b="1" spc="-36" dirty="0">
                <a:solidFill>
                  <a:srgbClr val="111C5D"/>
                </a:solidFill>
                <a:latin typeface="Arial"/>
                <a:cs typeface="Arial"/>
              </a:rPr>
              <a:t> </a:t>
            </a:r>
            <a:r>
              <a:rPr sz="1600" b="1" spc="-32" dirty="0">
                <a:solidFill>
                  <a:srgbClr val="111C5D"/>
                </a:solidFill>
                <a:latin typeface="Arial"/>
                <a:cs typeface="Arial"/>
              </a:rPr>
              <a:t>Forme</a:t>
            </a:r>
            <a:r>
              <a:rPr sz="1600" b="1" spc="-14" dirty="0">
                <a:solidFill>
                  <a:srgbClr val="111C5D"/>
                </a:solidFill>
                <a:latin typeface="Arial"/>
                <a:cs typeface="Arial"/>
              </a:rPr>
              <a:t> </a:t>
            </a:r>
            <a:r>
              <a:rPr sz="1600" b="1" spc="-32" dirty="0">
                <a:solidFill>
                  <a:srgbClr val="111C5D"/>
                </a:solidFill>
                <a:latin typeface="Arial"/>
                <a:cs typeface="Arial"/>
              </a:rPr>
              <a:t>d’une</a:t>
            </a:r>
            <a:r>
              <a:rPr sz="1600" b="1" spc="-36" dirty="0">
                <a:solidFill>
                  <a:srgbClr val="111C5D"/>
                </a:solidFill>
                <a:latin typeface="Arial"/>
                <a:cs typeface="Arial"/>
              </a:rPr>
              <a:t> </a:t>
            </a:r>
            <a:r>
              <a:rPr sz="1600" b="1" spc="-9" dirty="0">
                <a:solidFill>
                  <a:srgbClr val="111C5D"/>
                </a:solidFill>
                <a:latin typeface="Arial"/>
                <a:cs typeface="Arial"/>
              </a:rPr>
              <a:t>lettre</a:t>
            </a:r>
            <a:endParaRPr sz="1600" dirty="0">
              <a:latin typeface="Arial"/>
              <a:cs typeface="Arial"/>
            </a:endParaRPr>
          </a:p>
        </p:txBody>
      </p:sp>
      <p:sp>
        <p:nvSpPr>
          <p:cNvPr id="7" name="object 7"/>
          <p:cNvSpPr txBox="1"/>
          <p:nvPr/>
        </p:nvSpPr>
        <p:spPr>
          <a:xfrm>
            <a:off x="438784" y="1883243"/>
            <a:ext cx="4058766" cy="322894"/>
          </a:xfrm>
          <a:prstGeom prst="rect">
            <a:avLst/>
          </a:prstGeom>
        </p:spPr>
        <p:txBody>
          <a:bodyPr vert="horz" wrap="square" lIns="0" tIns="14971" rIns="0" bIns="0" rtlCol="0">
            <a:spAutoFit/>
          </a:bodyPr>
          <a:lstStyle/>
          <a:p>
            <a:pPr marL="11516">
              <a:spcBef>
                <a:spcPts val="118"/>
              </a:spcBef>
            </a:pPr>
            <a:r>
              <a:rPr lang="fr-FR" sz="2000" spc="113" dirty="0">
                <a:solidFill>
                  <a:srgbClr val="111C5D"/>
                </a:solidFill>
                <a:latin typeface="Arial MT"/>
                <a:cs typeface="Arial MT"/>
              </a:rPr>
              <a:t>-</a:t>
            </a:r>
            <a:r>
              <a:rPr lang="fr-FR" sz="2000" spc="127" dirty="0">
                <a:solidFill>
                  <a:srgbClr val="111C5D"/>
                </a:solidFill>
                <a:latin typeface="Arial MT"/>
                <a:cs typeface="Arial MT"/>
              </a:rPr>
              <a:t> </a:t>
            </a:r>
            <a:r>
              <a:rPr lang="fr-FR" sz="2000" spc="-190" baseline="2525" dirty="0">
                <a:solidFill>
                  <a:srgbClr val="111C5D"/>
                </a:solidFill>
                <a:latin typeface="Arial MT"/>
                <a:cs typeface="Arial MT"/>
              </a:rPr>
              <a:t>«</a:t>
            </a:r>
            <a:r>
              <a:rPr lang="fr-FR" sz="2000" spc="-34" baseline="2525" dirty="0">
                <a:solidFill>
                  <a:srgbClr val="111C5D"/>
                </a:solidFill>
                <a:latin typeface="Arial MT"/>
                <a:cs typeface="Arial MT"/>
              </a:rPr>
              <a:t> Madame,</a:t>
            </a:r>
            <a:r>
              <a:rPr lang="fr-FR" sz="2000" spc="-54" baseline="2525" dirty="0">
                <a:solidFill>
                  <a:srgbClr val="111C5D"/>
                </a:solidFill>
                <a:latin typeface="Arial MT"/>
                <a:cs typeface="Arial MT"/>
              </a:rPr>
              <a:t> </a:t>
            </a:r>
            <a:r>
              <a:rPr lang="fr-FR" sz="2000" spc="-14" baseline="2525" dirty="0">
                <a:solidFill>
                  <a:srgbClr val="111C5D"/>
                </a:solidFill>
                <a:latin typeface="Arial MT"/>
                <a:cs typeface="Arial MT"/>
              </a:rPr>
              <a:t>Monsieur</a:t>
            </a:r>
            <a:r>
              <a:rPr lang="fr-FR" sz="2000" spc="-54" baseline="2525" dirty="0">
                <a:solidFill>
                  <a:srgbClr val="111C5D"/>
                </a:solidFill>
                <a:latin typeface="Arial MT"/>
                <a:cs typeface="Arial MT"/>
              </a:rPr>
              <a:t> </a:t>
            </a:r>
            <a:r>
              <a:rPr lang="fr-FR" sz="2000" spc="-190" baseline="2525" dirty="0">
                <a:solidFill>
                  <a:srgbClr val="111C5D"/>
                </a:solidFill>
                <a:latin typeface="Arial MT"/>
                <a:cs typeface="Arial MT"/>
              </a:rPr>
              <a:t>»</a:t>
            </a:r>
            <a:r>
              <a:rPr lang="fr-FR" sz="2000" spc="-34" baseline="2525" dirty="0">
                <a:solidFill>
                  <a:srgbClr val="111C5D"/>
                </a:solidFill>
                <a:latin typeface="Arial MT"/>
                <a:cs typeface="Arial MT"/>
              </a:rPr>
              <a:t> en introduction.</a:t>
            </a:r>
            <a:endParaRPr lang="fr-FR" sz="2000" baseline="2525" dirty="0">
              <a:latin typeface="Arial MT"/>
              <a:cs typeface="Arial MT"/>
            </a:endParaRPr>
          </a:p>
        </p:txBody>
      </p:sp>
      <p:sp>
        <p:nvSpPr>
          <p:cNvPr id="8" name="object 8"/>
          <p:cNvSpPr txBox="1"/>
          <p:nvPr/>
        </p:nvSpPr>
        <p:spPr>
          <a:xfrm>
            <a:off x="438784" y="1869057"/>
            <a:ext cx="3413617" cy="653754"/>
          </a:xfrm>
          <a:prstGeom prst="rect">
            <a:avLst/>
          </a:prstGeom>
        </p:spPr>
        <p:txBody>
          <a:bodyPr vert="horz" wrap="square" lIns="0" tIns="14971" rIns="0" bIns="0" rtlCol="0">
            <a:spAutoFit/>
          </a:bodyPr>
          <a:lstStyle/>
          <a:p>
            <a:pPr marL="11516">
              <a:spcBef>
                <a:spcPts val="118"/>
              </a:spcBef>
            </a:pPr>
            <a:endParaRPr lang="fr-FR" sz="2000" spc="136" dirty="0">
              <a:solidFill>
                <a:srgbClr val="111C5D"/>
              </a:solidFill>
              <a:latin typeface="Arial MT"/>
              <a:cs typeface="Arial MT"/>
            </a:endParaRPr>
          </a:p>
          <a:p>
            <a:pPr marL="11516"/>
            <a:endParaRPr lang="fr-FR" sz="1100" spc="346" baseline="5050" dirty="0">
              <a:solidFill>
                <a:srgbClr val="111C5D"/>
              </a:solidFill>
              <a:latin typeface="Arial MT"/>
              <a:cs typeface="Arial MT"/>
            </a:endParaRPr>
          </a:p>
          <a:p>
            <a:pPr marL="11516">
              <a:spcBef>
                <a:spcPts val="118"/>
              </a:spcBef>
            </a:pPr>
            <a:r>
              <a:rPr lang="fr-FR" sz="2000" spc="346" baseline="5050" dirty="0">
                <a:solidFill>
                  <a:srgbClr val="111C5D"/>
                </a:solidFill>
                <a:latin typeface="Arial MT"/>
                <a:cs typeface="Arial MT"/>
              </a:rPr>
              <a:t>-  </a:t>
            </a:r>
            <a:r>
              <a:rPr lang="fr-FR" sz="2000" spc="-14" baseline="5050" dirty="0">
                <a:solidFill>
                  <a:srgbClr val="111C5D"/>
                </a:solidFill>
                <a:latin typeface="Arial MT"/>
                <a:cs typeface="Arial MT"/>
              </a:rPr>
              <a:t>Vouvoiement</a:t>
            </a:r>
            <a:r>
              <a:rPr sz="2000" spc="-14" baseline="5050" dirty="0">
                <a:solidFill>
                  <a:srgbClr val="111C5D"/>
                </a:solidFill>
                <a:latin typeface="Arial MT"/>
                <a:cs typeface="Arial MT"/>
              </a:rPr>
              <a:t>.</a:t>
            </a:r>
            <a:endParaRPr sz="2000" baseline="5050" dirty="0">
              <a:latin typeface="Arial MT"/>
              <a:cs typeface="Arial MT"/>
            </a:endParaRPr>
          </a:p>
        </p:txBody>
      </p:sp>
      <p:sp>
        <p:nvSpPr>
          <p:cNvPr id="9" name="object 9"/>
          <p:cNvSpPr txBox="1"/>
          <p:nvPr/>
        </p:nvSpPr>
        <p:spPr>
          <a:xfrm>
            <a:off x="437948" y="2590097"/>
            <a:ext cx="5266779" cy="230561"/>
          </a:xfrm>
          <a:prstGeom prst="rect">
            <a:avLst/>
          </a:prstGeom>
        </p:spPr>
        <p:txBody>
          <a:bodyPr vert="horz" wrap="square" lIns="0" tIns="14971" rIns="0" bIns="0" rtlCol="0">
            <a:spAutoFit/>
          </a:bodyPr>
          <a:lstStyle/>
          <a:p>
            <a:pPr marL="11516">
              <a:spcBef>
                <a:spcPts val="118"/>
              </a:spcBef>
            </a:pPr>
            <a:r>
              <a:rPr sz="1400" spc="113" dirty="0">
                <a:solidFill>
                  <a:srgbClr val="111C5D"/>
                </a:solidFill>
                <a:latin typeface="Arial MT"/>
                <a:cs typeface="Arial MT"/>
              </a:rPr>
              <a:t>-</a:t>
            </a:r>
            <a:r>
              <a:rPr sz="1400" spc="118" dirty="0">
                <a:solidFill>
                  <a:srgbClr val="111C5D"/>
                </a:solidFill>
                <a:latin typeface="Arial MT"/>
                <a:cs typeface="Arial MT"/>
              </a:rPr>
              <a:t>  </a:t>
            </a:r>
            <a:r>
              <a:rPr sz="1400" spc="-18" dirty="0">
                <a:solidFill>
                  <a:srgbClr val="111C5D"/>
                </a:solidFill>
                <a:latin typeface="Arial MT"/>
                <a:cs typeface="Arial MT"/>
              </a:rPr>
              <a:t>Formule</a:t>
            </a:r>
            <a:r>
              <a:rPr sz="1400" spc="-45" dirty="0">
                <a:solidFill>
                  <a:srgbClr val="111C5D"/>
                </a:solidFill>
                <a:latin typeface="Arial MT"/>
                <a:cs typeface="Arial MT"/>
              </a:rPr>
              <a:t> </a:t>
            </a:r>
            <a:r>
              <a:rPr sz="1400" dirty="0">
                <a:solidFill>
                  <a:srgbClr val="111C5D"/>
                </a:solidFill>
                <a:latin typeface="Arial MT"/>
                <a:cs typeface="Arial MT"/>
              </a:rPr>
              <a:t>de</a:t>
            </a:r>
            <a:r>
              <a:rPr sz="1400" spc="-23" dirty="0">
                <a:solidFill>
                  <a:srgbClr val="111C5D"/>
                </a:solidFill>
                <a:latin typeface="Arial MT"/>
                <a:cs typeface="Arial MT"/>
              </a:rPr>
              <a:t> </a:t>
            </a:r>
            <a:r>
              <a:rPr sz="1400" spc="-9" dirty="0">
                <a:solidFill>
                  <a:srgbClr val="111C5D"/>
                </a:solidFill>
                <a:latin typeface="Arial MT"/>
                <a:cs typeface="Arial MT"/>
              </a:rPr>
              <a:t>politesse</a:t>
            </a:r>
            <a:r>
              <a:rPr sz="1400" spc="-45" dirty="0">
                <a:solidFill>
                  <a:srgbClr val="111C5D"/>
                </a:solidFill>
                <a:latin typeface="Arial MT"/>
                <a:cs typeface="Arial MT"/>
              </a:rPr>
              <a:t> </a:t>
            </a:r>
            <a:r>
              <a:rPr sz="1400" dirty="0">
                <a:solidFill>
                  <a:srgbClr val="111C5D"/>
                </a:solidFill>
                <a:latin typeface="Arial MT"/>
                <a:cs typeface="Arial MT"/>
              </a:rPr>
              <a:t>à</a:t>
            </a:r>
            <a:r>
              <a:rPr sz="1400" spc="-32" dirty="0">
                <a:solidFill>
                  <a:srgbClr val="111C5D"/>
                </a:solidFill>
                <a:latin typeface="Arial MT"/>
                <a:cs typeface="Arial MT"/>
              </a:rPr>
              <a:t> </a:t>
            </a:r>
            <a:r>
              <a:rPr sz="1400" dirty="0">
                <a:solidFill>
                  <a:srgbClr val="111C5D"/>
                </a:solidFill>
                <a:latin typeface="Arial MT"/>
                <a:cs typeface="Arial MT"/>
              </a:rPr>
              <a:t>la</a:t>
            </a:r>
            <a:r>
              <a:rPr sz="1400" spc="-18" dirty="0">
                <a:solidFill>
                  <a:srgbClr val="111C5D"/>
                </a:solidFill>
                <a:latin typeface="Arial MT"/>
                <a:cs typeface="Arial MT"/>
              </a:rPr>
              <a:t> </a:t>
            </a:r>
            <a:r>
              <a:rPr sz="1400" dirty="0">
                <a:solidFill>
                  <a:srgbClr val="111C5D"/>
                </a:solidFill>
                <a:latin typeface="Arial MT"/>
                <a:cs typeface="Arial MT"/>
              </a:rPr>
              <a:t>fin</a:t>
            </a:r>
            <a:r>
              <a:rPr sz="1400" spc="-14" dirty="0">
                <a:solidFill>
                  <a:srgbClr val="111C5D"/>
                </a:solidFill>
                <a:latin typeface="Arial MT"/>
                <a:cs typeface="Arial MT"/>
              </a:rPr>
              <a:t> </a:t>
            </a:r>
            <a:r>
              <a:rPr sz="1400" dirty="0">
                <a:solidFill>
                  <a:srgbClr val="111C5D"/>
                </a:solidFill>
                <a:latin typeface="Arial MT"/>
                <a:cs typeface="Arial MT"/>
              </a:rPr>
              <a:t>d</a:t>
            </a:r>
            <a:r>
              <a:rPr lang="fr-FR" sz="1400" dirty="0">
                <a:solidFill>
                  <a:srgbClr val="111C5D"/>
                </a:solidFill>
                <a:latin typeface="Arial MT"/>
                <a:cs typeface="Arial MT"/>
              </a:rPr>
              <a:t>e la lettre de motivation</a:t>
            </a:r>
            <a:r>
              <a:rPr sz="1400" spc="-18" dirty="0">
                <a:solidFill>
                  <a:srgbClr val="111C5D"/>
                </a:solidFill>
                <a:latin typeface="Arial MT"/>
                <a:cs typeface="Arial MT"/>
              </a:rPr>
              <a:t>.</a:t>
            </a:r>
            <a:endParaRPr sz="1400" dirty="0">
              <a:latin typeface="Arial MT"/>
              <a:cs typeface="Arial MT"/>
            </a:endParaRPr>
          </a:p>
        </p:txBody>
      </p:sp>
      <p:sp>
        <p:nvSpPr>
          <p:cNvPr id="10" name="object 10"/>
          <p:cNvSpPr txBox="1"/>
          <p:nvPr/>
        </p:nvSpPr>
        <p:spPr>
          <a:xfrm>
            <a:off x="437948" y="2887944"/>
            <a:ext cx="5142313" cy="322894"/>
          </a:xfrm>
          <a:prstGeom prst="rect">
            <a:avLst/>
          </a:prstGeom>
        </p:spPr>
        <p:txBody>
          <a:bodyPr vert="horz" wrap="square" lIns="0" tIns="14971" rIns="0" bIns="0" rtlCol="0">
            <a:spAutoFit/>
          </a:bodyPr>
          <a:lstStyle/>
          <a:p>
            <a:pPr marL="11516">
              <a:spcBef>
                <a:spcPts val="118"/>
              </a:spcBef>
            </a:pPr>
            <a:r>
              <a:rPr sz="2000" spc="113" dirty="0">
                <a:solidFill>
                  <a:srgbClr val="111C5D"/>
                </a:solidFill>
                <a:latin typeface="Arial MT"/>
                <a:cs typeface="Arial MT"/>
              </a:rPr>
              <a:t>-</a:t>
            </a:r>
            <a:r>
              <a:rPr sz="2000" spc="122" dirty="0">
                <a:solidFill>
                  <a:srgbClr val="111C5D"/>
                </a:solidFill>
                <a:latin typeface="Arial MT"/>
                <a:cs typeface="Arial MT"/>
              </a:rPr>
              <a:t> </a:t>
            </a:r>
            <a:r>
              <a:rPr sz="2000" baseline="2525" dirty="0" err="1">
                <a:solidFill>
                  <a:srgbClr val="111C5D"/>
                </a:solidFill>
                <a:latin typeface="Arial MT"/>
                <a:cs typeface="Arial MT"/>
              </a:rPr>
              <a:t>Utilisation</a:t>
            </a:r>
            <a:r>
              <a:rPr sz="2000" spc="-54" baseline="2525" dirty="0">
                <a:solidFill>
                  <a:srgbClr val="111C5D"/>
                </a:solidFill>
                <a:latin typeface="Arial MT"/>
                <a:cs typeface="Arial MT"/>
              </a:rPr>
              <a:t> </a:t>
            </a:r>
            <a:r>
              <a:rPr sz="2000" baseline="2525" dirty="0">
                <a:solidFill>
                  <a:srgbClr val="111C5D"/>
                </a:solidFill>
                <a:latin typeface="Arial MT"/>
                <a:cs typeface="Arial MT"/>
              </a:rPr>
              <a:t>du</a:t>
            </a:r>
            <a:r>
              <a:rPr sz="2000" spc="-34" baseline="2525" dirty="0">
                <a:solidFill>
                  <a:srgbClr val="111C5D"/>
                </a:solidFill>
                <a:latin typeface="Arial MT"/>
                <a:cs typeface="Arial MT"/>
              </a:rPr>
              <a:t> </a:t>
            </a:r>
            <a:r>
              <a:rPr sz="2000" spc="-190" baseline="2525" dirty="0">
                <a:solidFill>
                  <a:srgbClr val="111C5D"/>
                </a:solidFill>
                <a:latin typeface="Arial MT"/>
                <a:cs typeface="Arial MT"/>
              </a:rPr>
              <a:t>«</a:t>
            </a:r>
            <a:r>
              <a:rPr sz="2000" spc="-40" baseline="2525" dirty="0">
                <a:solidFill>
                  <a:srgbClr val="111C5D"/>
                </a:solidFill>
                <a:latin typeface="Arial MT"/>
                <a:cs typeface="Arial MT"/>
              </a:rPr>
              <a:t> </a:t>
            </a:r>
            <a:r>
              <a:rPr sz="2000" spc="-177" baseline="2525" dirty="0">
                <a:solidFill>
                  <a:srgbClr val="111C5D"/>
                </a:solidFill>
                <a:latin typeface="Arial MT"/>
                <a:cs typeface="Arial MT"/>
              </a:rPr>
              <a:t>Je</a:t>
            </a:r>
            <a:r>
              <a:rPr sz="2000" spc="-54" baseline="2525" dirty="0">
                <a:solidFill>
                  <a:srgbClr val="111C5D"/>
                </a:solidFill>
                <a:latin typeface="Arial MT"/>
                <a:cs typeface="Arial MT"/>
              </a:rPr>
              <a:t> </a:t>
            </a:r>
            <a:r>
              <a:rPr sz="2000" spc="-190" baseline="2525" dirty="0">
                <a:solidFill>
                  <a:srgbClr val="111C5D"/>
                </a:solidFill>
                <a:latin typeface="Arial MT"/>
                <a:cs typeface="Arial MT"/>
              </a:rPr>
              <a:t>»</a:t>
            </a:r>
            <a:r>
              <a:rPr sz="2000" spc="-20" baseline="2525" dirty="0">
                <a:solidFill>
                  <a:srgbClr val="111C5D"/>
                </a:solidFill>
                <a:latin typeface="Arial MT"/>
                <a:cs typeface="Arial MT"/>
              </a:rPr>
              <a:t> </a:t>
            </a:r>
            <a:r>
              <a:rPr sz="2000" baseline="2525" dirty="0">
                <a:solidFill>
                  <a:srgbClr val="111C5D"/>
                </a:solidFill>
                <a:latin typeface="Arial MT"/>
                <a:cs typeface="Arial MT"/>
              </a:rPr>
              <a:t>pour</a:t>
            </a:r>
            <a:r>
              <a:rPr sz="2000" spc="-61" baseline="2525" dirty="0">
                <a:solidFill>
                  <a:srgbClr val="111C5D"/>
                </a:solidFill>
                <a:latin typeface="Arial MT"/>
                <a:cs typeface="Arial MT"/>
              </a:rPr>
              <a:t> </a:t>
            </a:r>
            <a:r>
              <a:rPr sz="2000" baseline="2525" dirty="0">
                <a:solidFill>
                  <a:srgbClr val="111C5D"/>
                </a:solidFill>
                <a:latin typeface="Arial MT"/>
                <a:cs typeface="Arial MT"/>
              </a:rPr>
              <a:t>parler</a:t>
            </a:r>
            <a:r>
              <a:rPr sz="2000" spc="-20" baseline="2525" dirty="0">
                <a:solidFill>
                  <a:srgbClr val="111C5D"/>
                </a:solidFill>
                <a:latin typeface="Arial MT"/>
                <a:cs typeface="Arial MT"/>
              </a:rPr>
              <a:t> </a:t>
            </a:r>
            <a:r>
              <a:rPr sz="2000" baseline="2525" dirty="0">
                <a:solidFill>
                  <a:srgbClr val="111C5D"/>
                </a:solidFill>
                <a:latin typeface="Arial MT"/>
                <a:cs typeface="Arial MT"/>
              </a:rPr>
              <a:t>de</a:t>
            </a:r>
            <a:r>
              <a:rPr sz="2000" spc="-54" baseline="2525" dirty="0">
                <a:solidFill>
                  <a:srgbClr val="111C5D"/>
                </a:solidFill>
                <a:latin typeface="Arial MT"/>
                <a:cs typeface="Arial MT"/>
              </a:rPr>
              <a:t> </a:t>
            </a:r>
            <a:r>
              <a:rPr sz="2000" spc="-27" baseline="2525" dirty="0">
                <a:solidFill>
                  <a:srgbClr val="111C5D"/>
                </a:solidFill>
                <a:latin typeface="Arial MT"/>
                <a:cs typeface="Arial MT"/>
              </a:rPr>
              <a:t>soi</a:t>
            </a:r>
            <a:r>
              <a:rPr sz="1496" spc="-27" baseline="2525" dirty="0">
                <a:solidFill>
                  <a:srgbClr val="111C5D"/>
                </a:solidFill>
                <a:latin typeface="Arial MT"/>
                <a:cs typeface="Arial MT"/>
              </a:rPr>
              <a:t>.</a:t>
            </a:r>
            <a:endParaRPr sz="1496" baseline="2525" dirty="0">
              <a:latin typeface="Arial MT"/>
              <a:cs typeface="Arial MT"/>
            </a:endParaRPr>
          </a:p>
        </p:txBody>
      </p:sp>
      <p:sp>
        <p:nvSpPr>
          <p:cNvPr id="11" name="object 11"/>
          <p:cNvSpPr txBox="1"/>
          <p:nvPr/>
        </p:nvSpPr>
        <p:spPr>
          <a:xfrm>
            <a:off x="235870" y="3454356"/>
            <a:ext cx="5465533" cy="225910"/>
          </a:xfrm>
          <a:prstGeom prst="rect">
            <a:avLst/>
          </a:prstGeom>
        </p:spPr>
        <p:txBody>
          <a:bodyPr vert="horz" wrap="square" lIns="0" tIns="10365" rIns="0" bIns="0" rtlCol="0">
            <a:spAutoFit/>
          </a:bodyPr>
          <a:lstStyle/>
          <a:p>
            <a:pPr marL="11516">
              <a:spcBef>
                <a:spcPts val="82"/>
              </a:spcBef>
            </a:pPr>
            <a:r>
              <a:rPr sz="1400" i="1" spc="45" dirty="0">
                <a:solidFill>
                  <a:srgbClr val="111C5D"/>
                </a:solidFill>
                <a:latin typeface="Arial"/>
                <a:cs typeface="Arial"/>
              </a:rPr>
              <a:t>À</a:t>
            </a:r>
            <a:r>
              <a:rPr sz="1400" i="1" spc="27" dirty="0">
                <a:solidFill>
                  <a:srgbClr val="111C5D"/>
                </a:solidFill>
                <a:latin typeface="Arial"/>
                <a:cs typeface="Arial"/>
              </a:rPr>
              <a:t> </a:t>
            </a:r>
            <a:r>
              <a:rPr sz="1400" i="1" dirty="0">
                <a:solidFill>
                  <a:srgbClr val="111C5D"/>
                </a:solidFill>
                <a:latin typeface="Arial"/>
                <a:cs typeface="Arial"/>
              </a:rPr>
              <a:t>noter</a:t>
            </a:r>
            <a:r>
              <a:rPr sz="1400" i="1" spc="-14" dirty="0">
                <a:solidFill>
                  <a:srgbClr val="111C5D"/>
                </a:solidFill>
                <a:latin typeface="Arial"/>
                <a:cs typeface="Arial"/>
              </a:rPr>
              <a:t> </a:t>
            </a:r>
            <a:r>
              <a:rPr sz="1400" i="1" spc="-54" dirty="0">
                <a:solidFill>
                  <a:srgbClr val="111C5D"/>
                </a:solidFill>
                <a:latin typeface="Arial"/>
                <a:cs typeface="Arial"/>
              </a:rPr>
              <a:t>:</a:t>
            </a:r>
            <a:r>
              <a:rPr sz="1400" i="1" spc="-95" dirty="0">
                <a:solidFill>
                  <a:srgbClr val="111C5D"/>
                </a:solidFill>
                <a:latin typeface="Arial"/>
                <a:cs typeface="Arial"/>
              </a:rPr>
              <a:t> </a:t>
            </a:r>
            <a:r>
              <a:rPr sz="1400" i="1" spc="-27" dirty="0">
                <a:solidFill>
                  <a:srgbClr val="111C5D"/>
                </a:solidFill>
                <a:latin typeface="Arial"/>
                <a:cs typeface="Arial"/>
              </a:rPr>
              <a:t>pas</a:t>
            </a:r>
            <a:r>
              <a:rPr sz="1400" i="1" spc="-41" dirty="0">
                <a:solidFill>
                  <a:srgbClr val="111C5D"/>
                </a:solidFill>
                <a:latin typeface="Arial"/>
                <a:cs typeface="Arial"/>
              </a:rPr>
              <a:t> </a:t>
            </a:r>
            <a:r>
              <a:rPr sz="1400" i="1" spc="-18" dirty="0">
                <a:solidFill>
                  <a:srgbClr val="111C5D"/>
                </a:solidFill>
                <a:latin typeface="Arial"/>
                <a:cs typeface="Arial"/>
              </a:rPr>
              <a:t>besoin</a:t>
            </a:r>
            <a:r>
              <a:rPr sz="1400" i="1" spc="-82" dirty="0">
                <a:solidFill>
                  <a:srgbClr val="111C5D"/>
                </a:solidFill>
                <a:latin typeface="Arial"/>
                <a:cs typeface="Arial"/>
              </a:rPr>
              <a:t> </a:t>
            </a:r>
            <a:r>
              <a:rPr sz="1400" i="1" spc="-9" dirty="0">
                <a:solidFill>
                  <a:srgbClr val="111C5D"/>
                </a:solidFill>
                <a:latin typeface="Arial"/>
                <a:cs typeface="Arial"/>
              </a:rPr>
              <a:t>d’insérer</a:t>
            </a:r>
            <a:r>
              <a:rPr sz="1400" i="1" spc="-68" dirty="0">
                <a:solidFill>
                  <a:srgbClr val="111C5D"/>
                </a:solidFill>
                <a:latin typeface="Arial"/>
                <a:cs typeface="Arial"/>
              </a:rPr>
              <a:t> </a:t>
            </a:r>
            <a:r>
              <a:rPr sz="1400" i="1" spc="-27" dirty="0">
                <a:solidFill>
                  <a:srgbClr val="111C5D"/>
                </a:solidFill>
                <a:latin typeface="Arial"/>
                <a:cs typeface="Arial"/>
              </a:rPr>
              <a:t>une</a:t>
            </a:r>
            <a:r>
              <a:rPr sz="1400" i="1" spc="-45" dirty="0">
                <a:solidFill>
                  <a:srgbClr val="111C5D"/>
                </a:solidFill>
                <a:latin typeface="Arial"/>
                <a:cs typeface="Arial"/>
              </a:rPr>
              <a:t> </a:t>
            </a:r>
            <a:r>
              <a:rPr sz="1400" i="1" spc="-36" dirty="0">
                <a:solidFill>
                  <a:srgbClr val="111C5D"/>
                </a:solidFill>
                <a:latin typeface="Arial"/>
                <a:cs typeface="Arial"/>
              </a:rPr>
              <a:t>adresse</a:t>
            </a:r>
            <a:r>
              <a:rPr sz="1400" i="1" spc="-68" dirty="0">
                <a:solidFill>
                  <a:srgbClr val="111C5D"/>
                </a:solidFill>
                <a:latin typeface="Arial"/>
                <a:cs typeface="Arial"/>
              </a:rPr>
              <a:t> </a:t>
            </a:r>
            <a:r>
              <a:rPr sz="1400" i="1" dirty="0">
                <a:solidFill>
                  <a:srgbClr val="111C5D"/>
                </a:solidFill>
                <a:latin typeface="Arial"/>
                <a:cs typeface="Arial"/>
              </a:rPr>
              <a:t>expéditeur</a:t>
            </a:r>
            <a:r>
              <a:rPr sz="1400" i="1" spc="-14" dirty="0">
                <a:solidFill>
                  <a:srgbClr val="111C5D"/>
                </a:solidFill>
                <a:latin typeface="Arial"/>
                <a:cs typeface="Arial"/>
              </a:rPr>
              <a:t> </a:t>
            </a:r>
            <a:r>
              <a:rPr sz="1400" i="1" dirty="0">
                <a:solidFill>
                  <a:srgbClr val="111C5D"/>
                </a:solidFill>
                <a:latin typeface="Arial"/>
                <a:cs typeface="Arial"/>
              </a:rPr>
              <a:t>/</a:t>
            </a:r>
            <a:r>
              <a:rPr sz="1400" i="1" spc="-50" dirty="0">
                <a:solidFill>
                  <a:srgbClr val="111C5D"/>
                </a:solidFill>
                <a:latin typeface="Arial"/>
                <a:cs typeface="Arial"/>
              </a:rPr>
              <a:t> </a:t>
            </a:r>
            <a:r>
              <a:rPr sz="1400" i="1" spc="-9" dirty="0">
                <a:solidFill>
                  <a:srgbClr val="111C5D"/>
                </a:solidFill>
                <a:latin typeface="Arial"/>
                <a:cs typeface="Arial"/>
              </a:rPr>
              <a:t>destinataire</a:t>
            </a:r>
            <a:r>
              <a:rPr sz="997" i="1" spc="-9" dirty="0">
                <a:solidFill>
                  <a:srgbClr val="111C5D"/>
                </a:solidFill>
                <a:latin typeface="Arial"/>
                <a:cs typeface="Arial"/>
              </a:rPr>
              <a:t>.</a:t>
            </a:r>
            <a:endParaRPr sz="997" dirty="0">
              <a:latin typeface="Arial"/>
              <a:cs typeface="Arial"/>
            </a:endParaRPr>
          </a:p>
        </p:txBody>
      </p:sp>
      <p:sp>
        <p:nvSpPr>
          <p:cNvPr id="12" name="object 12"/>
          <p:cNvSpPr txBox="1"/>
          <p:nvPr/>
        </p:nvSpPr>
        <p:spPr>
          <a:xfrm>
            <a:off x="783137" y="4215938"/>
            <a:ext cx="4371000" cy="256687"/>
          </a:xfrm>
          <a:prstGeom prst="rect">
            <a:avLst/>
          </a:prstGeom>
        </p:spPr>
        <p:txBody>
          <a:bodyPr vert="horz" wrap="square" lIns="0" tIns="10365" rIns="0" bIns="0" rtlCol="0">
            <a:spAutoFit/>
          </a:bodyPr>
          <a:lstStyle/>
          <a:p>
            <a:pPr marL="11516">
              <a:spcBef>
                <a:spcPts val="82"/>
              </a:spcBef>
            </a:pPr>
            <a:r>
              <a:rPr sz="1600" b="1" dirty="0">
                <a:solidFill>
                  <a:srgbClr val="111C5D"/>
                </a:solidFill>
                <a:latin typeface="Arial"/>
                <a:cs typeface="Arial"/>
              </a:rPr>
              <a:t>2.</a:t>
            </a:r>
            <a:r>
              <a:rPr sz="1600" b="1" spc="-9" dirty="0">
                <a:solidFill>
                  <a:srgbClr val="111C5D"/>
                </a:solidFill>
                <a:latin typeface="Arial"/>
                <a:cs typeface="Arial"/>
              </a:rPr>
              <a:t> </a:t>
            </a:r>
            <a:r>
              <a:rPr sz="1600" b="1" spc="-27" dirty="0">
                <a:solidFill>
                  <a:srgbClr val="111C5D"/>
                </a:solidFill>
                <a:latin typeface="Arial"/>
                <a:cs typeface="Arial"/>
              </a:rPr>
              <a:t>Simplicité</a:t>
            </a:r>
            <a:r>
              <a:rPr sz="1600" b="1" spc="9" dirty="0">
                <a:solidFill>
                  <a:srgbClr val="111C5D"/>
                </a:solidFill>
                <a:latin typeface="Arial"/>
                <a:cs typeface="Arial"/>
              </a:rPr>
              <a:t> </a:t>
            </a:r>
            <a:r>
              <a:rPr sz="1600" b="1" spc="-41" dirty="0">
                <a:solidFill>
                  <a:srgbClr val="111C5D"/>
                </a:solidFill>
                <a:latin typeface="Arial"/>
                <a:cs typeface="Arial"/>
              </a:rPr>
              <a:t>dans</a:t>
            </a:r>
            <a:r>
              <a:rPr sz="1600" b="1" spc="5" dirty="0">
                <a:solidFill>
                  <a:srgbClr val="111C5D"/>
                </a:solidFill>
                <a:latin typeface="Arial"/>
                <a:cs typeface="Arial"/>
              </a:rPr>
              <a:t> </a:t>
            </a:r>
            <a:r>
              <a:rPr sz="1600" b="1" spc="-54" dirty="0">
                <a:solidFill>
                  <a:srgbClr val="111C5D"/>
                </a:solidFill>
                <a:latin typeface="Arial"/>
                <a:cs typeface="Arial"/>
              </a:rPr>
              <a:t>les</a:t>
            </a:r>
            <a:r>
              <a:rPr sz="1600" b="1" spc="-5" dirty="0">
                <a:solidFill>
                  <a:srgbClr val="111C5D"/>
                </a:solidFill>
                <a:latin typeface="Arial"/>
                <a:cs typeface="Arial"/>
              </a:rPr>
              <a:t> </a:t>
            </a:r>
            <a:r>
              <a:rPr sz="1600" b="1" spc="-23" dirty="0">
                <a:solidFill>
                  <a:srgbClr val="111C5D"/>
                </a:solidFill>
                <a:latin typeface="Arial"/>
                <a:cs typeface="Arial"/>
              </a:rPr>
              <a:t>phrases</a:t>
            </a:r>
            <a:endParaRPr sz="1600" dirty="0">
              <a:latin typeface="Arial"/>
              <a:cs typeface="Arial"/>
            </a:endParaRPr>
          </a:p>
        </p:txBody>
      </p:sp>
      <p:sp>
        <p:nvSpPr>
          <p:cNvPr id="13" name="object 13"/>
          <p:cNvSpPr txBox="1"/>
          <p:nvPr/>
        </p:nvSpPr>
        <p:spPr>
          <a:xfrm>
            <a:off x="2101255" y="4735541"/>
            <a:ext cx="88676" cy="374190"/>
          </a:xfrm>
          <a:prstGeom prst="rect">
            <a:avLst/>
          </a:prstGeom>
        </p:spPr>
        <p:txBody>
          <a:bodyPr vert="horz" wrap="square" lIns="0" tIns="14971" rIns="0" bIns="0" rtlCol="0">
            <a:spAutoFit/>
          </a:bodyPr>
          <a:lstStyle/>
          <a:p>
            <a:pPr marL="11516">
              <a:lnSpc>
                <a:spcPts val="1410"/>
              </a:lnSpc>
              <a:spcBef>
                <a:spcPts val="118"/>
              </a:spcBef>
            </a:pPr>
            <a:r>
              <a:rPr sz="1179" spc="68" dirty="0">
                <a:solidFill>
                  <a:srgbClr val="111C5D"/>
                </a:solidFill>
                <a:latin typeface="Arial MT"/>
                <a:cs typeface="Arial MT"/>
              </a:rPr>
              <a:t>-</a:t>
            </a:r>
            <a:endParaRPr sz="1179">
              <a:latin typeface="Arial MT"/>
              <a:cs typeface="Arial MT"/>
            </a:endParaRPr>
          </a:p>
          <a:p>
            <a:pPr marL="11516">
              <a:lnSpc>
                <a:spcPts val="1410"/>
              </a:lnSpc>
            </a:pPr>
            <a:r>
              <a:rPr sz="1179" spc="68" dirty="0">
                <a:solidFill>
                  <a:srgbClr val="111C5D"/>
                </a:solidFill>
                <a:latin typeface="Arial MT"/>
                <a:cs typeface="Arial MT"/>
              </a:rPr>
              <a:t>-</a:t>
            </a:r>
            <a:endParaRPr sz="1179">
              <a:latin typeface="Arial MT"/>
              <a:cs typeface="Arial MT"/>
            </a:endParaRPr>
          </a:p>
        </p:txBody>
      </p:sp>
      <p:sp>
        <p:nvSpPr>
          <p:cNvPr id="14" name="object 14"/>
          <p:cNvSpPr txBox="1"/>
          <p:nvPr/>
        </p:nvSpPr>
        <p:spPr>
          <a:xfrm>
            <a:off x="437948" y="4606089"/>
            <a:ext cx="5465534" cy="606083"/>
          </a:xfrm>
          <a:prstGeom prst="rect">
            <a:avLst/>
          </a:prstGeom>
        </p:spPr>
        <p:txBody>
          <a:bodyPr vert="horz" wrap="square" lIns="0" tIns="10941" rIns="0" bIns="0" rtlCol="0">
            <a:spAutoFit/>
          </a:bodyPr>
          <a:lstStyle/>
          <a:p>
            <a:pPr marL="11516" marR="4607"/>
            <a:r>
              <a:rPr lang="fr-FR" sz="1400" spc="-32" dirty="0">
                <a:solidFill>
                  <a:srgbClr val="111C5D"/>
                </a:solidFill>
                <a:latin typeface="Arial MT"/>
                <a:cs typeface="Arial MT"/>
              </a:rPr>
              <a:t>-  </a:t>
            </a:r>
            <a:r>
              <a:rPr sz="1400" spc="-32" dirty="0">
                <a:solidFill>
                  <a:srgbClr val="111C5D"/>
                </a:solidFill>
                <a:latin typeface="Arial MT"/>
                <a:cs typeface="Arial MT"/>
              </a:rPr>
              <a:t>Pas</a:t>
            </a:r>
            <a:r>
              <a:rPr sz="1400" spc="-36" dirty="0">
                <a:solidFill>
                  <a:srgbClr val="111C5D"/>
                </a:solidFill>
                <a:latin typeface="Arial MT"/>
                <a:cs typeface="Arial MT"/>
              </a:rPr>
              <a:t> </a:t>
            </a:r>
            <a:r>
              <a:rPr sz="1400" dirty="0">
                <a:solidFill>
                  <a:srgbClr val="111C5D"/>
                </a:solidFill>
                <a:latin typeface="Arial MT"/>
                <a:cs typeface="Arial MT"/>
              </a:rPr>
              <a:t>de</a:t>
            </a:r>
            <a:r>
              <a:rPr sz="1400" spc="-68" dirty="0">
                <a:solidFill>
                  <a:srgbClr val="111C5D"/>
                </a:solidFill>
                <a:latin typeface="Arial MT"/>
                <a:cs typeface="Arial MT"/>
              </a:rPr>
              <a:t> </a:t>
            </a:r>
            <a:r>
              <a:rPr sz="1400" spc="-9" dirty="0">
                <a:solidFill>
                  <a:srgbClr val="111C5D"/>
                </a:solidFill>
                <a:latin typeface="Arial MT"/>
                <a:cs typeface="Arial MT"/>
              </a:rPr>
              <a:t>phrases</a:t>
            </a:r>
            <a:r>
              <a:rPr sz="1400" spc="-50" dirty="0">
                <a:solidFill>
                  <a:srgbClr val="111C5D"/>
                </a:solidFill>
                <a:latin typeface="Arial MT"/>
                <a:cs typeface="Arial MT"/>
              </a:rPr>
              <a:t> </a:t>
            </a:r>
            <a:r>
              <a:rPr sz="1400" spc="-9" dirty="0">
                <a:solidFill>
                  <a:srgbClr val="111C5D"/>
                </a:solidFill>
                <a:latin typeface="Arial MT"/>
                <a:cs typeface="Arial MT"/>
              </a:rPr>
              <a:t>compliquées</a:t>
            </a:r>
            <a:r>
              <a:rPr sz="1400" spc="-63" dirty="0">
                <a:solidFill>
                  <a:srgbClr val="111C5D"/>
                </a:solidFill>
                <a:latin typeface="Arial MT"/>
                <a:cs typeface="Arial MT"/>
              </a:rPr>
              <a:t> </a:t>
            </a:r>
            <a:r>
              <a:rPr sz="1400" dirty="0">
                <a:solidFill>
                  <a:srgbClr val="111C5D"/>
                </a:solidFill>
                <a:latin typeface="Arial MT"/>
                <a:cs typeface="Arial MT"/>
              </a:rPr>
              <a:t>ou</a:t>
            </a:r>
            <a:r>
              <a:rPr sz="1400" spc="-41" dirty="0">
                <a:solidFill>
                  <a:srgbClr val="111C5D"/>
                </a:solidFill>
                <a:latin typeface="Arial MT"/>
                <a:cs typeface="Arial MT"/>
              </a:rPr>
              <a:t> </a:t>
            </a:r>
            <a:r>
              <a:rPr sz="1400" dirty="0">
                <a:solidFill>
                  <a:srgbClr val="111C5D"/>
                </a:solidFill>
                <a:latin typeface="Arial MT"/>
                <a:cs typeface="Arial MT"/>
              </a:rPr>
              <a:t>de</a:t>
            </a:r>
            <a:r>
              <a:rPr sz="1400" spc="-36" dirty="0">
                <a:solidFill>
                  <a:srgbClr val="111C5D"/>
                </a:solidFill>
                <a:latin typeface="Arial MT"/>
                <a:cs typeface="Arial MT"/>
              </a:rPr>
              <a:t> </a:t>
            </a:r>
            <a:r>
              <a:rPr sz="1400" spc="-18" dirty="0">
                <a:solidFill>
                  <a:srgbClr val="111C5D"/>
                </a:solidFill>
                <a:latin typeface="Arial MT"/>
                <a:cs typeface="Arial MT"/>
              </a:rPr>
              <a:t>mots </a:t>
            </a:r>
            <a:r>
              <a:rPr sz="1400" dirty="0" err="1">
                <a:solidFill>
                  <a:srgbClr val="111C5D"/>
                </a:solidFill>
                <a:latin typeface="Arial MT"/>
                <a:cs typeface="Arial MT"/>
              </a:rPr>
              <a:t>alambiqués</a:t>
            </a:r>
            <a:r>
              <a:rPr sz="1400" dirty="0">
                <a:solidFill>
                  <a:srgbClr val="111C5D"/>
                </a:solidFill>
                <a:latin typeface="Arial MT"/>
                <a:cs typeface="Arial MT"/>
              </a:rPr>
              <a:t>.</a:t>
            </a:r>
            <a:endParaRPr lang="fr-FR" sz="1400" dirty="0">
              <a:solidFill>
                <a:srgbClr val="111C5D"/>
              </a:solidFill>
              <a:latin typeface="Arial MT"/>
              <a:cs typeface="Arial MT"/>
            </a:endParaRPr>
          </a:p>
          <a:p>
            <a:pPr marL="297266" marR="4607" indent="-285750">
              <a:spcBef>
                <a:spcPts val="86"/>
              </a:spcBef>
              <a:buFontTx/>
              <a:buChar char="-"/>
            </a:pPr>
            <a:endParaRPr lang="fr-FR" sz="900" dirty="0">
              <a:solidFill>
                <a:srgbClr val="111C5D"/>
              </a:solidFill>
              <a:latin typeface="Arial MT"/>
              <a:cs typeface="Arial MT"/>
            </a:endParaRPr>
          </a:p>
          <a:p>
            <a:pPr marL="11516" marR="4607">
              <a:spcBef>
                <a:spcPts val="86"/>
              </a:spcBef>
            </a:pPr>
            <a:r>
              <a:rPr lang="fr-FR" sz="1400" spc="103" dirty="0">
                <a:solidFill>
                  <a:srgbClr val="111C5D"/>
                </a:solidFill>
                <a:latin typeface="Arial MT"/>
                <a:cs typeface="Arial MT"/>
              </a:rPr>
              <a:t>- </a:t>
            </a:r>
            <a:r>
              <a:rPr sz="1400" spc="-23" dirty="0">
                <a:solidFill>
                  <a:srgbClr val="111C5D"/>
                </a:solidFill>
                <a:latin typeface="Arial MT"/>
                <a:cs typeface="Arial MT"/>
              </a:rPr>
              <a:t>Phrases</a:t>
            </a:r>
            <a:r>
              <a:rPr sz="1400" spc="-45" dirty="0">
                <a:solidFill>
                  <a:srgbClr val="111C5D"/>
                </a:solidFill>
                <a:latin typeface="Arial MT"/>
                <a:cs typeface="Arial MT"/>
              </a:rPr>
              <a:t> </a:t>
            </a:r>
            <a:r>
              <a:rPr sz="1400" dirty="0">
                <a:solidFill>
                  <a:srgbClr val="111C5D"/>
                </a:solidFill>
                <a:latin typeface="Arial MT"/>
                <a:cs typeface="Arial MT"/>
              </a:rPr>
              <a:t>courtes</a:t>
            </a:r>
            <a:r>
              <a:rPr sz="1400" spc="-54" dirty="0">
                <a:solidFill>
                  <a:srgbClr val="111C5D"/>
                </a:solidFill>
                <a:latin typeface="Arial MT"/>
                <a:cs typeface="Arial MT"/>
              </a:rPr>
              <a:t> </a:t>
            </a:r>
            <a:r>
              <a:rPr sz="1400" spc="-23" dirty="0">
                <a:solidFill>
                  <a:srgbClr val="111C5D"/>
                </a:solidFill>
                <a:latin typeface="Arial MT"/>
                <a:cs typeface="Arial MT"/>
              </a:rPr>
              <a:t>avec</a:t>
            </a:r>
            <a:r>
              <a:rPr sz="1400" spc="-45" dirty="0">
                <a:solidFill>
                  <a:srgbClr val="111C5D"/>
                </a:solidFill>
                <a:latin typeface="Arial MT"/>
                <a:cs typeface="Arial MT"/>
              </a:rPr>
              <a:t> </a:t>
            </a:r>
            <a:r>
              <a:rPr sz="1400" dirty="0">
                <a:solidFill>
                  <a:srgbClr val="111C5D"/>
                </a:solidFill>
                <a:latin typeface="Arial MT"/>
                <a:cs typeface="Arial MT"/>
              </a:rPr>
              <a:t>une</a:t>
            </a:r>
            <a:r>
              <a:rPr sz="1400" spc="-54" dirty="0">
                <a:solidFill>
                  <a:srgbClr val="111C5D"/>
                </a:solidFill>
                <a:latin typeface="Arial MT"/>
                <a:cs typeface="Arial MT"/>
              </a:rPr>
              <a:t> </a:t>
            </a:r>
            <a:r>
              <a:rPr sz="1400" spc="-18" dirty="0">
                <a:solidFill>
                  <a:srgbClr val="111C5D"/>
                </a:solidFill>
                <a:latin typeface="Arial MT"/>
                <a:cs typeface="Arial MT"/>
              </a:rPr>
              <a:t>idée</a:t>
            </a:r>
            <a:r>
              <a:rPr sz="1400" spc="-50" dirty="0">
                <a:solidFill>
                  <a:srgbClr val="111C5D"/>
                </a:solidFill>
                <a:latin typeface="Arial MT"/>
                <a:cs typeface="Arial MT"/>
              </a:rPr>
              <a:t> </a:t>
            </a:r>
            <a:r>
              <a:rPr sz="1400" spc="-9" dirty="0">
                <a:solidFill>
                  <a:srgbClr val="111C5D"/>
                </a:solidFill>
                <a:latin typeface="Arial MT"/>
                <a:cs typeface="Arial MT"/>
              </a:rPr>
              <a:t>simple </a:t>
            </a:r>
            <a:r>
              <a:rPr sz="1400" dirty="0">
                <a:solidFill>
                  <a:srgbClr val="111C5D"/>
                </a:solidFill>
                <a:latin typeface="Arial MT"/>
                <a:cs typeface="Arial MT"/>
              </a:rPr>
              <a:t>par</a:t>
            </a:r>
            <a:r>
              <a:rPr sz="1400" spc="-41" dirty="0">
                <a:solidFill>
                  <a:srgbClr val="111C5D"/>
                </a:solidFill>
                <a:latin typeface="Arial MT"/>
                <a:cs typeface="Arial MT"/>
              </a:rPr>
              <a:t> </a:t>
            </a:r>
            <a:r>
              <a:rPr sz="1400" spc="-9" dirty="0">
                <a:solidFill>
                  <a:srgbClr val="111C5D"/>
                </a:solidFill>
                <a:latin typeface="Arial MT"/>
                <a:cs typeface="Arial MT"/>
              </a:rPr>
              <a:t>phrase.</a:t>
            </a:r>
            <a:endParaRPr sz="1400" dirty="0">
              <a:latin typeface="Arial MT"/>
              <a:cs typeface="Arial MT"/>
            </a:endParaRPr>
          </a:p>
        </p:txBody>
      </p:sp>
      <p:pic>
        <p:nvPicPr>
          <p:cNvPr id="15" name="object 15"/>
          <p:cNvPicPr/>
          <p:nvPr/>
        </p:nvPicPr>
        <p:blipFill>
          <a:blip r:embed="rId2" cstate="print"/>
          <a:stretch>
            <a:fillRect/>
          </a:stretch>
        </p:blipFill>
        <p:spPr>
          <a:xfrm flipH="1" flipV="1">
            <a:off x="413886" y="4215938"/>
            <a:ext cx="220730" cy="256687"/>
          </a:xfrm>
          <a:prstGeom prst="rect">
            <a:avLst/>
          </a:prstGeom>
        </p:spPr>
      </p:pic>
      <p:sp>
        <p:nvSpPr>
          <p:cNvPr id="16" name="object 16"/>
          <p:cNvSpPr txBox="1"/>
          <p:nvPr/>
        </p:nvSpPr>
        <p:spPr>
          <a:xfrm>
            <a:off x="6412950" y="748145"/>
            <a:ext cx="3278730" cy="256687"/>
          </a:xfrm>
          <a:prstGeom prst="rect">
            <a:avLst/>
          </a:prstGeom>
        </p:spPr>
        <p:txBody>
          <a:bodyPr vert="horz" wrap="square" lIns="0" tIns="10365" rIns="0" bIns="0" rtlCol="0">
            <a:spAutoFit/>
          </a:bodyPr>
          <a:lstStyle/>
          <a:p>
            <a:pPr marL="11516">
              <a:spcBef>
                <a:spcPts val="82"/>
              </a:spcBef>
            </a:pPr>
            <a:r>
              <a:rPr sz="1600" b="1" dirty="0">
                <a:solidFill>
                  <a:srgbClr val="111C5D"/>
                </a:solidFill>
                <a:latin typeface="Arial"/>
                <a:cs typeface="Arial"/>
              </a:rPr>
              <a:t>2.</a:t>
            </a:r>
            <a:r>
              <a:rPr sz="1600" b="1" spc="-5" dirty="0">
                <a:solidFill>
                  <a:srgbClr val="111C5D"/>
                </a:solidFill>
                <a:latin typeface="Arial"/>
                <a:cs typeface="Arial"/>
              </a:rPr>
              <a:t> </a:t>
            </a:r>
            <a:r>
              <a:rPr sz="1600" b="1" spc="-23" dirty="0">
                <a:solidFill>
                  <a:srgbClr val="111C5D"/>
                </a:solidFill>
                <a:latin typeface="Arial"/>
                <a:cs typeface="Arial"/>
              </a:rPr>
              <a:t>Fluidité</a:t>
            </a:r>
            <a:r>
              <a:rPr sz="1600" b="1" spc="-14" dirty="0">
                <a:solidFill>
                  <a:srgbClr val="111C5D"/>
                </a:solidFill>
                <a:latin typeface="Arial"/>
                <a:cs typeface="Arial"/>
              </a:rPr>
              <a:t> </a:t>
            </a:r>
            <a:r>
              <a:rPr sz="1600" b="1" spc="-41" dirty="0">
                <a:solidFill>
                  <a:srgbClr val="111C5D"/>
                </a:solidFill>
                <a:latin typeface="Arial"/>
                <a:cs typeface="Arial"/>
              </a:rPr>
              <a:t>dans</a:t>
            </a:r>
            <a:r>
              <a:rPr sz="1600" b="1" dirty="0">
                <a:solidFill>
                  <a:srgbClr val="111C5D"/>
                </a:solidFill>
                <a:latin typeface="Arial"/>
                <a:cs typeface="Arial"/>
              </a:rPr>
              <a:t> </a:t>
            </a:r>
            <a:r>
              <a:rPr sz="1600" b="1" spc="-54" dirty="0">
                <a:solidFill>
                  <a:srgbClr val="111C5D"/>
                </a:solidFill>
                <a:latin typeface="Arial"/>
                <a:cs typeface="Arial"/>
              </a:rPr>
              <a:t>les</a:t>
            </a:r>
            <a:r>
              <a:rPr sz="1600" b="1" spc="-9" dirty="0">
                <a:solidFill>
                  <a:srgbClr val="111C5D"/>
                </a:solidFill>
                <a:latin typeface="Arial"/>
                <a:cs typeface="Arial"/>
              </a:rPr>
              <a:t> propos</a:t>
            </a:r>
            <a:endParaRPr sz="1600" dirty="0">
              <a:latin typeface="Arial"/>
              <a:cs typeface="Arial"/>
            </a:endParaRPr>
          </a:p>
        </p:txBody>
      </p:sp>
      <p:sp>
        <p:nvSpPr>
          <p:cNvPr id="17" name="object 17"/>
          <p:cNvSpPr txBox="1"/>
          <p:nvPr/>
        </p:nvSpPr>
        <p:spPr>
          <a:xfrm>
            <a:off x="5888227" y="1136986"/>
            <a:ext cx="5520636" cy="1828538"/>
          </a:xfrm>
          <a:prstGeom prst="rect">
            <a:avLst/>
          </a:prstGeom>
        </p:spPr>
        <p:txBody>
          <a:bodyPr vert="horz" wrap="square" lIns="0" tIns="20154" rIns="0" bIns="0" rtlCol="0">
            <a:spAutoFit/>
          </a:bodyPr>
          <a:lstStyle/>
          <a:p>
            <a:pPr marL="188292" marR="258542" indent="-177352">
              <a:lnSpc>
                <a:spcPts val="1351"/>
              </a:lnSpc>
              <a:spcBef>
                <a:spcPts val="159"/>
              </a:spcBef>
              <a:buSzPct val="118181"/>
              <a:buChar char="-"/>
              <a:tabLst>
                <a:tab pos="188292" algn="l"/>
              </a:tabLst>
            </a:pPr>
            <a:r>
              <a:rPr sz="1400" spc="-18" dirty="0">
                <a:solidFill>
                  <a:srgbClr val="111C5D"/>
                </a:solidFill>
                <a:latin typeface="Arial MT"/>
                <a:cs typeface="Arial MT"/>
              </a:rPr>
              <a:t>Employer</a:t>
            </a:r>
            <a:r>
              <a:rPr sz="1400" spc="-45" dirty="0">
                <a:solidFill>
                  <a:srgbClr val="111C5D"/>
                </a:solidFill>
                <a:latin typeface="Arial MT"/>
                <a:cs typeface="Arial MT"/>
              </a:rPr>
              <a:t> </a:t>
            </a:r>
            <a:r>
              <a:rPr sz="1400" dirty="0">
                <a:solidFill>
                  <a:srgbClr val="111C5D"/>
                </a:solidFill>
                <a:latin typeface="Arial MT"/>
                <a:cs typeface="Arial MT"/>
              </a:rPr>
              <a:t>de</a:t>
            </a:r>
            <a:r>
              <a:rPr sz="1400" spc="-32" dirty="0">
                <a:solidFill>
                  <a:srgbClr val="111C5D"/>
                </a:solidFill>
                <a:latin typeface="Arial MT"/>
                <a:cs typeface="Arial MT"/>
              </a:rPr>
              <a:t> </a:t>
            </a:r>
            <a:r>
              <a:rPr sz="1400" spc="-9" dirty="0">
                <a:solidFill>
                  <a:srgbClr val="111C5D"/>
                </a:solidFill>
                <a:latin typeface="Arial MT"/>
                <a:cs typeface="Arial MT"/>
              </a:rPr>
              <a:t>connecteurs</a:t>
            </a:r>
            <a:r>
              <a:rPr sz="1400" spc="-36" dirty="0">
                <a:solidFill>
                  <a:srgbClr val="111C5D"/>
                </a:solidFill>
                <a:latin typeface="Arial MT"/>
                <a:cs typeface="Arial MT"/>
              </a:rPr>
              <a:t> </a:t>
            </a:r>
            <a:r>
              <a:rPr sz="1400" spc="-9" dirty="0">
                <a:solidFill>
                  <a:srgbClr val="111C5D"/>
                </a:solidFill>
                <a:latin typeface="Arial MT"/>
                <a:cs typeface="Arial MT"/>
              </a:rPr>
              <a:t>logiques</a:t>
            </a:r>
            <a:r>
              <a:rPr sz="1400" spc="-41" dirty="0">
                <a:solidFill>
                  <a:srgbClr val="111C5D"/>
                </a:solidFill>
                <a:latin typeface="Arial MT"/>
                <a:cs typeface="Arial MT"/>
              </a:rPr>
              <a:t> </a:t>
            </a:r>
            <a:r>
              <a:rPr sz="1400" spc="-9" dirty="0">
                <a:solidFill>
                  <a:srgbClr val="111C5D"/>
                </a:solidFill>
                <a:latin typeface="Arial MT"/>
                <a:cs typeface="Arial MT"/>
              </a:rPr>
              <a:t>variés</a:t>
            </a:r>
            <a:r>
              <a:rPr sz="1400" spc="-18" dirty="0">
                <a:solidFill>
                  <a:srgbClr val="111C5D"/>
                </a:solidFill>
                <a:latin typeface="Arial MT"/>
                <a:cs typeface="Arial MT"/>
              </a:rPr>
              <a:t> </a:t>
            </a:r>
            <a:r>
              <a:rPr sz="1400" spc="-54" dirty="0">
                <a:solidFill>
                  <a:srgbClr val="111C5D"/>
                </a:solidFill>
                <a:latin typeface="Arial MT"/>
                <a:cs typeface="Arial MT"/>
              </a:rPr>
              <a:t>:</a:t>
            </a:r>
            <a:r>
              <a:rPr sz="1400" spc="-14" dirty="0">
                <a:solidFill>
                  <a:srgbClr val="111C5D"/>
                </a:solidFill>
                <a:latin typeface="Arial MT"/>
                <a:cs typeface="Arial MT"/>
              </a:rPr>
              <a:t> </a:t>
            </a:r>
            <a:r>
              <a:rPr sz="1400" spc="-127" dirty="0">
                <a:solidFill>
                  <a:srgbClr val="111C5D"/>
                </a:solidFill>
                <a:latin typeface="Arial MT"/>
                <a:cs typeface="Arial MT"/>
              </a:rPr>
              <a:t>«</a:t>
            </a:r>
            <a:r>
              <a:rPr sz="1400" spc="-18" dirty="0">
                <a:solidFill>
                  <a:srgbClr val="111C5D"/>
                </a:solidFill>
                <a:latin typeface="Arial MT"/>
                <a:cs typeface="Arial MT"/>
              </a:rPr>
              <a:t> </a:t>
            </a:r>
            <a:r>
              <a:rPr sz="1400" spc="-9" dirty="0">
                <a:solidFill>
                  <a:srgbClr val="111C5D"/>
                </a:solidFill>
                <a:latin typeface="Arial MT"/>
                <a:cs typeface="Arial MT"/>
              </a:rPr>
              <a:t>néanmoins</a:t>
            </a:r>
            <a:r>
              <a:rPr sz="1400" spc="-41" dirty="0">
                <a:solidFill>
                  <a:srgbClr val="111C5D"/>
                </a:solidFill>
                <a:latin typeface="Arial MT"/>
                <a:cs typeface="Arial MT"/>
              </a:rPr>
              <a:t> </a:t>
            </a:r>
            <a:r>
              <a:rPr sz="1400" spc="-91" dirty="0">
                <a:solidFill>
                  <a:srgbClr val="111C5D"/>
                </a:solidFill>
                <a:latin typeface="Arial MT"/>
                <a:cs typeface="Arial MT"/>
              </a:rPr>
              <a:t>»,</a:t>
            </a:r>
            <a:r>
              <a:rPr sz="1400" spc="-18" dirty="0">
                <a:solidFill>
                  <a:srgbClr val="111C5D"/>
                </a:solidFill>
                <a:latin typeface="Arial MT"/>
                <a:cs typeface="Arial MT"/>
              </a:rPr>
              <a:t> </a:t>
            </a:r>
            <a:r>
              <a:rPr sz="1400" spc="-127" dirty="0">
                <a:solidFill>
                  <a:srgbClr val="111C5D"/>
                </a:solidFill>
                <a:latin typeface="Arial MT"/>
                <a:cs typeface="Arial MT"/>
              </a:rPr>
              <a:t>«</a:t>
            </a:r>
            <a:r>
              <a:rPr sz="1400" spc="-9" dirty="0">
                <a:solidFill>
                  <a:srgbClr val="111C5D"/>
                </a:solidFill>
                <a:latin typeface="Arial MT"/>
                <a:cs typeface="Arial MT"/>
              </a:rPr>
              <a:t> </a:t>
            </a:r>
            <a:r>
              <a:rPr sz="1400" spc="-23" dirty="0">
                <a:solidFill>
                  <a:srgbClr val="111C5D"/>
                </a:solidFill>
                <a:latin typeface="Arial MT"/>
                <a:cs typeface="Arial MT"/>
              </a:rPr>
              <a:t>par </a:t>
            </a:r>
            <a:r>
              <a:rPr sz="1400" spc="-9" dirty="0" err="1">
                <a:solidFill>
                  <a:srgbClr val="111C5D"/>
                </a:solidFill>
                <a:latin typeface="Arial MT"/>
                <a:cs typeface="Arial MT"/>
              </a:rPr>
              <a:t>conséquent</a:t>
            </a:r>
            <a:r>
              <a:rPr sz="1400" spc="-18" dirty="0">
                <a:solidFill>
                  <a:srgbClr val="111C5D"/>
                </a:solidFill>
                <a:latin typeface="Arial MT"/>
                <a:cs typeface="Arial MT"/>
              </a:rPr>
              <a:t> </a:t>
            </a:r>
            <a:r>
              <a:rPr sz="1400" spc="-23" dirty="0">
                <a:solidFill>
                  <a:srgbClr val="111C5D"/>
                </a:solidFill>
                <a:latin typeface="Arial MT"/>
                <a:cs typeface="Arial MT"/>
              </a:rPr>
              <a:t>»…</a:t>
            </a:r>
            <a:endParaRPr lang="fr-FR" sz="1400" spc="-23" dirty="0">
              <a:solidFill>
                <a:srgbClr val="111C5D"/>
              </a:solidFill>
              <a:latin typeface="Arial MT"/>
              <a:cs typeface="Arial MT"/>
            </a:endParaRPr>
          </a:p>
          <a:p>
            <a:pPr marL="188292" marR="258542" indent="-177352">
              <a:lnSpc>
                <a:spcPts val="1351"/>
              </a:lnSpc>
              <a:buSzPct val="118181"/>
              <a:buChar char="-"/>
              <a:tabLst>
                <a:tab pos="188292" algn="l"/>
              </a:tabLst>
            </a:pPr>
            <a:endParaRPr sz="1400" dirty="0">
              <a:latin typeface="Arial MT"/>
              <a:cs typeface="Arial MT"/>
            </a:endParaRPr>
          </a:p>
          <a:p>
            <a:pPr marL="188292" marR="4607" indent="-177352">
              <a:lnSpc>
                <a:spcPts val="1360"/>
              </a:lnSpc>
              <a:spcBef>
                <a:spcPts val="86"/>
              </a:spcBef>
              <a:buSzPct val="118181"/>
              <a:buChar char="-"/>
              <a:tabLst>
                <a:tab pos="188292" algn="l"/>
              </a:tabLst>
            </a:pPr>
            <a:r>
              <a:rPr sz="1400" spc="-9" dirty="0">
                <a:solidFill>
                  <a:srgbClr val="111C5D"/>
                </a:solidFill>
                <a:latin typeface="Arial MT"/>
                <a:cs typeface="Arial MT"/>
              </a:rPr>
              <a:t>Éviter</a:t>
            </a:r>
            <a:r>
              <a:rPr sz="1400" spc="-59" dirty="0">
                <a:solidFill>
                  <a:srgbClr val="111C5D"/>
                </a:solidFill>
                <a:latin typeface="Arial MT"/>
                <a:cs typeface="Arial MT"/>
              </a:rPr>
              <a:t> </a:t>
            </a:r>
            <a:r>
              <a:rPr sz="1400" spc="-18" dirty="0">
                <a:solidFill>
                  <a:srgbClr val="111C5D"/>
                </a:solidFill>
                <a:latin typeface="Arial MT"/>
                <a:cs typeface="Arial MT"/>
              </a:rPr>
              <a:t>les</a:t>
            </a:r>
            <a:r>
              <a:rPr sz="1400" spc="-50" dirty="0">
                <a:solidFill>
                  <a:srgbClr val="111C5D"/>
                </a:solidFill>
                <a:latin typeface="Arial MT"/>
                <a:cs typeface="Arial MT"/>
              </a:rPr>
              <a:t> </a:t>
            </a:r>
            <a:r>
              <a:rPr sz="1400" dirty="0">
                <a:solidFill>
                  <a:srgbClr val="111C5D"/>
                </a:solidFill>
                <a:latin typeface="Arial MT"/>
                <a:cs typeface="Arial MT"/>
              </a:rPr>
              <a:t>mots</a:t>
            </a:r>
            <a:r>
              <a:rPr sz="1400" spc="-68" dirty="0">
                <a:solidFill>
                  <a:srgbClr val="111C5D"/>
                </a:solidFill>
                <a:latin typeface="Arial MT"/>
                <a:cs typeface="Arial MT"/>
              </a:rPr>
              <a:t> </a:t>
            </a:r>
            <a:r>
              <a:rPr sz="1400" dirty="0">
                <a:solidFill>
                  <a:srgbClr val="111C5D"/>
                </a:solidFill>
                <a:latin typeface="Arial MT"/>
                <a:cs typeface="Arial MT"/>
              </a:rPr>
              <a:t>«</a:t>
            </a:r>
            <a:r>
              <a:rPr sz="1400" spc="177" dirty="0">
                <a:solidFill>
                  <a:srgbClr val="111C5D"/>
                </a:solidFill>
                <a:latin typeface="Arial MT"/>
                <a:cs typeface="Arial MT"/>
              </a:rPr>
              <a:t> </a:t>
            </a:r>
            <a:r>
              <a:rPr sz="1400" i="1" dirty="0">
                <a:solidFill>
                  <a:srgbClr val="111C5D"/>
                </a:solidFill>
                <a:latin typeface="Arial MT"/>
                <a:cs typeface="Arial"/>
              </a:rPr>
              <a:t>oraux</a:t>
            </a:r>
            <a:r>
              <a:rPr sz="1400" i="1" spc="-50" dirty="0">
                <a:solidFill>
                  <a:srgbClr val="111C5D"/>
                </a:solidFill>
                <a:latin typeface="Arial MT"/>
                <a:cs typeface="Arial"/>
              </a:rPr>
              <a:t> </a:t>
            </a:r>
            <a:r>
              <a:rPr sz="1400" spc="-127" dirty="0">
                <a:solidFill>
                  <a:srgbClr val="111C5D"/>
                </a:solidFill>
                <a:latin typeface="Arial MT"/>
                <a:cs typeface="Arial MT"/>
              </a:rPr>
              <a:t>»</a:t>
            </a:r>
            <a:r>
              <a:rPr sz="1400" spc="-32" dirty="0">
                <a:solidFill>
                  <a:srgbClr val="111C5D"/>
                </a:solidFill>
                <a:latin typeface="Arial MT"/>
                <a:cs typeface="Arial MT"/>
              </a:rPr>
              <a:t> </a:t>
            </a:r>
            <a:r>
              <a:rPr sz="1400" dirty="0">
                <a:solidFill>
                  <a:srgbClr val="111C5D"/>
                </a:solidFill>
                <a:latin typeface="Arial MT"/>
                <a:cs typeface="Arial MT"/>
              </a:rPr>
              <a:t>:</a:t>
            </a:r>
            <a:r>
              <a:rPr sz="1400" spc="-23" dirty="0">
                <a:solidFill>
                  <a:srgbClr val="111C5D"/>
                </a:solidFill>
                <a:latin typeface="Arial MT"/>
                <a:cs typeface="Arial MT"/>
              </a:rPr>
              <a:t> </a:t>
            </a:r>
            <a:r>
              <a:rPr sz="1400" spc="-9" dirty="0">
                <a:solidFill>
                  <a:srgbClr val="111C5D"/>
                </a:solidFill>
                <a:latin typeface="Arial MT"/>
                <a:cs typeface="Arial MT"/>
              </a:rPr>
              <a:t>ne</a:t>
            </a:r>
            <a:r>
              <a:rPr sz="1400" spc="-59" dirty="0">
                <a:solidFill>
                  <a:srgbClr val="111C5D"/>
                </a:solidFill>
                <a:latin typeface="Arial MT"/>
                <a:cs typeface="Arial MT"/>
              </a:rPr>
              <a:t> </a:t>
            </a:r>
            <a:r>
              <a:rPr sz="1400" spc="-9" dirty="0">
                <a:solidFill>
                  <a:srgbClr val="111C5D"/>
                </a:solidFill>
                <a:latin typeface="Arial MT"/>
                <a:cs typeface="Arial MT"/>
              </a:rPr>
              <a:t>pas</a:t>
            </a:r>
            <a:r>
              <a:rPr sz="1400" spc="-45" dirty="0">
                <a:solidFill>
                  <a:srgbClr val="111C5D"/>
                </a:solidFill>
                <a:latin typeface="Arial MT"/>
                <a:cs typeface="Arial MT"/>
              </a:rPr>
              <a:t> </a:t>
            </a:r>
            <a:r>
              <a:rPr sz="1400" spc="-18" dirty="0">
                <a:solidFill>
                  <a:srgbClr val="111C5D"/>
                </a:solidFill>
                <a:latin typeface="Arial MT"/>
                <a:cs typeface="Arial MT"/>
              </a:rPr>
              <a:t>commencer</a:t>
            </a:r>
            <a:r>
              <a:rPr sz="1400" spc="-63" dirty="0">
                <a:solidFill>
                  <a:srgbClr val="111C5D"/>
                </a:solidFill>
                <a:latin typeface="Arial MT"/>
                <a:cs typeface="Arial MT"/>
              </a:rPr>
              <a:t> </a:t>
            </a:r>
            <a:r>
              <a:rPr sz="1400" spc="-9" dirty="0">
                <a:solidFill>
                  <a:srgbClr val="111C5D"/>
                </a:solidFill>
                <a:latin typeface="Arial MT"/>
                <a:cs typeface="Arial MT"/>
              </a:rPr>
              <a:t>une</a:t>
            </a:r>
            <a:r>
              <a:rPr sz="1400" spc="-59" dirty="0">
                <a:solidFill>
                  <a:srgbClr val="111C5D"/>
                </a:solidFill>
                <a:latin typeface="Arial MT"/>
                <a:cs typeface="Arial MT"/>
              </a:rPr>
              <a:t> </a:t>
            </a:r>
            <a:r>
              <a:rPr sz="1400" spc="-9" dirty="0">
                <a:solidFill>
                  <a:srgbClr val="111C5D"/>
                </a:solidFill>
                <a:latin typeface="Arial MT"/>
                <a:cs typeface="Arial MT"/>
              </a:rPr>
              <a:t>phrase</a:t>
            </a:r>
            <a:r>
              <a:rPr sz="1400" spc="-59" dirty="0">
                <a:solidFill>
                  <a:srgbClr val="111C5D"/>
                </a:solidFill>
                <a:latin typeface="Arial MT"/>
                <a:cs typeface="Arial MT"/>
              </a:rPr>
              <a:t> </a:t>
            </a:r>
            <a:r>
              <a:rPr sz="1400" dirty="0">
                <a:solidFill>
                  <a:srgbClr val="111C5D"/>
                </a:solidFill>
                <a:latin typeface="Arial MT"/>
                <a:cs typeface="Arial MT"/>
              </a:rPr>
              <a:t>par</a:t>
            </a:r>
            <a:r>
              <a:rPr sz="1400" spc="-27" dirty="0">
                <a:solidFill>
                  <a:srgbClr val="111C5D"/>
                </a:solidFill>
                <a:latin typeface="Arial MT"/>
                <a:cs typeface="Arial MT"/>
              </a:rPr>
              <a:t> </a:t>
            </a:r>
            <a:r>
              <a:rPr sz="1400" dirty="0">
                <a:solidFill>
                  <a:srgbClr val="111C5D"/>
                </a:solidFill>
                <a:latin typeface="Arial MT"/>
                <a:cs typeface="Arial MT"/>
              </a:rPr>
              <a:t>«</a:t>
            </a:r>
            <a:r>
              <a:rPr sz="1400" spc="177" dirty="0">
                <a:solidFill>
                  <a:srgbClr val="111C5D"/>
                </a:solidFill>
                <a:latin typeface="Arial MT"/>
                <a:cs typeface="Arial MT"/>
              </a:rPr>
              <a:t> </a:t>
            </a:r>
            <a:r>
              <a:rPr sz="1400" dirty="0">
                <a:solidFill>
                  <a:srgbClr val="111C5D"/>
                </a:solidFill>
                <a:latin typeface="Arial MT"/>
                <a:cs typeface="Arial MT"/>
              </a:rPr>
              <a:t>Et</a:t>
            </a:r>
            <a:r>
              <a:rPr sz="1400" spc="-41" dirty="0">
                <a:solidFill>
                  <a:srgbClr val="111C5D"/>
                </a:solidFill>
                <a:latin typeface="Arial MT"/>
                <a:cs typeface="Arial MT"/>
              </a:rPr>
              <a:t> </a:t>
            </a:r>
            <a:r>
              <a:rPr sz="1400" spc="-45" dirty="0">
                <a:solidFill>
                  <a:srgbClr val="111C5D"/>
                </a:solidFill>
                <a:latin typeface="Arial MT"/>
                <a:cs typeface="Arial MT"/>
              </a:rPr>
              <a:t>» </a:t>
            </a:r>
            <a:r>
              <a:rPr sz="1400" dirty="0">
                <a:solidFill>
                  <a:srgbClr val="111C5D"/>
                </a:solidFill>
                <a:latin typeface="Arial MT"/>
                <a:cs typeface="Arial MT"/>
              </a:rPr>
              <a:t>ou</a:t>
            </a:r>
            <a:r>
              <a:rPr sz="1400" spc="-45" dirty="0">
                <a:solidFill>
                  <a:srgbClr val="111C5D"/>
                </a:solidFill>
                <a:latin typeface="Arial MT"/>
                <a:cs typeface="Arial MT"/>
              </a:rPr>
              <a:t> </a:t>
            </a:r>
            <a:r>
              <a:rPr sz="1400" spc="-127" dirty="0">
                <a:solidFill>
                  <a:srgbClr val="111C5D"/>
                </a:solidFill>
                <a:latin typeface="Arial MT"/>
                <a:cs typeface="Arial MT"/>
              </a:rPr>
              <a:t>«</a:t>
            </a:r>
            <a:r>
              <a:rPr sz="1400" spc="-23" dirty="0">
                <a:solidFill>
                  <a:srgbClr val="111C5D"/>
                </a:solidFill>
                <a:latin typeface="Arial MT"/>
                <a:cs typeface="Arial MT"/>
              </a:rPr>
              <a:t> </a:t>
            </a:r>
            <a:r>
              <a:rPr sz="1400" dirty="0">
                <a:solidFill>
                  <a:srgbClr val="111C5D"/>
                </a:solidFill>
                <a:latin typeface="Arial MT"/>
                <a:cs typeface="Arial MT"/>
              </a:rPr>
              <a:t>Donc</a:t>
            </a:r>
            <a:r>
              <a:rPr sz="1400" spc="-45" dirty="0">
                <a:solidFill>
                  <a:srgbClr val="111C5D"/>
                </a:solidFill>
                <a:latin typeface="Arial MT"/>
                <a:cs typeface="Arial MT"/>
              </a:rPr>
              <a:t> </a:t>
            </a:r>
            <a:r>
              <a:rPr sz="1400" spc="-91" dirty="0">
                <a:solidFill>
                  <a:srgbClr val="111C5D"/>
                </a:solidFill>
                <a:latin typeface="Arial MT"/>
                <a:cs typeface="Arial MT"/>
              </a:rPr>
              <a:t>»,</a:t>
            </a:r>
            <a:r>
              <a:rPr sz="1400" spc="-32" dirty="0">
                <a:solidFill>
                  <a:srgbClr val="111C5D"/>
                </a:solidFill>
                <a:latin typeface="Arial MT"/>
                <a:cs typeface="Arial MT"/>
              </a:rPr>
              <a:t> </a:t>
            </a:r>
            <a:r>
              <a:rPr sz="1400" dirty="0">
                <a:solidFill>
                  <a:srgbClr val="111C5D"/>
                </a:solidFill>
                <a:latin typeface="Arial MT"/>
                <a:cs typeface="Arial MT"/>
              </a:rPr>
              <a:t>par</a:t>
            </a:r>
            <a:r>
              <a:rPr sz="1400" spc="-27" dirty="0">
                <a:solidFill>
                  <a:srgbClr val="111C5D"/>
                </a:solidFill>
                <a:latin typeface="Arial MT"/>
                <a:cs typeface="Arial MT"/>
              </a:rPr>
              <a:t> </a:t>
            </a:r>
            <a:r>
              <a:rPr sz="1400" spc="-9" dirty="0" err="1">
                <a:solidFill>
                  <a:srgbClr val="111C5D"/>
                </a:solidFill>
                <a:latin typeface="Arial MT"/>
                <a:cs typeface="Arial MT"/>
              </a:rPr>
              <a:t>exemple</a:t>
            </a:r>
            <a:r>
              <a:rPr sz="1400" spc="-9" dirty="0">
                <a:solidFill>
                  <a:srgbClr val="111C5D"/>
                </a:solidFill>
                <a:latin typeface="Arial MT"/>
                <a:cs typeface="Arial MT"/>
              </a:rPr>
              <a:t>.</a:t>
            </a:r>
            <a:endParaRPr lang="fr-FR" sz="1400" spc="-9" dirty="0">
              <a:solidFill>
                <a:srgbClr val="111C5D"/>
              </a:solidFill>
              <a:latin typeface="Arial MT"/>
              <a:cs typeface="Arial MT"/>
            </a:endParaRPr>
          </a:p>
          <a:p>
            <a:pPr marL="188292" marR="4607" indent="-177352">
              <a:lnSpc>
                <a:spcPts val="1360"/>
              </a:lnSpc>
              <a:spcBef>
                <a:spcPts val="86"/>
              </a:spcBef>
              <a:buSzPct val="118181"/>
              <a:buChar char="-"/>
              <a:tabLst>
                <a:tab pos="188292" algn="l"/>
              </a:tabLst>
            </a:pPr>
            <a:endParaRPr sz="1400" dirty="0">
              <a:latin typeface="Arial MT"/>
              <a:cs typeface="Arial MT"/>
            </a:endParaRPr>
          </a:p>
          <a:p>
            <a:pPr marL="188292" indent="-176776">
              <a:lnSpc>
                <a:spcPts val="1274"/>
              </a:lnSpc>
              <a:buSzPct val="118181"/>
              <a:buChar char="-"/>
              <a:tabLst>
                <a:tab pos="188292" algn="l"/>
              </a:tabLst>
            </a:pPr>
            <a:r>
              <a:rPr sz="1400" spc="-9" dirty="0">
                <a:solidFill>
                  <a:srgbClr val="111C5D"/>
                </a:solidFill>
                <a:latin typeface="Arial MT"/>
                <a:cs typeface="Arial MT"/>
              </a:rPr>
              <a:t>Éviter</a:t>
            </a:r>
            <a:r>
              <a:rPr sz="1400" spc="-45" dirty="0">
                <a:solidFill>
                  <a:srgbClr val="111C5D"/>
                </a:solidFill>
                <a:latin typeface="Arial MT"/>
                <a:cs typeface="Arial MT"/>
              </a:rPr>
              <a:t> </a:t>
            </a:r>
            <a:r>
              <a:rPr sz="1400" spc="-18" dirty="0">
                <a:solidFill>
                  <a:srgbClr val="111C5D"/>
                </a:solidFill>
                <a:latin typeface="Arial MT"/>
                <a:cs typeface="Arial MT"/>
              </a:rPr>
              <a:t>les</a:t>
            </a:r>
            <a:r>
              <a:rPr sz="1400" spc="-23" dirty="0">
                <a:solidFill>
                  <a:srgbClr val="111C5D"/>
                </a:solidFill>
                <a:latin typeface="Arial MT"/>
                <a:cs typeface="Arial MT"/>
              </a:rPr>
              <a:t> </a:t>
            </a:r>
            <a:r>
              <a:rPr sz="1400" spc="-9" dirty="0" err="1">
                <a:solidFill>
                  <a:srgbClr val="111C5D"/>
                </a:solidFill>
                <a:latin typeface="Arial MT"/>
                <a:cs typeface="Arial MT"/>
              </a:rPr>
              <a:t>répétitions</a:t>
            </a:r>
            <a:r>
              <a:rPr sz="1400" spc="-9" dirty="0">
                <a:solidFill>
                  <a:srgbClr val="111C5D"/>
                </a:solidFill>
                <a:latin typeface="Arial MT"/>
                <a:cs typeface="Arial MT"/>
              </a:rPr>
              <a:t>.</a:t>
            </a:r>
            <a:endParaRPr lang="fr-FR" sz="1400" spc="-9" dirty="0">
              <a:solidFill>
                <a:srgbClr val="111C5D"/>
              </a:solidFill>
              <a:latin typeface="Arial MT"/>
              <a:cs typeface="Arial MT"/>
            </a:endParaRPr>
          </a:p>
          <a:p>
            <a:pPr marL="188292" indent="-176776">
              <a:lnSpc>
                <a:spcPts val="1274"/>
              </a:lnSpc>
              <a:buSzPct val="118181"/>
              <a:buChar char="-"/>
              <a:tabLst>
                <a:tab pos="188292" algn="l"/>
              </a:tabLst>
            </a:pPr>
            <a:endParaRPr sz="1400" dirty="0">
              <a:latin typeface="Arial MT"/>
              <a:cs typeface="Arial MT"/>
            </a:endParaRPr>
          </a:p>
          <a:p>
            <a:pPr marL="188292" marR="311518" indent="-177352">
              <a:lnSpc>
                <a:spcPts val="1351"/>
              </a:lnSpc>
              <a:spcBef>
                <a:spcPts val="95"/>
              </a:spcBef>
              <a:buSzPct val="118181"/>
              <a:buChar char="-"/>
              <a:tabLst>
                <a:tab pos="188292" algn="l"/>
              </a:tabLst>
            </a:pPr>
            <a:r>
              <a:rPr sz="1400" dirty="0">
                <a:solidFill>
                  <a:srgbClr val="111C5D"/>
                </a:solidFill>
                <a:latin typeface="Arial MT"/>
                <a:cs typeface="Arial MT"/>
              </a:rPr>
              <a:t>Adopter</a:t>
            </a:r>
            <a:r>
              <a:rPr sz="1400" spc="-27" dirty="0">
                <a:solidFill>
                  <a:srgbClr val="111C5D"/>
                </a:solidFill>
                <a:latin typeface="Arial MT"/>
                <a:cs typeface="Arial MT"/>
              </a:rPr>
              <a:t> </a:t>
            </a:r>
            <a:r>
              <a:rPr sz="1400" spc="-18" dirty="0">
                <a:solidFill>
                  <a:srgbClr val="111C5D"/>
                </a:solidFill>
                <a:latin typeface="Arial MT"/>
                <a:cs typeface="Arial MT"/>
              </a:rPr>
              <a:t>le </a:t>
            </a:r>
            <a:r>
              <a:rPr sz="1400" spc="-9" dirty="0">
                <a:solidFill>
                  <a:srgbClr val="111C5D"/>
                </a:solidFill>
                <a:latin typeface="Arial MT"/>
                <a:cs typeface="Arial MT"/>
              </a:rPr>
              <a:t>vocabulaire</a:t>
            </a:r>
            <a:r>
              <a:rPr sz="1400" spc="-23" dirty="0">
                <a:solidFill>
                  <a:srgbClr val="111C5D"/>
                </a:solidFill>
                <a:latin typeface="Arial MT"/>
                <a:cs typeface="Arial MT"/>
              </a:rPr>
              <a:t> </a:t>
            </a:r>
            <a:r>
              <a:rPr sz="1400" dirty="0">
                <a:solidFill>
                  <a:srgbClr val="111C5D"/>
                </a:solidFill>
                <a:latin typeface="Arial MT"/>
                <a:cs typeface="Arial MT"/>
              </a:rPr>
              <a:t>de</a:t>
            </a:r>
            <a:r>
              <a:rPr sz="1400" spc="-5" dirty="0">
                <a:solidFill>
                  <a:srgbClr val="111C5D"/>
                </a:solidFill>
                <a:latin typeface="Arial MT"/>
                <a:cs typeface="Arial MT"/>
              </a:rPr>
              <a:t> </a:t>
            </a:r>
            <a:r>
              <a:rPr sz="1400" dirty="0">
                <a:solidFill>
                  <a:srgbClr val="111C5D"/>
                </a:solidFill>
                <a:latin typeface="Arial MT"/>
                <a:cs typeface="Arial MT"/>
              </a:rPr>
              <a:t>la</a:t>
            </a:r>
            <a:r>
              <a:rPr sz="1400" spc="-9" dirty="0">
                <a:solidFill>
                  <a:srgbClr val="111C5D"/>
                </a:solidFill>
                <a:latin typeface="Arial MT"/>
                <a:cs typeface="Arial MT"/>
              </a:rPr>
              <a:t> </a:t>
            </a:r>
            <a:r>
              <a:rPr sz="1400" dirty="0">
                <a:solidFill>
                  <a:srgbClr val="111C5D"/>
                </a:solidFill>
                <a:latin typeface="Arial MT"/>
                <a:cs typeface="Arial MT"/>
              </a:rPr>
              <a:t>formation</a:t>
            </a:r>
            <a:r>
              <a:rPr sz="1400" spc="-23" dirty="0">
                <a:solidFill>
                  <a:srgbClr val="111C5D"/>
                </a:solidFill>
                <a:latin typeface="Arial MT"/>
                <a:cs typeface="Arial MT"/>
              </a:rPr>
              <a:t> </a:t>
            </a:r>
            <a:r>
              <a:rPr sz="1400" dirty="0">
                <a:solidFill>
                  <a:srgbClr val="111C5D"/>
                </a:solidFill>
                <a:latin typeface="Arial MT"/>
                <a:cs typeface="Arial MT"/>
              </a:rPr>
              <a:t>pour</a:t>
            </a:r>
            <a:r>
              <a:rPr sz="1400" spc="-14" dirty="0">
                <a:solidFill>
                  <a:srgbClr val="111C5D"/>
                </a:solidFill>
                <a:latin typeface="Arial MT"/>
                <a:cs typeface="Arial MT"/>
              </a:rPr>
              <a:t> </a:t>
            </a:r>
            <a:r>
              <a:rPr sz="1400" dirty="0">
                <a:solidFill>
                  <a:srgbClr val="111C5D"/>
                </a:solidFill>
                <a:latin typeface="Arial MT"/>
                <a:cs typeface="Arial MT"/>
              </a:rPr>
              <a:t>montrer</a:t>
            </a:r>
            <a:r>
              <a:rPr sz="1400" spc="-23" dirty="0">
                <a:solidFill>
                  <a:srgbClr val="111C5D"/>
                </a:solidFill>
                <a:latin typeface="Arial MT"/>
                <a:cs typeface="Arial MT"/>
              </a:rPr>
              <a:t> </a:t>
            </a:r>
            <a:r>
              <a:rPr sz="1400" dirty="0">
                <a:solidFill>
                  <a:srgbClr val="111C5D"/>
                </a:solidFill>
                <a:latin typeface="Arial MT"/>
                <a:cs typeface="Arial MT"/>
              </a:rPr>
              <a:t>que</a:t>
            </a:r>
            <a:r>
              <a:rPr sz="1400" spc="-5" dirty="0">
                <a:solidFill>
                  <a:srgbClr val="111C5D"/>
                </a:solidFill>
                <a:latin typeface="Arial MT"/>
                <a:cs typeface="Arial MT"/>
              </a:rPr>
              <a:t> </a:t>
            </a:r>
            <a:r>
              <a:rPr sz="1400" spc="-18" dirty="0">
                <a:solidFill>
                  <a:srgbClr val="111C5D"/>
                </a:solidFill>
                <a:latin typeface="Arial MT"/>
                <a:cs typeface="Arial MT"/>
              </a:rPr>
              <a:t>vous </a:t>
            </a:r>
            <a:r>
              <a:rPr sz="1400" dirty="0">
                <a:solidFill>
                  <a:srgbClr val="111C5D"/>
                </a:solidFill>
                <a:latin typeface="Arial MT"/>
                <a:cs typeface="Arial MT"/>
              </a:rPr>
              <a:t>vous</a:t>
            </a:r>
            <a:r>
              <a:rPr sz="1400" spc="-54" dirty="0">
                <a:solidFill>
                  <a:srgbClr val="111C5D"/>
                </a:solidFill>
                <a:latin typeface="Arial MT"/>
                <a:cs typeface="Arial MT"/>
              </a:rPr>
              <a:t> </a:t>
            </a:r>
            <a:r>
              <a:rPr sz="1400" spc="-9" dirty="0">
                <a:solidFill>
                  <a:srgbClr val="111C5D"/>
                </a:solidFill>
                <a:latin typeface="Arial MT"/>
                <a:cs typeface="Arial MT"/>
              </a:rPr>
              <a:t>êtes</a:t>
            </a:r>
            <a:r>
              <a:rPr sz="1400" spc="-54" dirty="0">
                <a:solidFill>
                  <a:srgbClr val="111C5D"/>
                </a:solidFill>
                <a:latin typeface="Arial MT"/>
                <a:cs typeface="Arial MT"/>
              </a:rPr>
              <a:t> </a:t>
            </a:r>
            <a:r>
              <a:rPr sz="1400" spc="-9" dirty="0">
                <a:solidFill>
                  <a:srgbClr val="111C5D"/>
                </a:solidFill>
                <a:latin typeface="Arial MT"/>
                <a:cs typeface="Arial MT"/>
              </a:rPr>
              <a:t>intéressé</a:t>
            </a:r>
            <a:r>
              <a:rPr sz="1400" spc="-54" dirty="0">
                <a:solidFill>
                  <a:srgbClr val="111C5D"/>
                </a:solidFill>
                <a:latin typeface="Arial MT"/>
                <a:cs typeface="Arial MT"/>
              </a:rPr>
              <a:t> </a:t>
            </a:r>
            <a:r>
              <a:rPr sz="1400" dirty="0">
                <a:solidFill>
                  <a:srgbClr val="111C5D"/>
                </a:solidFill>
                <a:latin typeface="Arial MT"/>
                <a:cs typeface="Arial MT"/>
              </a:rPr>
              <a:t>au</a:t>
            </a:r>
            <a:r>
              <a:rPr sz="1400" spc="-45" dirty="0">
                <a:solidFill>
                  <a:srgbClr val="111C5D"/>
                </a:solidFill>
                <a:latin typeface="Arial MT"/>
                <a:cs typeface="Arial MT"/>
              </a:rPr>
              <a:t> </a:t>
            </a:r>
            <a:r>
              <a:rPr sz="1400" spc="-9" dirty="0">
                <a:solidFill>
                  <a:srgbClr val="111C5D"/>
                </a:solidFill>
                <a:latin typeface="Arial MT"/>
                <a:cs typeface="Arial MT"/>
              </a:rPr>
              <a:t>secteur.</a:t>
            </a:r>
            <a:endParaRPr sz="1400" dirty="0">
              <a:latin typeface="Arial MT"/>
              <a:cs typeface="Arial MT"/>
            </a:endParaRPr>
          </a:p>
        </p:txBody>
      </p:sp>
      <p:pic>
        <p:nvPicPr>
          <p:cNvPr id="18" name="object 18"/>
          <p:cNvPicPr/>
          <p:nvPr/>
        </p:nvPicPr>
        <p:blipFill>
          <a:blip r:embed="rId3" cstate="print"/>
          <a:stretch>
            <a:fillRect/>
          </a:stretch>
        </p:blipFill>
        <p:spPr>
          <a:xfrm flipV="1">
            <a:off x="6163255" y="722135"/>
            <a:ext cx="161689" cy="318223"/>
          </a:xfrm>
          <a:prstGeom prst="rect">
            <a:avLst/>
          </a:prstGeom>
        </p:spPr>
      </p:pic>
      <p:sp>
        <p:nvSpPr>
          <p:cNvPr id="19" name="object 19"/>
          <p:cNvSpPr txBox="1"/>
          <p:nvPr/>
        </p:nvSpPr>
        <p:spPr>
          <a:xfrm>
            <a:off x="5785573" y="3429000"/>
            <a:ext cx="5801454" cy="1910779"/>
          </a:xfrm>
          <a:prstGeom prst="rect">
            <a:avLst/>
          </a:prstGeom>
        </p:spPr>
        <p:txBody>
          <a:bodyPr vert="horz" wrap="square" lIns="0" tIns="0" rIns="0" bIns="0" rtlCol="0">
            <a:spAutoFit/>
          </a:bodyPr>
          <a:lstStyle/>
          <a:p>
            <a:pPr marL="34549">
              <a:lnSpc>
                <a:spcPts val="1288"/>
              </a:lnSpc>
              <a:buSzPct val="118181"/>
              <a:tabLst>
                <a:tab pos="211325" algn="l"/>
              </a:tabLst>
            </a:pPr>
            <a:endParaRPr lang="fr-FR" sz="1400" spc="-9" dirty="0">
              <a:solidFill>
                <a:srgbClr val="111C5D"/>
              </a:solidFill>
              <a:latin typeface="Arial MT"/>
              <a:cs typeface="Arial MT"/>
            </a:endParaRPr>
          </a:p>
          <a:p>
            <a:pPr marL="34549">
              <a:lnSpc>
                <a:spcPts val="1288"/>
              </a:lnSpc>
              <a:buSzPct val="118181"/>
              <a:tabLst>
                <a:tab pos="211325" algn="l"/>
              </a:tabLst>
            </a:pPr>
            <a:r>
              <a:rPr lang="fr-FR" sz="1400" spc="-9" dirty="0">
                <a:solidFill>
                  <a:srgbClr val="111C5D"/>
                </a:solidFill>
                <a:latin typeface="Arial MT"/>
                <a:cs typeface="Arial MT"/>
              </a:rPr>
              <a:t>-    D</a:t>
            </a:r>
            <a:r>
              <a:rPr sz="1400" spc="-9" dirty="0">
                <a:solidFill>
                  <a:srgbClr val="111C5D"/>
                </a:solidFill>
                <a:latin typeface="Arial MT"/>
                <a:cs typeface="Arial MT"/>
              </a:rPr>
              <a:t>UT</a:t>
            </a:r>
            <a:r>
              <a:rPr sz="1400" spc="-27" dirty="0">
                <a:solidFill>
                  <a:srgbClr val="111C5D"/>
                </a:solidFill>
                <a:latin typeface="Arial MT"/>
                <a:cs typeface="Arial MT"/>
              </a:rPr>
              <a:t> </a:t>
            </a:r>
            <a:r>
              <a:rPr sz="1400" dirty="0">
                <a:solidFill>
                  <a:srgbClr val="111C5D"/>
                </a:solidFill>
                <a:latin typeface="Arial MT"/>
                <a:cs typeface="Arial MT"/>
              </a:rPr>
              <a:t>pour</a:t>
            </a:r>
            <a:r>
              <a:rPr sz="1400" spc="-36" dirty="0">
                <a:solidFill>
                  <a:srgbClr val="111C5D"/>
                </a:solidFill>
                <a:latin typeface="Arial MT"/>
                <a:cs typeface="Arial MT"/>
              </a:rPr>
              <a:t> </a:t>
            </a:r>
            <a:r>
              <a:rPr sz="1400" dirty="0">
                <a:solidFill>
                  <a:srgbClr val="111C5D"/>
                </a:solidFill>
                <a:latin typeface="Arial MT"/>
                <a:cs typeface="Arial MT"/>
              </a:rPr>
              <a:t>la</a:t>
            </a:r>
            <a:r>
              <a:rPr sz="1400" spc="-14" dirty="0">
                <a:solidFill>
                  <a:srgbClr val="111C5D"/>
                </a:solidFill>
                <a:latin typeface="Arial MT"/>
                <a:cs typeface="Arial MT"/>
              </a:rPr>
              <a:t> </a:t>
            </a:r>
            <a:r>
              <a:rPr sz="1400" dirty="0">
                <a:solidFill>
                  <a:srgbClr val="111C5D"/>
                </a:solidFill>
                <a:latin typeface="Arial MT"/>
                <a:cs typeface="Arial MT"/>
              </a:rPr>
              <a:t>formation,</a:t>
            </a:r>
            <a:r>
              <a:rPr sz="1400" spc="-41" dirty="0">
                <a:solidFill>
                  <a:srgbClr val="111C5D"/>
                </a:solidFill>
                <a:latin typeface="Arial MT"/>
                <a:cs typeface="Arial MT"/>
              </a:rPr>
              <a:t> </a:t>
            </a:r>
            <a:r>
              <a:rPr sz="1400" spc="-9" dirty="0">
                <a:solidFill>
                  <a:srgbClr val="111C5D"/>
                </a:solidFill>
                <a:latin typeface="Arial MT"/>
                <a:cs typeface="Arial MT"/>
              </a:rPr>
              <a:t>IUT </a:t>
            </a:r>
            <a:r>
              <a:rPr sz="1400" dirty="0">
                <a:solidFill>
                  <a:srgbClr val="111C5D"/>
                </a:solidFill>
                <a:latin typeface="Arial MT"/>
                <a:cs typeface="Arial MT"/>
              </a:rPr>
              <a:t>pour</a:t>
            </a:r>
            <a:r>
              <a:rPr sz="1400" spc="-32" dirty="0">
                <a:solidFill>
                  <a:srgbClr val="111C5D"/>
                </a:solidFill>
                <a:latin typeface="Arial MT"/>
                <a:cs typeface="Arial MT"/>
              </a:rPr>
              <a:t> </a:t>
            </a:r>
            <a:r>
              <a:rPr sz="1400" spc="-9" dirty="0" err="1">
                <a:solidFill>
                  <a:srgbClr val="111C5D"/>
                </a:solidFill>
                <a:latin typeface="Arial MT"/>
                <a:cs typeface="Arial MT"/>
              </a:rPr>
              <a:t>l’établissement</a:t>
            </a:r>
            <a:r>
              <a:rPr sz="1400" spc="-9" dirty="0">
                <a:solidFill>
                  <a:srgbClr val="111C5D"/>
                </a:solidFill>
                <a:latin typeface="Arial MT"/>
                <a:cs typeface="Arial MT"/>
              </a:rPr>
              <a:t>.</a:t>
            </a:r>
            <a:endParaRPr lang="fr-FR" sz="1400" spc="-9" dirty="0">
              <a:solidFill>
                <a:srgbClr val="111C5D"/>
              </a:solidFill>
              <a:latin typeface="Arial MT"/>
              <a:cs typeface="Arial MT"/>
            </a:endParaRPr>
          </a:p>
          <a:p>
            <a:pPr marL="211325" indent="-176776">
              <a:lnSpc>
                <a:spcPts val="1288"/>
              </a:lnSpc>
              <a:buSzPct val="118181"/>
              <a:buChar char="-"/>
              <a:tabLst>
                <a:tab pos="211325" algn="l"/>
              </a:tabLst>
            </a:pPr>
            <a:endParaRPr lang="fr-FR" sz="1400" spc="-9" dirty="0">
              <a:solidFill>
                <a:srgbClr val="111C5D"/>
              </a:solidFill>
              <a:latin typeface="Arial MT"/>
              <a:cs typeface="Arial MT"/>
            </a:endParaRPr>
          </a:p>
          <a:p>
            <a:pPr marL="211325" indent="-176776">
              <a:lnSpc>
                <a:spcPts val="1365"/>
              </a:lnSpc>
              <a:buSzPct val="118181"/>
              <a:buFontTx/>
              <a:buChar char="-"/>
              <a:tabLst>
                <a:tab pos="211325" algn="l"/>
              </a:tabLst>
            </a:pPr>
            <a:r>
              <a:rPr lang="fr-FR" sz="1400" spc="-41" dirty="0">
                <a:solidFill>
                  <a:srgbClr val="111C5D"/>
                </a:solidFill>
                <a:latin typeface="Arial MT"/>
                <a:cs typeface="Arial MT"/>
              </a:rPr>
              <a:t> </a:t>
            </a:r>
            <a:r>
              <a:rPr lang="fr-FR" sz="1400" spc="-45" dirty="0">
                <a:solidFill>
                  <a:srgbClr val="111C5D"/>
                </a:solidFill>
                <a:latin typeface="Arial MT"/>
                <a:cs typeface="Arial MT"/>
              </a:rPr>
              <a:t>«</a:t>
            </a:r>
            <a:r>
              <a:rPr sz="1400" spc="-9" dirty="0">
                <a:solidFill>
                  <a:srgbClr val="111C5D"/>
                </a:solidFill>
                <a:latin typeface="Arial MT"/>
                <a:cs typeface="Arial MT"/>
              </a:rPr>
              <a:t>Université</a:t>
            </a:r>
            <a:r>
              <a:rPr sz="1400" spc="-18" dirty="0">
                <a:solidFill>
                  <a:srgbClr val="111C5D"/>
                </a:solidFill>
                <a:latin typeface="Arial MT"/>
                <a:cs typeface="Arial MT"/>
              </a:rPr>
              <a:t> </a:t>
            </a:r>
            <a:r>
              <a:rPr sz="1400" spc="-127" dirty="0">
                <a:solidFill>
                  <a:srgbClr val="111C5D"/>
                </a:solidFill>
                <a:latin typeface="Arial MT"/>
                <a:cs typeface="Arial MT"/>
              </a:rPr>
              <a:t>»</a:t>
            </a:r>
            <a:r>
              <a:rPr sz="1400" spc="14" dirty="0">
                <a:solidFill>
                  <a:srgbClr val="111C5D"/>
                </a:solidFill>
                <a:latin typeface="Arial MT"/>
                <a:cs typeface="Arial MT"/>
              </a:rPr>
              <a:t> </a:t>
            </a:r>
            <a:r>
              <a:rPr sz="1400" dirty="0">
                <a:solidFill>
                  <a:srgbClr val="111C5D"/>
                </a:solidFill>
                <a:latin typeface="Arial MT"/>
                <a:cs typeface="Arial MT"/>
              </a:rPr>
              <a:t>plutôt</a:t>
            </a:r>
            <a:r>
              <a:rPr sz="1400" spc="-9" dirty="0">
                <a:solidFill>
                  <a:srgbClr val="111C5D"/>
                </a:solidFill>
                <a:latin typeface="Arial MT"/>
                <a:cs typeface="Arial MT"/>
              </a:rPr>
              <a:t> que</a:t>
            </a:r>
            <a:r>
              <a:rPr sz="1400" spc="-5" dirty="0">
                <a:solidFill>
                  <a:srgbClr val="111C5D"/>
                </a:solidFill>
                <a:latin typeface="Arial MT"/>
                <a:cs typeface="Arial MT"/>
              </a:rPr>
              <a:t> </a:t>
            </a:r>
            <a:r>
              <a:rPr sz="1400" spc="-127" dirty="0">
                <a:solidFill>
                  <a:srgbClr val="111C5D"/>
                </a:solidFill>
                <a:latin typeface="Arial MT"/>
                <a:cs typeface="Arial MT"/>
              </a:rPr>
              <a:t>«</a:t>
            </a:r>
            <a:r>
              <a:rPr sz="1400" dirty="0">
                <a:solidFill>
                  <a:srgbClr val="111C5D"/>
                </a:solidFill>
                <a:latin typeface="Arial MT"/>
                <a:cs typeface="Arial MT"/>
              </a:rPr>
              <a:t> </a:t>
            </a:r>
            <a:r>
              <a:rPr sz="1400" spc="-23" dirty="0">
                <a:solidFill>
                  <a:srgbClr val="111C5D"/>
                </a:solidFill>
                <a:latin typeface="Arial MT"/>
                <a:cs typeface="Arial MT"/>
              </a:rPr>
              <a:t>FAC</a:t>
            </a:r>
            <a:r>
              <a:rPr sz="1400" spc="-5" dirty="0">
                <a:solidFill>
                  <a:srgbClr val="111C5D"/>
                </a:solidFill>
                <a:latin typeface="Arial MT"/>
                <a:cs typeface="Arial MT"/>
              </a:rPr>
              <a:t> </a:t>
            </a:r>
            <a:r>
              <a:rPr sz="1400" spc="-23" dirty="0">
                <a:solidFill>
                  <a:srgbClr val="111C5D"/>
                </a:solidFill>
                <a:latin typeface="Arial MT"/>
                <a:cs typeface="Arial MT"/>
              </a:rPr>
              <a:t>».</a:t>
            </a:r>
            <a:endParaRPr lang="fr-FR" sz="1400" dirty="0">
              <a:latin typeface="Arial MT"/>
              <a:cs typeface="Arial MT"/>
            </a:endParaRPr>
          </a:p>
          <a:p>
            <a:pPr marL="211325" indent="-176776">
              <a:lnSpc>
                <a:spcPts val="1365"/>
              </a:lnSpc>
              <a:buSzPct val="118181"/>
              <a:buFontTx/>
              <a:buChar char="-"/>
              <a:tabLst>
                <a:tab pos="211325" algn="l"/>
              </a:tabLst>
            </a:pPr>
            <a:endParaRPr sz="1400" dirty="0">
              <a:latin typeface="Arial MT"/>
              <a:cs typeface="Arial MT"/>
            </a:endParaRPr>
          </a:p>
          <a:p>
            <a:pPr marL="211325" indent="-176776">
              <a:lnSpc>
                <a:spcPts val="1351"/>
              </a:lnSpc>
              <a:buSzPct val="118181"/>
              <a:buChar char="-"/>
              <a:tabLst>
                <a:tab pos="211325" algn="l"/>
              </a:tabLst>
            </a:pPr>
            <a:r>
              <a:rPr sz="1400" spc="-127" dirty="0">
                <a:solidFill>
                  <a:srgbClr val="111C5D"/>
                </a:solidFill>
                <a:latin typeface="Arial MT"/>
                <a:cs typeface="Arial MT"/>
              </a:rPr>
              <a:t>«</a:t>
            </a:r>
            <a:r>
              <a:rPr sz="1400" spc="-23" dirty="0">
                <a:solidFill>
                  <a:srgbClr val="111C5D"/>
                </a:solidFill>
                <a:latin typeface="Arial MT"/>
                <a:cs typeface="Arial MT"/>
              </a:rPr>
              <a:t> </a:t>
            </a:r>
            <a:r>
              <a:rPr sz="1400" spc="-59" dirty="0">
                <a:solidFill>
                  <a:srgbClr val="111C5D"/>
                </a:solidFill>
                <a:latin typeface="Arial MT"/>
                <a:cs typeface="Arial MT"/>
              </a:rPr>
              <a:t>CPGE</a:t>
            </a:r>
            <a:r>
              <a:rPr sz="1400" spc="-36" dirty="0">
                <a:solidFill>
                  <a:srgbClr val="111C5D"/>
                </a:solidFill>
                <a:latin typeface="Arial MT"/>
                <a:cs typeface="Arial MT"/>
              </a:rPr>
              <a:t> </a:t>
            </a:r>
            <a:r>
              <a:rPr sz="1400" spc="-127" dirty="0">
                <a:solidFill>
                  <a:srgbClr val="111C5D"/>
                </a:solidFill>
                <a:latin typeface="Arial MT"/>
                <a:cs typeface="Arial MT"/>
              </a:rPr>
              <a:t>»</a:t>
            </a:r>
            <a:r>
              <a:rPr sz="1400" spc="-18" dirty="0">
                <a:solidFill>
                  <a:srgbClr val="111C5D"/>
                </a:solidFill>
                <a:latin typeface="Arial MT"/>
                <a:cs typeface="Arial MT"/>
              </a:rPr>
              <a:t> </a:t>
            </a:r>
            <a:r>
              <a:rPr sz="1400" dirty="0">
                <a:solidFill>
                  <a:srgbClr val="111C5D"/>
                </a:solidFill>
                <a:latin typeface="Arial MT"/>
                <a:cs typeface="Arial MT"/>
              </a:rPr>
              <a:t>plutôt</a:t>
            </a:r>
            <a:r>
              <a:rPr sz="1400" spc="-23" dirty="0">
                <a:solidFill>
                  <a:srgbClr val="111C5D"/>
                </a:solidFill>
                <a:latin typeface="Arial MT"/>
                <a:cs typeface="Arial MT"/>
              </a:rPr>
              <a:t> </a:t>
            </a:r>
            <a:r>
              <a:rPr sz="1400" dirty="0">
                <a:solidFill>
                  <a:srgbClr val="111C5D"/>
                </a:solidFill>
                <a:latin typeface="Arial MT"/>
                <a:cs typeface="Arial MT"/>
              </a:rPr>
              <a:t>que</a:t>
            </a:r>
            <a:r>
              <a:rPr sz="1400" spc="227" dirty="0">
                <a:solidFill>
                  <a:srgbClr val="111C5D"/>
                </a:solidFill>
                <a:latin typeface="Arial MT"/>
                <a:cs typeface="Arial MT"/>
              </a:rPr>
              <a:t> </a:t>
            </a:r>
            <a:r>
              <a:rPr sz="1400" spc="-127" dirty="0">
                <a:solidFill>
                  <a:srgbClr val="111C5D"/>
                </a:solidFill>
                <a:latin typeface="Arial MT"/>
                <a:cs typeface="Arial MT"/>
              </a:rPr>
              <a:t>«</a:t>
            </a:r>
            <a:r>
              <a:rPr sz="1400" spc="-18" dirty="0">
                <a:solidFill>
                  <a:srgbClr val="111C5D"/>
                </a:solidFill>
                <a:latin typeface="Arial MT"/>
                <a:cs typeface="Arial MT"/>
              </a:rPr>
              <a:t> </a:t>
            </a:r>
            <a:r>
              <a:rPr sz="1400" spc="-23" dirty="0">
                <a:solidFill>
                  <a:srgbClr val="111C5D"/>
                </a:solidFill>
                <a:latin typeface="Arial MT"/>
                <a:cs typeface="Arial MT"/>
              </a:rPr>
              <a:t>classe</a:t>
            </a:r>
            <a:r>
              <a:rPr sz="1400" spc="-18" dirty="0">
                <a:solidFill>
                  <a:srgbClr val="111C5D"/>
                </a:solidFill>
                <a:latin typeface="Arial MT"/>
                <a:cs typeface="Arial MT"/>
              </a:rPr>
              <a:t> </a:t>
            </a:r>
            <a:r>
              <a:rPr sz="1400" spc="-9" dirty="0">
                <a:solidFill>
                  <a:srgbClr val="111C5D"/>
                </a:solidFill>
                <a:latin typeface="Arial MT"/>
                <a:cs typeface="Arial MT"/>
              </a:rPr>
              <a:t>prépa</a:t>
            </a:r>
            <a:r>
              <a:rPr sz="1400" spc="-27" dirty="0">
                <a:solidFill>
                  <a:srgbClr val="111C5D"/>
                </a:solidFill>
                <a:latin typeface="Arial MT"/>
                <a:cs typeface="Arial MT"/>
              </a:rPr>
              <a:t> </a:t>
            </a:r>
            <a:r>
              <a:rPr sz="1400" spc="-127" dirty="0">
                <a:solidFill>
                  <a:srgbClr val="111C5D"/>
                </a:solidFill>
                <a:latin typeface="Arial MT"/>
                <a:cs typeface="Arial MT"/>
              </a:rPr>
              <a:t>»</a:t>
            </a:r>
            <a:r>
              <a:rPr sz="1400" spc="-23" dirty="0">
                <a:solidFill>
                  <a:srgbClr val="111C5D"/>
                </a:solidFill>
                <a:latin typeface="Arial MT"/>
                <a:cs typeface="Arial MT"/>
              </a:rPr>
              <a:t> </a:t>
            </a:r>
            <a:r>
              <a:rPr sz="1400" dirty="0">
                <a:solidFill>
                  <a:srgbClr val="111C5D"/>
                </a:solidFill>
                <a:latin typeface="Arial MT"/>
                <a:cs typeface="Arial MT"/>
              </a:rPr>
              <a:t>ou</a:t>
            </a:r>
            <a:r>
              <a:rPr sz="1400" spc="-9" dirty="0">
                <a:solidFill>
                  <a:srgbClr val="111C5D"/>
                </a:solidFill>
                <a:latin typeface="Arial MT"/>
                <a:cs typeface="Arial MT"/>
              </a:rPr>
              <a:t> </a:t>
            </a:r>
            <a:r>
              <a:rPr sz="1400" spc="-127" dirty="0">
                <a:solidFill>
                  <a:srgbClr val="111C5D"/>
                </a:solidFill>
                <a:latin typeface="Arial MT"/>
                <a:cs typeface="Arial MT"/>
              </a:rPr>
              <a:t>«</a:t>
            </a:r>
            <a:r>
              <a:rPr sz="1400" spc="-23" dirty="0">
                <a:solidFill>
                  <a:srgbClr val="111C5D"/>
                </a:solidFill>
                <a:latin typeface="Arial MT"/>
                <a:cs typeface="Arial MT"/>
              </a:rPr>
              <a:t> </a:t>
            </a:r>
            <a:r>
              <a:rPr sz="1400" spc="-9" dirty="0">
                <a:solidFill>
                  <a:srgbClr val="111C5D"/>
                </a:solidFill>
                <a:latin typeface="Arial MT"/>
                <a:cs typeface="Arial MT"/>
              </a:rPr>
              <a:t>prépa</a:t>
            </a:r>
            <a:r>
              <a:rPr sz="1400" spc="-32" dirty="0">
                <a:solidFill>
                  <a:srgbClr val="111C5D"/>
                </a:solidFill>
                <a:latin typeface="Arial MT"/>
                <a:cs typeface="Arial MT"/>
              </a:rPr>
              <a:t> </a:t>
            </a:r>
            <a:r>
              <a:rPr sz="1400" spc="-45" dirty="0">
                <a:solidFill>
                  <a:srgbClr val="111C5D"/>
                </a:solidFill>
                <a:latin typeface="Arial MT"/>
                <a:cs typeface="Arial MT"/>
              </a:rPr>
              <a:t>HEC</a:t>
            </a:r>
            <a:r>
              <a:rPr sz="1400" spc="-14" dirty="0">
                <a:solidFill>
                  <a:srgbClr val="111C5D"/>
                </a:solidFill>
                <a:latin typeface="Arial MT"/>
                <a:cs typeface="Arial MT"/>
              </a:rPr>
              <a:t> </a:t>
            </a:r>
            <a:r>
              <a:rPr sz="1400" spc="-23" dirty="0">
                <a:solidFill>
                  <a:srgbClr val="111C5D"/>
                </a:solidFill>
                <a:latin typeface="Arial MT"/>
                <a:cs typeface="Arial MT"/>
              </a:rPr>
              <a:t>».</a:t>
            </a:r>
            <a:endParaRPr lang="fr-FR" sz="1400" spc="-23" dirty="0">
              <a:solidFill>
                <a:srgbClr val="111C5D"/>
              </a:solidFill>
              <a:latin typeface="Arial MT"/>
              <a:cs typeface="Arial MT"/>
            </a:endParaRPr>
          </a:p>
          <a:p>
            <a:pPr marL="211325" indent="-176776">
              <a:lnSpc>
                <a:spcPts val="1351"/>
              </a:lnSpc>
              <a:buSzPct val="118181"/>
              <a:buChar char="-"/>
              <a:tabLst>
                <a:tab pos="211325" algn="l"/>
              </a:tabLst>
            </a:pPr>
            <a:endParaRPr sz="1400" dirty="0">
              <a:latin typeface="Arial MT"/>
              <a:cs typeface="Arial MT"/>
            </a:endParaRPr>
          </a:p>
          <a:p>
            <a:pPr marL="211325" indent="-176776">
              <a:lnSpc>
                <a:spcPts val="1328"/>
              </a:lnSpc>
              <a:buSzPct val="118181"/>
              <a:buChar char="-"/>
              <a:tabLst>
                <a:tab pos="211325" algn="l"/>
              </a:tabLst>
            </a:pPr>
            <a:r>
              <a:rPr sz="1400" spc="-127" dirty="0">
                <a:solidFill>
                  <a:srgbClr val="111C5D"/>
                </a:solidFill>
                <a:latin typeface="Arial MT"/>
                <a:cs typeface="Arial MT"/>
              </a:rPr>
              <a:t>«</a:t>
            </a:r>
            <a:r>
              <a:rPr sz="1400" spc="-14" dirty="0">
                <a:solidFill>
                  <a:srgbClr val="111C5D"/>
                </a:solidFill>
                <a:latin typeface="Arial MT"/>
                <a:cs typeface="Arial MT"/>
              </a:rPr>
              <a:t> </a:t>
            </a:r>
            <a:r>
              <a:rPr sz="1400" dirty="0">
                <a:solidFill>
                  <a:srgbClr val="111C5D"/>
                </a:solidFill>
                <a:latin typeface="Arial MT"/>
                <a:cs typeface="Arial MT"/>
              </a:rPr>
              <a:t>Étudiant</a:t>
            </a:r>
            <a:r>
              <a:rPr sz="1400" spc="-18" dirty="0">
                <a:solidFill>
                  <a:srgbClr val="111C5D"/>
                </a:solidFill>
                <a:latin typeface="Arial MT"/>
                <a:cs typeface="Arial MT"/>
              </a:rPr>
              <a:t> </a:t>
            </a:r>
            <a:r>
              <a:rPr sz="1400" spc="-127" dirty="0">
                <a:solidFill>
                  <a:srgbClr val="111C5D"/>
                </a:solidFill>
                <a:latin typeface="Arial MT"/>
                <a:cs typeface="Arial MT"/>
              </a:rPr>
              <a:t>»</a:t>
            </a:r>
            <a:r>
              <a:rPr sz="1400" spc="-9" dirty="0">
                <a:solidFill>
                  <a:srgbClr val="111C5D"/>
                </a:solidFill>
                <a:latin typeface="Arial MT"/>
                <a:cs typeface="Arial MT"/>
              </a:rPr>
              <a:t> </a:t>
            </a:r>
            <a:r>
              <a:rPr sz="1400" dirty="0">
                <a:solidFill>
                  <a:srgbClr val="111C5D"/>
                </a:solidFill>
                <a:latin typeface="Arial MT"/>
                <a:cs typeface="Arial MT"/>
              </a:rPr>
              <a:t>plutôt</a:t>
            </a:r>
            <a:r>
              <a:rPr sz="1400" spc="-9" dirty="0">
                <a:solidFill>
                  <a:srgbClr val="111C5D"/>
                </a:solidFill>
                <a:latin typeface="Arial MT"/>
                <a:cs typeface="Arial MT"/>
              </a:rPr>
              <a:t> que</a:t>
            </a:r>
            <a:r>
              <a:rPr sz="1400" spc="-18" dirty="0">
                <a:solidFill>
                  <a:srgbClr val="111C5D"/>
                </a:solidFill>
                <a:latin typeface="Arial MT"/>
                <a:cs typeface="Arial MT"/>
              </a:rPr>
              <a:t> </a:t>
            </a:r>
            <a:r>
              <a:rPr sz="1400" spc="-127" dirty="0">
                <a:solidFill>
                  <a:srgbClr val="111C5D"/>
                </a:solidFill>
                <a:latin typeface="Arial MT"/>
                <a:cs typeface="Arial MT"/>
              </a:rPr>
              <a:t>«</a:t>
            </a:r>
            <a:r>
              <a:rPr sz="1400" dirty="0">
                <a:solidFill>
                  <a:srgbClr val="111C5D"/>
                </a:solidFill>
                <a:latin typeface="Arial MT"/>
                <a:cs typeface="Arial MT"/>
              </a:rPr>
              <a:t> </a:t>
            </a:r>
            <a:r>
              <a:rPr sz="1400" spc="-23" dirty="0" err="1">
                <a:solidFill>
                  <a:srgbClr val="111C5D"/>
                </a:solidFill>
                <a:latin typeface="Arial MT"/>
                <a:cs typeface="Arial MT"/>
              </a:rPr>
              <a:t>élève</a:t>
            </a:r>
            <a:r>
              <a:rPr sz="1400" spc="-18" dirty="0">
                <a:solidFill>
                  <a:srgbClr val="111C5D"/>
                </a:solidFill>
                <a:latin typeface="Arial MT"/>
                <a:cs typeface="Arial MT"/>
              </a:rPr>
              <a:t> </a:t>
            </a:r>
            <a:r>
              <a:rPr sz="1400" spc="-23" dirty="0">
                <a:solidFill>
                  <a:srgbClr val="111C5D"/>
                </a:solidFill>
                <a:latin typeface="Arial MT"/>
                <a:cs typeface="Arial MT"/>
              </a:rPr>
              <a:t>».</a:t>
            </a:r>
            <a:endParaRPr lang="fr-FR" sz="1400" spc="-23" dirty="0">
              <a:solidFill>
                <a:srgbClr val="111C5D"/>
              </a:solidFill>
              <a:latin typeface="Arial MT"/>
              <a:cs typeface="Arial MT"/>
            </a:endParaRPr>
          </a:p>
          <a:p>
            <a:pPr marL="211325" indent="-176776">
              <a:lnSpc>
                <a:spcPts val="1328"/>
              </a:lnSpc>
              <a:buSzPct val="118181"/>
              <a:buChar char="-"/>
              <a:tabLst>
                <a:tab pos="211325" algn="l"/>
              </a:tabLst>
            </a:pPr>
            <a:endParaRPr sz="1400" dirty="0">
              <a:latin typeface="Arial MT"/>
              <a:cs typeface="Arial MT"/>
            </a:endParaRPr>
          </a:p>
          <a:p>
            <a:pPr marL="211325" indent="-176776">
              <a:lnSpc>
                <a:spcPts val="1369"/>
              </a:lnSpc>
              <a:buSzPct val="118181"/>
              <a:buChar char="-"/>
              <a:tabLst>
                <a:tab pos="211325" algn="l"/>
              </a:tabLst>
            </a:pPr>
            <a:r>
              <a:rPr sz="1400" spc="-127" dirty="0">
                <a:solidFill>
                  <a:srgbClr val="111C5D"/>
                </a:solidFill>
                <a:latin typeface="Arial MT"/>
                <a:cs typeface="Arial MT"/>
              </a:rPr>
              <a:t>«</a:t>
            </a:r>
            <a:r>
              <a:rPr sz="1400" spc="-14" dirty="0">
                <a:solidFill>
                  <a:srgbClr val="111C5D"/>
                </a:solidFill>
                <a:latin typeface="Arial MT"/>
                <a:cs typeface="Arial MT"/>
              </a:rPr>
              <a:t> </a:t>
            </a:r>
            <a:r>
              <a:rPr sz="1400" spc="-23" dirty="0">
                <a:solidFill>
                  <a:srgbClr val="111C5D"/>
                </a:solidFill>
                <a:latin typeface="Arial MT"/>
                <a:cs typeface="Arial MT"/>
              </a:rPr>
              <a:t>Licence</a:t>
            </a:r>
            <a:r>
              <a:rPr sz="1400" spc="-18" dirty="0">
                <a:solidFill>
                  <a:srgbClr val="111C5D"/>
                </a:solidFill>
                <a:latin typeface="Arial MT"/>
                <a:cs typeface="Arial MT"/>
              </a:rPr>
              <a:t> </a:t>
            </a:r>
            <a:r>
              <a:rPr sz="1400" spc="-9" dirty="0">
                <a:solidFill>
                  <a:srgbClr val="111C5D"/>
                </a:solidFill>
                <a:latin typeface="Arial MT"/>
                <a:cs typeface="Arial MT"/>
              </a:rPr>
              <a:t>professionnelle</a:t>
            </a:r>
            <a:r>
              <a:rPr sz="1400" spc="-41" dirty="0">
                <a:solidFill>
                  <a:srgbClr val="111C5D"/>
                </a:solidFill>
                <a:latin typeface="Arial MT"/>
                <a:cs typeface="Arial MT"/>
              </a:rPr>
              <a:t> </a:t>
            </a:r>
            <a:r>
              <a:rPr sz="1400" spc="-127" dirty="0">
                <a:solidFill>
                  <a:srgbClr val="111C5D"/>
                </a:solidFill>
                <a:latin typeface="Arial MT"/>
                <a:cs typeface="Arial MT"/>
              </a:rPr>
              <a:t>»</a:t>
            </a:r>
            <a:r>
              <a:rPr sz="1400" spc="-9" dirty="0">
                <a:solidFill>
                  <a:srgbClr val="111C5D"/>
                </a:solidFill>
                <a:latin typeface="Arial MT"/>
                <a:cs typeface="Arial MT"/>
              </a:rPr>
              <a:t> </a:t>
            </a:r>
            <a:r>
              <a:rPr sz="1400" dirty="0">
                <a:solidFill>
                  <a:srgbClr val="111C5D"/>
                </a:solidFill>
                <a:latin typeface="Arial MT"/>
                <a:cs typeface="Arial MT"/>
              </a:rPr>
              <a:t>plutôt </a:t>
            </a:r>
            <a:r>
              <a:rPr sz="1400" spc="-9" dirty="0">
                <a:solidFill>
                  <a:srgbClr val="111C5D"/>
                </a:solidFill>
                <a:latin typeface="Arial MT"/>
                <a:cs typeface="Arial MT"/>
              </a:rPr>
              <a:t>que</a:t>
            </a:r>
            <a:r>
              <a:rPr sz="1400" spc="-23" dirty="0">
                <a:solidFill>
                  <a:srgbClr val="111C5D"/>
                </a:solidFill>
                <a:latin typeface="Arial MT"/>
                <a:cs typeface="Arial MT"/>
              </a:rPr>
              <a:t> </a:t>
            </a:r>
            <a:r>
              <a:rPr sz="1400" spc="-127" dirty="0">
                <a:solidFill>
                  <a:srgbClr val="111C5D"/>
                </a:solidFill>
                <a:latin typeface="Arial MT"/>
                <a:cs typeface="Arial MT"/>
              </a:rPr>
              <a:t>«</a:t>
            </a:r>
            <a:r>
              <a:rPr sz="1400" spc="-9" dirty="0">
                <a:solidFill>
                  <a:srgbClr val="111C5D"/>
                </a:solidFill>
                <a:latin typeface="Arial MT"/>
                <a:cs typeface="Arial MT"/>
              </a:rPr>
              <a:t> </a:t>
            </a:r>
            <a:r>
              <a:rPr sz="1400" spc="-23" dirty="0">
                <a:solidFill>
                  <a:srgbClr val="111C5D"/>
                </a:solidFill>
                <a:latin typeface="Arial MT"/>
                <a:cs typeface="Arial MT"/>
              </a:rPr>
              <a:t>Licence</a:t>
            </a:r>
            <a:r>
              <a:rPr sz="1400" spc="-27" dirty="0">
                <a:solidFill>
                  <a:srgbClr val="111C5D"/>
                </a:solidFill>
                <a:latin typeface="Arial MT"/>
                <a:cs typeface="Arial MT"/>
              </a:rPr>
              <a:t> </a:t>
            </a:r>
            <a:r>
              <a:rPr sz="1400" dirty="0">
                <a:solidFill>
                  <a:srgbClr val="111C5D"/>
                </a:solidFill>
                <a:latin typeface="Arial MT"/>
                <a:cs typeface="Arial MT"/>
              </a:rPr>
              <a:t>Pro</a:t>
            </a:r>
            <a:r>
              <a:rPr sz="1400" spc="5" dirty="0">
                <a:solidFill>
                  <a:srgbClr val="111C5D"/>
                </a:solidFill>
                <a:latin typeface="Arial MT"/>
                <a:cs typeface="Arial MT"/>
              </a:rPr>
              <a:t> </a:t>
            </a:r>
            <a:r>
              <a:rPr sz="1400" spc="-32" dirty="0">
                <a:solidFill>
                  <a:srgbClr val="111C5D"/>
                </a:solidFill>
                <a:latin typeface="Arial MT"/>
                <a:cs typeface="Arial MT"/>
              </a:rPr>
              <a:t>».</a:t>
            </a:r>
            <a:endParaRPr lang="fr-FR" sz="1400" spc="-32" dirty="0">
              <a:solidFill>
                <a:srgbClr val="111C5D"/>
              </a:solidFill>
              <a:latin typeface="Arial MT"/>
              <a:cs typeface="Arial MT"/>
            </a:endParaRPr>
          </a:p>
          <a:p>
            <a:pPr marL="211325" indent="-176776">
              <a:lnSpc>
                <a:spcPts val="1369"/>
              </a:lnSpc>
              <a:buSzPct val="118181"/>
              <a:buChar char="-"/>
              <a:tabLst>
                <a:tab pos="211325" algn="l"/>
              </a:tabLst>
            </a:pPr>
            <a:endParaRPr sz="1400" dirty="0">
              <a:latin typeface="Arial MT"/>
              <a:cs typeface="Arial MT"/>
            </a:endParaRPr>
          </a:p>
        </p:txBody>
      </p:sp>
      <p:sp>
        <p:nvSpPr>
          <p:cNvPr id="20" name="object 20"/>
          <p:cNvSpPr txBox="1"/>
          <p:nvPr/>
        </p:nvSpPr>
        <p:spPr>
          <a:xfrm>
            <a:off x="6389936" y="3186995"/>
            <a:ext cx="3814844" cy="256687"/>
          </a:xfrm>
          <a:prstGeom prst="rect">
            <a:avLst/>
          </a:prstGeom>
        </p:spPr>
        <p:txBody>
          <a:bodyPr vert="horz" wrap="square" lIns="0" tIns="10365" rIns="0" bIns="0" rtlCol="0">
            <a:spAutoFit/>
          </a:bodyPr>
          <a:lstStyle/>
          <a:p>
            <a:pPr marL="11516">
              <a:spcBef>
                <a:spcPts val="82"/>
              </a:spcBef>
            </a:pPr>
            <a:r>
              <a:rPr sz="1600" b="1" dirty="0">
                <a:solidFill>
                  <a:srgbClr val="111C5D"/>
                </a:solidFill>
                <a:latin typeface="Arial"/>
                <a:cs typeface="Arial"/>
              </a:rPr>
              <a:t>4.</a:t>
            </a:r>
            <a:r>
              <a:rPr sz="1600" b="1" spc="-41" dirty="0">
                <a:solidFill>
                  <a:srgbClr val="111C5D"/>
                </a:solidFill>
                <a:latin typeface="Arial"/>
                <a:cs typeface="Arial"/>
              </a:rPr>
              <a:t> </a:t>
            </a:r>
            <a:r>
              <a:rPr sz="1600" b="1" spc="-36" dirty="0">
                <a:solidFill>
                  <a:srgbClr val="111C5D"/>
                </a:solidFill>
                <a:latin typeface="Arial"/>
                <a:cs typeface="Arial"/>
              </a:rPr>
              <a:t>Lexique</a:t>
            </a:r>
            <a:r>
              <a:rPr sz="1600" b="1" spc="-32" dirty="0">
                <a:solidFill>
                  <a:srgbClr val="111C5D"/>
                </a:solidFill>
                <a:latin typeface="Arial"/>
                <a:cs typeface="Arial"/>
              </a:rPr>
              <a:t> </a:t>
            </a:r>
            <a:r>
              <a:rPr sz="1600" b="1" spc="-23" dirty="0">
                <a:solidFill>
                  <a:srgbClr val="111C5D"/>
                </a:solidFill>
                <a:latin typeface="Arial"/>
                <a:cs typeface="Arial"/>
              </a:rPr>
              <a:t>approprié</a:t>
            </a:r>
            <a:r>
              <a:rPr sz="1600" b="1" spc="-27" dirty="0">
                <a:solidFill>
                  <a:srgbClr val="111C5D"/>
                </a:solidFill>
                <a:latin typeface="Arial"/>
                <a:cs typeface="Arial"/>
              </a:rPr>
              <a:t> </a:t>
            </a:r>
            <a:r>
              <a:rPr sz="1600" b="1" dirty="0">
                <a:solidFill>
                  <a:srgbClr val="111C5D"/>
                </a:solidFill>
                <a:latin typeface="Arial"/>
                <a:cs typeface="Arial"/>
              </a:rPr>
              <a:t>à</a:t>
            </a:r>
            <a:r>
              <a:rPr sz="1600" b="1" spc="-32" dirty="0">
                <a:solidFill>
                  <a:srgbClr val="111C5D"/>
                </a:solidFill>
                <a:latin typeface="Arial"/>
                <a:cs typeface="Arial"/>
              </a:rPr>
              <a:t> </a:t>
            </a:r>
            <a:r>
              <a:rPr sz="1600" b="1" dirty="0">
                <a:solidFill>
                  <a:srgbClr val="111C5D"/>
                </a:solidFill>
                <a:latin typeface="Arial"/>
                <a:cs typeface="Arial"/>
              </a:rPr>
              <a:t>la</a:t>
            </a:r>
            <a:r>
              <a:rPr sz="1600" b="1" spc="-27" dirty="0">
                <a:solidFill>
                  <a:srgbClr val="111C5D"/>
                </a:solidFill>
                <a:latin typeface="Arial"/>
                <a:cs typeface="Arial"/>
              </a:rPr>
              <a:t> </a:t>
            </a:r>
            <a:r>
              <a:rPr sz="1600" b="1" spc="-9" dirty="0">
                <a:solidFill>
                  <a:srgbClr val="111C5D"/>
                </a:solidFill>
                <a:latin typeface="Arial"/>
                <a:cs typeface="Arial"/>
              </a:rPr>
              <a:t>formation</a:t>
            </a:r>
            <a:endParaRPr sz="1600" dirty="0">
              <a:latin typeface="Arial"/>
              <a:cs typeface="Arial"/>
            </a:endParaRPr>
          </a:p>
        </p:txBody>
      </p:sp>
      <p:sp>
        <p:nvSpPr>
          <p:cNvPr id="21" name="object 21"/>
          <p:cNvSpPr txBox="1"/>
          <p:nvPr/>
        </p:nvSpPr>
        <p:spPr>
          <a:xfrm>
            <a:off x="6412950" y="5387113"/>
            <a:ext cx="4061086" cy="256687"/>
          </a:xfrm>
          <a:prstGeom prst="rect">
            <a:avLst/>
          </a:prstGeom>
        </p:spPr>
        <p:txBody>
          <a:bodyPr vert="horz" wrap="square" lIns="0" tIns="10365" rIns="0" bIns="0" rtlCol="0">
            <a:spAutoFit/>
          </a:bodyPr>
          <a:lstStyle/>
          <a:p>
            <a:pPr marL="11516">
              <a:spcBef>
                <a:spcPts val="82"/>
              </a:spcBef>
            </a:pPr>
            <a:r>
              <a:rPr sz="1600" b="1" dirty="0">
                <a:solidFill>
                  <a:srgbClr val="111C5D"/>
                </a:solidFill>
                <a:latin typeface="Arial"/>
                <a:cs typeface="Arial"/>
              </a:rPr>
              <a:t>5.</a:t>
            </a:r>
            <a:r>
              <a:rPr sz="1600" b="1" spc="-32" dirty="0">
                <a:solidFill>
                  <a:srgbClr val="111C5D"/>
                </a:solidFill>
                <a:latin typeface="Arial"/>
                <a:cs typeface="Arial"/>
              </a:rPr>
              <a:t> </a:t>
            </a:r>
            <a:r>
              <a:rPr sz="1600" b="1" spc="-36" dirty="0">
                <a:solidFill>
                  <a:srgbClr val="111C5D"/>
                </a:solidFill>
                <a:latin typeface="Arial"/>
                <a:cs typeface="Arial"/>
              </a:rPr>
              <a:t>Mise</a:t>
            </a:r>
            <a:r>
              <a:rPr sz="1600" b="1" spc="-23" dirty="0">
                <a:solidFill>
                  <a:srgbClr val="111C5D"/>
                </a:solidFill>
                <a:latin typeface="Arial"/>
                <a:cs typeface="Arial"/>
              </a:rPr>
              <a:t> </a:t>
            </a:r>
            <a:r>
              <a:rPr sz="1600" b="1" spc="-18" dirty="0">
                <a:solidFill>
                  <a:srgbClr val="111C5D"/>
                </a:solidFill>
                <a:latin typeface="Arial"/>
                <a:cs typeface="Arial"/>
              </a:rPr>
              <a:t>en page</a:t>
            </a:r>
            <a:endParaRPr sz="1600" dirty="0">
              <a:latin typeface="Arial"/>
              <a:cs typeface="Arial"/>
            </a:endParaRPr>
          </a:p>
        </p:txBody>
      </p:sp>
      <p:sp>
        <p:nvSpPr>
          <p:cNvPr id="22" name="object 22"/>
          <p:cNvSpPr txBox="1"/>
          <p:nvPr/>
        </p:nvSpPr>
        <p:spPr>
          <a:xfrm>
            <a:off x="6412969" y="4906886"/>
            <a:ext cx="88676" cy="374190"/>
          </a:xfrm>
          <a:prstGeom prst="rect">
            <a:avLst/>
          </a:prstGeom>
        </p:spPr>
        <p:txBody>
          <a:bodyPr vert="horz" wrap="square" lIns="0" tIns="14971" rIns="0" bIns="0" rtlCol="0">
            <a:spAutoFit/>
          </a:bodyPr>
          <a:lstStyle/>
          <a:p>
            <a:pPr marL="11516">
              <a:lnSpc>
                <a:spcPts val="1410"/>
              </a:lnSpc>
              <a:spcBef>
                <a:spcPts val="118"/>
              </a:spcBef>
            </a:pPr>
            <a:r>
              <a:rPr sz="1179" spc="68" dirty="0">
                <a:solidFill>
                  <a:srgbClr val="111C5D"/>
                </a:solidFill>
                <a:latin typeface="Arial MT"/>
                <a:cs typeface="Arial MT"/>
              </a:rPr>
              <a:t>-</a:t>
            </a:r>
            <a:endParaRPr sz="1179">
              <a:latin typeface="Arial MT"/>
              <a:cs typeface="Arial MT"/>
            </a:endParaRPr>
          </a:p>
          <a:p>
            <a:pPr marL="11516">
              <a:lnSpc>
                <a:spcPts val="1410"/>
              </a:lnSpc>
            </a:pPr>
            <a:r>
              <a:rPr sz="1179" spc="68" dirty="0">
                <a:solidFill>
                  <a:srgbClr val="111C5D"/>
                </a:solidFill>
                <a:latin typeface="Arial MT"/>
                <a:cs typeface="Arial MT"/>
              </a:rPr>
              <a:t>-</a:t>
            </a:r>
            <a:endParaRPr sz="1179">
              <a:latin typeface="Arial MT"/>
              <a:cs typeface="Arial MT"/>
            </a:endParaRPr>
          </a:p>
        </p:txBody>
      </p:sp>
      <p:sp>
        <p:nvSpPr>
          <p:cNvPr id="23" name="object 23"/>
          <p:cNvSpPr txBox="1"/>
          <p:nvPr/>
        </p:nvSpPr>
        <p:spPr>
          <a:xfrm>
            <a:off x="5815215" y="5721014"/>
            <a:ext cx="4389565" cy="629294"/>
          </a:xfrm>
          <a:prstGeom prst="rect">
            <a:avLst/>
          </a:prstGeom>
        </p:spPr>
        <p:txBody>
          <a:bodyPr vert="horz" wrap="square" lIns="0" tIns="10941" rIns="0" bIns="0" rtlCol="0">
            <a:spAutoFit/>
          </a:bodyPr>
          <a:lstStyle/>
          <a:p>
            <a:pPr marL="11516" marR="4607">
              <a:lnSpc>
                <a:spcPct val="113199"/>
              </a:lnSpc>
              <a:spcBef>
                <a:spcPts val="86"/>
              </a:spcBef>
            </a:pPr>
            <a:r>
              <a:rPr lang="fr-FR" sz="1400" spc="-18" dirty="0">
                <a:solidFill>
                  <a:srgbClr val="111C5D"/>
                </a:solidFill>
                <a:latin typeface="Arial MT"/>
                <a:cs typeface="Arial MT"/>
              </a:rPr>
              <a:t> - </a:t>
            </a:r>
            <a:r>
              <a:rPr sz="1400" spc="-18" dirty="0" err="1">
                <a:solidFill>
                  <a:srgbClr val="111C5D"/>
                </a:solidFill>
                <a:latin typeface="Arial MT"/>
                <a:cs typeface="Arial MT"/>
              </a:rPr>
              <a:t>Garder</a:t>
            </a:r>
            <a:r>
              <a:rPr sz="1400" spc="-18" dirty="0">
                <a:solidFill>
                  <a:srgbClr val="111C5D"/>
                </a:solidFill>
                <a:latin typeface="Arial MT"/>
                <a:cs typeface="Arial MT"/>
              </a:rPr>
              <a:t> </a:t>
            </a:r>
            <a:r>
              <a:rPr sz="1400" dirty="0">
                <a:solidFill>
                  <a:srgbClr val="111C5D"/>
                </a:solidFill>
                <a:latin typeface="Arial MT"/>
                <a:cs typeface="Arial MT"/>
              </a:rPr>
              <a:t>un</a:t>
            </a:r>
            <a:r>
              <a:rPr sz="1400" spc="-14" dirty="0">
                <a:solidFill>
                  <a:srgbClr val="111C5D"/>
                </a:solidFill>
                <a:latin typeface="Arial MT"/>
                <a:cs typeface="Arial MT"/>
              </a:rPr>
              <a:t> </a:t>
            </a:r>
            <a:r>
              <a:rPr sz="1400" dirty="0">
                <a:solidFill>
                  <a:srgbClr val="111C5D"/>
                </a:solidFill>
                <a:latin typeface="Arial MT"/>
                <a:cs typeface="Arial MT"/>
              </a:rPr>
              <a:t>texte</a:t>
            </a:r>
            <a:r>
              <a:rPr sz="1400" spc="-23" dirty="0">
                <a:solidFill>
                  <a:srgbClr val="111C5D"/>
                </a:solidFill>
                <a:latin typeface="Arial MT"/>
                <a:cs typeface="Arial MT"/>
              </a:rPr>
              <a:t> aéré</a:t>
            </a:r>
            <a:r>
              <a:rPr sz="1400" spc="-5" dirty="0">
                <a:solidFill>
                  <a:srgbClr val="111C5D"/>
                </a:solidFill>
                <a:latin typeface="Arial MT"/>
                <a:cs typeface="Arial MT"/>
              </a:rPr>
              <a:t> </a:t>
            </a:r>
            <a:r>
              <a:rPr sz="1400" dirty="0">
                <a:solidFill>
                  <a:srgbClr val="111C5D"/>
                </a:solidFill>
                <a:latin typeface="Arial MT"/>
                <a:cs typeface="Arial MT"/>
              </a:rPr>
              <a:t>et</a:t>
            </a:r>
            <a:r>
              <a:rPr sz="1400" spc="-5" dirty="0">
                <a:solidFill>
                  <a:srgbClr val="111C5D"/>
                </a:solidFill>
                <a:latin typeface="Arial MT"/>
                <a:cs typeface="Arial MT"/>
              </a:rPr>
              <a:t> </a:t>
            </a:r>
            <a:r>
              <a:rPr sz="1400" spc="-9" dirty="0" err="1">
                <a:solidFill>
                  <a:srgbClr val="111C5D"/>
                </a:solidFill>
                <a:latin typeface="Arial MT"/>
                <a:cs typeface="Arial MT"/>
              </a:rPr>
              <a:t>digeste</a:t>
            </a:r>
            <a:endParaRPr lang="fr-FR" sz="1400" spc="-9" dirty="0">
              <a:solidFill>
                <a:srgbClr val="111C5D"/>
              </a:solidFill>
              <a:latin typeface="Arial MT"/>
              <a:cs typeface="Arial MT"/>
            </a:endParaRPr>
          </a:p>
          <a:p>
            <a:pPr marL="11516" marR="4607"/>
            <a:endParaRPr lang="fr-FR" sz="900" spc="-9" dirty="0">
              <a:solidFill>
                <a:srgbClr val="111C5D"/>
              </a:solidFill>
              <a:latin typeface="Arial MT"/>
              <a:cs typeface="Arial MT"/>
            </a:endParaRPr>
          </a:p>
          <a:p>
            <a:pPr marL="11516" marR="4607">
              <a:lnSpc>
                <a:spcPct val="113199"/>
              </a:lnSpc>
              <a:spcBef>
                <a:spcPts val="86"/>
              </a:spcBef>
            </a:pPr>
            <a:r>
              <a:rPr lang="fr-FR" sz="1400" spc="-9" dirty="0">
                <a:solidFill>
                  <a:srgbClr val="111C5D"/>
                </a:solidFill>
                <a:latin typeface="Arial MT"/>
                <a:cs typeface="Arial MT"/>
              </a:rPr>
              <a:t> - </a:t>
            </a:r>
            <a:r>
              <a:rPr sz="1400" dirty="0">
                <a:solidFill>
                  <a:srgbClr val="111C5D"/>
                </a:solidFill>
                <a:latin typeface="Arial MT"/>
                <a:cs typeface="Arial MT"/>
              </a:rPr>
              <a:t>Un</a:t>
            </a:r>
            <a:r>
              <a:rPr sz="1400" spc="-36" dirty="0">
                <a:solidFill>
                  <a:srgbClr val="111C5D"/>
                </a:solidFill>
                <a:latin typeface="Arial MT"/>
                <a:cs typeface="Arial MT"/>
              </a:rPr>
              <a:t> </a:t>
            </a:r>
            <a:r>
              <a:rPr sz="1400" dirty="0">
                <a:solidFill>
                  <a:srgbClr val="111C5D"/>
                </a:solidFill>
                <a:latin typeface="Arial MT"/>
                <a:cs typeface="Arial MT"/>
              </a:rPr>
              <a:t>minimum</a:t>
            </a:r>
            <a:r>
              <a:rPr sz="1400" spc="-45" dirty="0">
                <a:solidFill>
                  <a:srgbClr val="111C5D"/>
                </a:solidFill>
                <a:latin typeface="Arial MT"/>
                <a:cs typeface="Arial MT"/>
              </a:rPr>
              <a:t> </a:t>
            </a:r>
            <a:r>
              <a:rPr sz="1400" dirty="0">
                <a:solidFill>
                  <a:srgbClr val="111C5D"/>
                </a:solidFill>
                <a:latin typeface="Arial MT"/>
                <a:cs typeface="Arial MT"/>
              </a:rPr>
              <a:t>de</a:t>
            </a:r>
            <a:r>
              <a:rPr sz="1400" spc="-27" dirty="0">
                <a:solidFill>
                  <a:srgbClr val="111C5D"/>
                </a:solidFill>
                <a:latin typeface="Arial MT"/>
                <a:cs typeface="Arial MT"/>
              </a:rPr>
              <a:t> </a:t>
            </a:r>
            <a:r>
              <a:rPr sz="1400" spc="-45" dirty="0">
                <a:solidFill>
                  <a:srgbClr val="111C5D"/>
                </a:solidFill>
                <a:latin typeface="Arial MT"/>
                <a:cs typeface="Arial MT"/>
              </a:rPr>
              <a:t>3</a:t>
            </a:r>
            <a:r>
              <a:rPr sz="1400" spc="453" dirty="0">
                <a:solidFill>
                  <a:srgbClr val="111C5D"/>
                </a:solidFill>
                <a:latin typeface="Arial MT"/>
                <a:cs typeface="Arial MT"/>
              </a:rPr>
              <a:t> </a:t>
            </a:r>
            <a:r>
              <a:rPr sz="1400" spc="-9" dirty="0">
                <a:solidFill>
                  <a:srgbClr val="111C5D"/>
                </a:solidFill>
                <a:latin typeface="Arial MT"/>
                <a:cs typeface="Arial MT"/>
              </a:rPr>
              <a:t>paragraphes</a:t>
            </a:r>
            <a:r>
              <a:rPr sz="997" spc="-9" dirty="0">
                <a:solidFill>
                  <a:srgbClr val="111C5D"/>
                </a:solidFill>
                <a:latin typeface="Arial MT"/>
                <a:cs typeface="Arial MT"/>
              </a:rPr>
              <a:t>.</a:t>
            </a:r>
            <a:endParaRPr sz="997" dirty="0">
              <a:latin typeface="Arial MT"/>
              <a:cs typeface="Arial MT"/>
            </a:endParaRPr>
          </a:p>
        </p:txBody>
      </p:sp>
      <p:pic>
        <p:nvPicPr>
          <p:cNvPr id="25" name="object 25"/>
          <p:cNvPicPr/>
          <p:nvPr/>
        </p:nvPicPr>
        <p:blipFill>
          <a:blip r:embed="rId4" cstate="print"/>
          <a:stretch>
            <a:fillRect/>
          </a:stretch>
        </p:blipFill>
        <p:spPr>
          <a:xfrm>
            <a:off x="6096001" y="3186995"/>
            <a:ext cx="228944" cy="194671"/>
          </a:xfrm>
          <a:prstGeom prst="rect">
            <a:avLst/>
          </a:prstGeom>
        </p:spPr>
      </p:pic>
      <p:pic>
        <p:nvPicPr>
          <p:cNvPr id="3" name="object 5">
            <a:extLst>
              <a:ext uri="{FF2B5EF4-FFF2-40B4-BE49-F238E27FC236}">
                <a16:creationId xmlns:a16="http://schemas.microsoft.com/office/drawing/2014/main" id="{CEC0CB6F-6F0F-AA0E-E232-170546BCE3C8}"/>
              </a:ext>
            </a:extLst>
          </p:cNvPr>
          <p:cNvPicPr/>
          <p:nvPr/>
        </p:nvPicPr>
        <p:blipFill>
          <a:blip r:embed="rId5" cstate="print"/>
          <a:stretch>
            <a:fillRect/>
          </a:stretch>
        </p:blipFill>
        <p:spPr>
          <a:xfrm>
            <a:off x="413886" y="1455210"/>
            <a:ext cx="185751" cy="196142"/>
          </a:xfrm>
          <a:prstGeom prst="rect">
            <a:avLst/>
          </a:prstGeom>
        </p:spPr>
      </p:pic>
      <p:pic>
        <p:nvPicPr>
          <p:cNvPr id="28" name="object 24"/>
          <p:cNvPicPr/>
          <p:nvPr/>
        </p:nvPicPr>
        <p:blipFill>
          <a:blip r:embed="rId6" cstate="print"/>
          <a:stretch>
            <a:fillRect/>
          </a:stretch>
        </p:blipFill>
        <p:spPr>
          <a:xfrm flipV="1">
            <a:off x="6096001" y="5387113"/>
            <a:ext cx="228944" cy="25668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935826" y="1799319"/>
            <a:ext cx="904035" cy="894246"/>
          </a:xfrm>
          <a:custGeom>
            <a:avLst/>
            <a:gdLst/>
            <a:ahLst/>
            <a:cxnLst/>
            <a:rect l="l" t="t" r="r" b="b"/>
            <a:pathLst>
              <a:path w="996950" h="986155">
                <a:moveTo>
                  <a:pt x="911352" y="986027"/>
                </a:moveTo>
                <a:lnTo>
                  <a:pt x="83820" y="986027"/>
                </a:lnTo>
                <a:lnTo>
                  <a:pt x="57912" y="981456"/>
                </a:lnTo>
                <a:lnTo>
                  <a:pt x="35052" y="969264"/>
                </a:lnTo>
                <a:lnTo>
                  <a:pt x="16764" y="950975"/>
                </a:lnTo>
                <a:lnTo>
                  <a:pt x="4572" y="928116"/>
                </a:lnTo>
                <a:lnTo>
                  <a:pt x="0" y="900683"/>
                </a:lnTo>
                <a:lnTo>
                  <a:pt x="0" y="85344"/>
                </a:lnTo>
                <a:lnTo>
                  <a:pt x="16764" y="35052"/>
                </a:lnTo>
                <a:lnTo>
                  <a:pt x="57912" y="4572"/>
                </a:lnTo>
                <a:lnTo>
                  <a:pt x="83820" y="0"/>
                </a:lnTo>
                <a:lnTo>
                  <a:pt x="911352" y="0"/>
                </a:lnTo>
                <a:lnTo>
                  <a:pt x="961644" y="16764"/>
                </a:lnTo>
                <a:lnTo>
                  <a:pt x="992124" y="57912"/>
                </a:lnTo>
                <a:lnTo>
                  <a:pt x="996696" y="85344"/>
                </a:lnTo>
                <a:lnTo>
                  <a:pt x="996696" y="900683"/>
                </a:lnTo>
                <a:lnTo>
                  <a:pt x="979932" y="950975"/>
                </a:lnTo>
                <a:lnTo>
                  <a:pt x="938784" y="981456"/>
                </a:lnTo>
                <a:lnTo>
                  <a:pt x="911352" y="986027"/>
                </a:lnTo>
                <a:close/>
              </a:path>
            </a:pathLst>
          </a:custGeom>
          <a:solidFill>
            <a:srgbClr val="001F60"/>
          </a:solidFill>
        </p:spPr>
        <p:txBody>
          <a:bodyPr wrap="square" lIns="0" tIns="0" rIns="0" bIns="0" rtlCol="0"/>
          <a:lstStyle/>
          <a:p>
            <a:endParaRPr sz="1632"/>
          </a:p>
        </p:txBody>
      </p:sp>
      <p:sp>
        <p:nvSpPr>
          <p:cNvPr id="4" name="object 4"/>
          <p:cNvSpPr txBox="1"/>
          <p:nvPr/>
        </p:nvSpPr>
        <p:spPr>
          <a:xfrm>
            <a:off x="2120539" y="2073915"/>
            <a:ext cx="504993" cy="249519"/>
          </a:xfrm>
          <a:prstGeom prst="rect">
            <a:avLst/>
          </a:prstGeom>
        </p:spPr>
        <p:txBody>
          <a:bodyPr vert="horz" wrap="square" lIns="0" tIns="12092" rIns="0" bIns="0" rtlCol="0">
            <a:spAutoFit/>
          </a:bodyPr>
          <a:lstStyle/>
          <a:p>
            <a:pPr marL="11516">
              <a:spcBef>
                <a:spcPts val="95"/>
              </a:spcBef>
            </a:pPr>
            <a:r>
              <a:rPr sz="1542" b="1" spc="-18" dirty="0">
                <a:solidFill>
                  <a:srgbClr val="FFFFFF"/>
                </a:solidFill>
                <a:latin typeface="Arial"/>
                <a:cs typeface="Arial"/>
              </a:rPr>
              <a:t>Vous</a:t>
            </a:r>
            <a:endParaRPr sz="1542">
              <a:latin typeface="Arial"/>
              <a:cs typeface="Arial"/>
            </a:endParaRPr>
          </a:p>
        </p:txBody>
      </p:sp>
      <p:sp>
        <p:nvSpPr>
          <p:cNvPr id="5" name="object 5"/>
          <p:cNvSpPr/>
          <p:nvPr/>
        </p:nvSpPr>
        <p:spPr>
          <a:xfrm>
            <a:off x="1935826" y="2943584"/>
            <a:ext cx="904035" cy="904035"/>
          </a:xfrm>
          <a:custGeom>
            <a:avLst/>
            <a:gdLst/>
            <a:ahLst/>
            <a:cxnLst/>
            <a:rect l="l" t="t" r="r" b="b"/>
            <a:pathLst>
              <a:path w="996950" h="996950">
                <a:moveTo>
                  <a:pt x="911352" y="996695"/>
                </a:moveTo>
                <a:lnTo>
                  <a:pt x="85343" y="996695"/>
                </a:lnTo>
                <a:lnTo>
                  <a:pt x="62483" y="993647"/>
                </a:lnTo>
                <a:lnTo>
                  <a:pt x="24383" y="972312"/>
                </a:lnTo>
                <a:lnTo>
                  <a:pt x="3047" y="934212"/>
                </a:lnTo>
                <a:lnTo>
                  <a:pt x="0" y="911352"/>
                </a:lnTo>
                <a:lnTo>
                  <a:pt x="0" y="85344"/>
                </a:lnTo>
                <a:lnTo>
                  <a:pt x="12191" y="42672"/>
                </a:lnTo>
                <a:lnTo>
                  <a:pt x="42672" y="12192"/>
                </a:lnTo>
                <a:lnTo>
                  <a:pt x="85343" y="0"/>
                </a:lnTo>
                <a:lnTo>
                  <a:pt x="911352" y="0"/>
                </a:lnTo>
                <a:lnTo>
                  <a:pt x="954024" y="12192"/>
                </a:lnTo>
                <a:lnTo>
                  <a:pt x="984504" y="42672"/>
                </a:lnTo>
                <a:lnTo>
                  <a:pt x="996696" y="85344"/>
                </a:lnTo>
                <a:lnTo>
                  <a:pt x="996696" y="911352"/>
                </a:lnTo>
                <a:lnTo>
                  <a:pt x="984504" y="954024"/>
                </a:lnTo>
                <a:lnTo>
                  <a:pt x="954024" y="984504"/>
                </a:lnTo>
                <a:lnTo>
                  <a:pt x="911352" y="996695"/>
                </a:lnTo>
                <a:close/>
              </a:path>
            </a:pathLst>
          </a:custGeom>
          <a:solidFill>
            <a:srgbClr val="001F60"/>
          </a:solidFill>
        </p:spPr>
        <p:txBody>
          <a:bodyPr wrap="square" lIns="0" tIns="0" rIns="0" bIns="0" rtlCol="0"/>
          <a:lstStyle/>
          <a:p>
            <a:endParaRPr sz="1632"/>
          </a:p>
        </p:txBody>
      </p:sp>
      <p:sp>
        <p:nvSpPr>
          <p:cNvPr id="6" name="object 6"/>
          <p:cNvSpPr txBox="1"/>
          <p:nvPr/>
        </p:nvSpPr>
        <p:spPr>
          <a:xfrm>
            <a:off x="2203548" y="3233295"/>
            <a:ext cx="375434" cy="249519"/>
          </a:xfrm>
          <a:prstGeom prst="rect">
            <a:avLst/>
          </a:prstGeom>
        </p:spPr>
        <p:txBody>
          <a:bodyPr vert="horz" wrap="square" lIns="0" tIns="12092" rIns="0" bIns="0" rtlCol="0">
            <a:spAutoFit/>
          </a:bodyPr>
          <a:lstStyle/>
          <a:p>
            <a:pPr marL="11516">
              <a:spcBef>
                <a:spcPts val="95"/>
              </a:spcBef>
            </a:pPr>
            <a:r>
              <a:rPr sz="1542" b="1" spc="-23" dirty="0">
                <a:solidFill>
                  <a:srgbClr val="FFFFFF"/>
                </a:solidFill>
                <a:latin typeface="Arial"/>
                <a:cs typeface="Arial"/>
              </a:rPr>
              <a:t>Moi</a:t>
            </a:r>
            <a:endParaRPr sz="1542">
              <a:latin typeface="Arial"/>
              <a:cs typeface="Arial"/>
            </a:endParaRPr>
          </a:p>
        </p:txBody>
      </p:sp>
      <p:sp>
        <p:nvSpPr>
          <p:cNvPr id="7" name="object 7"/>
          <p:cNvSpPr/>
          <p:nvPr/>
        </p:nvSpPr>
        <p:spPr>
          <a:xfrm>
            <a:off x="1935826" y="4086469"/>
            <a:ext cx="904035" cy="905186"/>
          </a:xfrm>
          <a:custGeom>
            <a:avLst/>
            <a:gdLst/>
            <a:ahLst/>
            <a:cxnLst/>
            <a:rect l="l" t="t" r="r" b="b"/>
            <a:pathLst>
              <a:path w="996950" h="998220">
                <a:moveTo>
                  <a:pt x="911352" y="998220"/>
                </a:moveTo>
                <a:lnTo>
                  <a:pt x="85343" y="998220"/>
                </a:lnTo>
                <a:lnTo>
                  <a:pt x="62483" y="993647"/>
                </a:lnTo>
                <a:lnTo>
                  <a:pt x="24383" y="972312"/>
                </a:lnTo>
                <a:lnTo>
                  <a:pt x="3047" y="934212"/>
                </a:lnTo>
                <a:lnTo>
                  <a:pt x="0" y="911352"/>
                </a:lnTo>
                <a:lnTo>
                  <a:pt x="0" y="86868"/>
                </a:lnTo>
                <a:lnTo>
                  <a:pt x="12191" y="42672"/>
                </a:lnTo>
                <a:lnTo>
                  <a:pt x="42672" y="12192"/>
                </a:lnTo>
                <a:lnTo>
                  <a:pt x="85343" y="0"/>
                </a:lnTo>
                <a:lnTo>
                  <a:pt x="911352" y="0"/>
                </a:lnTo>
                <a:lnTo>
                  <a:pt x="954024" y="12192"/>
                </a:lnTo>
                <a:lnTo>
                  <a:pt x="984504" y="42672"/>
                </a:lnTo>
                <a:lnTo>
                  <a:pt x="996696" y="86868"/>
                </a:lnTo>
                <a:lnTo>
                  <a:pt x="996696" y="911352"/>
                </a:lnTo>
                <a:lnTo>
                  <a:pt x="984504" y="955547"/>
                </a:lnTo>
                <a:lnTo>
                  <a:pt x="954024" y="986027"/>
                </a:lnTo>
                <a:lnTo>
                  <a:pt x="911352" y="998220"/>
                </a:lnTo>
                <a:close/>
              </a:path>
            </a:pathLst>
          </a:custGeom>
          <a:solidFill>
            <a:srgbClr val="001F60"/>
          </a:solidFill>
        </p:spPr>
        <p:txBody>
          <a:bodyPr wrap="square" lIns="0" tIns="0" rIns="0" bIns="0" rtlCol="0"/>
          <a:lstStyle/>
          <a:p>
            <a:endParaRPr sz="1632"/>
          </a:p>
        </p:txBody>
      </p:sp>
      <p:sp>
        <p:nvSpPr>
          <p:cNvPr id="8" name="object 8"/>
          <p:cNvSpPr txBox="1"/>
          <p:nvPr/>
        </p:nvSpPr>
        <p:spPr>
          <a:xfrm>
            <a:off x="2095618" y="4372070"/>
            <a:ext cx="517085" cy="248938"/>
          </a:xfrm>
          <a:prstGeom prst="rect">
            <a:avLst/>
          </a:prstGeom>
        </p:spPr>
        <p:txBody>
          <a:bodyPr vert="horz" wrap="square" lIns="0" tIns="11516" rIns="0" bIns="0" rtlCol="0">
            <a:spAutoFit/>
          </a:bodyPr>
          <a:lstStyle/>
          <a:p>
            <a:pPr marL="11516">
              <a:spcBef>
                <a:spcPts val="91"/>
              </a:spcBef>
            </a:pPr>
            <a:r>
              <a:rPr sz="1542" b="1" spc="-18" dirty="0">
                <a:solidFill>
                  <a:srgbClr val="FFFFFF"/>
                </a:solidFill>
                <a:latin typeface="Arial"/>
                <a:cs typeface="Arial"/>
              </a:rPr>
              <a:t>Nous</a:t>
            </a:r>
            <a:endParaRPr sz="1542">
              <a:latin typeface="Arial"/>
              <a:cs typeface="Arial"/>
            </a:endParaRPr>
          </a:p>
        </p:txBody>
      </p:sp>
      <p:sp>
        <p:nvSpPr>
          <p:cNvPr id="9" name="object 9"/>
          <p:cNvSpPr txBox="1"/>
          <p:nvPr/>
        </p:nvSpPr>
        <p:spPr>
          <a:xfrm>
            <a:off x="3249699" y="1952247"/>
            <a:ext cx="5404058" cy="736960"/>
          </a:xfrm>
          <a:prstGeom prst="rect">
            <a:avLst/>
          </a:prstGeom>
        </p:spPr>
        <p:txBody>
          <a:bodyPr vert="horz" wrap="square" lIns="0" tIns="12092" rIns="0" bIns="0" rtlCol="0">
            <a:spAutoFit/>
          </a:bodyPr>
          <a:lstStyle/>
          <a:p>
            <a:pPr marL="305759" indent="-294243">
              <a:spcBef>
                <a:spcPts val="95"/>
              </a:spcBef>
              <a:buAutoNum type="arabicPeriod"/>
              <a:tabLst>
                <a:tab pos="305759" algn="l"/>
              </a:tabLst>
            </a:pPr>
            <a:r>
              <a:rPr sz="1542" dirty="0">
                <a:solidFill>
                  <a:srgbClr val="1F2123"/>
                </a:solidFill>
                <a:latin typeface="Arial MT"/>
                <a:cs typeface="Arial MT"/>
              </a:rPr>
              <a:t>Expliquer</a:t>
            </a:r>
            <a:r>
              <a:rPr sz="1542" spc="5" dirty="0">
                <a:solidFill>
                  <a:srgbClr val="1F2123"/>
                </a:solidFill>
                <a:latin typeface="Arial MT"/>
                <a:cs typeface="Arial MT"/>
              </a:rPr>
              <a:t> </a:t>
            </a:r>
            <a:r>
              <a:rPr sz="1542" dirty="0">
                <a:solidFill>
                  <a:srgbClr val="1F2123"/>
                </a:solidFill>
                <a:latin typeface="Arial MT"/>
                <a:cs typeface="Arial MT"/>
              </a:rPr>
              <a:t>pourquoi</a:t>
            </a:r>
            <a:r>
              <a:rPr sz="1542" spc="5" dirty="0">
                <a:solidFill>
                  <a:srgbClr val="1F2123"/>
                </a:solidFill>
                <a:latin typeface="Arial MT"/>
                <a:cs typeface="Arial MT"/>
              </a:rPr>
              <a:t> </a:t>
            </a:r>
            <a:r>
              <a:rPr sz="1542" u="heavy" dirty="0">
                <a:solidFill>
                  <a:srgbClr val="1F2123"/>
                </a:solidFill>
                <a:uFill>
                  <a:solidFill>
                    <a:srgbClr val="1F2123"/>
                  </a:solidFill>
                </a:uFill>
                <a:latin typeface="Arial MT"/>
                <a:cs typeface="Arial MT"/>
              </a:rPr>
              <a:t>cette</a:t>
            </a:r>
            <a:r>
              <a:rPr sz="1542" u="heavy" spc="54" dirty="0">
                <a:solidFill>
                  <a:srgbClr val="1F2123"/>
                </a:solidFill>
                <a:uFill>
                  <a:solidFill>
                    <a:srgbClr val="1F2123"/>
                  </a:solidFill>
                </a:uFill>
                <a:latin typeface="Arial MT"/>
                <a:cs typeface="Arial MT"/>
              </a:rPr>
              <a:t> </a:t>
            </a:r>
            <a:r>
              <a:rPr sz="1542" u="heavy" dirty="0">
                <a:solidFill>
                  <a:srgbClr val="1F2123"/>
                </a:solidFill>
                <a:uFill>
                  <a:solidFill>
                    <a:srgbClr val="1F2123"/>
                  </a:solidFill>
                </a:uFill>
                <a:latin typeface="Arial MT"/>
                <a:cs typeface="Arial MT"/>
              </a:rPr>
              <a:t>formation</a:t>
            </a:r>
            <a:r>
              <a:rPr sz="1542" spc="14" dirty="0">
                <a:solidFill>
                  <a:srgbClr val="1F2123"/>
                </a:solidFill>
                <a:latin typeface="Arial MT"/>
                <a:cs typeface="Arial MT"/>
              </a:rPr>
              <a:t> </a:t>
            </a:r>
            <a:r>
              <a:rPr sz="1542" spc="-9" dirty="0">
                <a:solidFill>
                  <a:srgbClr val="1F2123"/>
                </a:solidFill>
                <a:latin typeface="Arial MT"/>
                <a:cs typeface="Arial MT"/>
              </a:rPr>
              <a:t>m’intéresse</a:t>
            </a:r>
            <a:endParaRPr sz="1542">
              <a:latin typeface="Arial MT"/>
              <a:cs typeface="Arial MT"/>
            </a:endParaRPr>
          </a:p>
          <a:p>
            <a:pPr marL="305759" marR="4607" indent="-294819">
              <a:spcBef>
                <a:spcPts val="50"/>
              </a:spcBef>
              <a:buAutoNum type="arabicPeriod"/>
              <a:tabLst>
                <a:tab pos="305759" algn="l"/>
              </a:tabLst>
            </a:pPr>
            <a:r>
              <a:rPr sz="1542" dirty="0">
                <a:solidFill>
                  <a:srgbClr val="1F2123"/>
                </a:solidFill>
                <a:latin typeface="Arial MT"/>
                <a:cs typeface="Arial MT"/>
              </a:rPr>
              <a:t>Expliquer</a:t>
            </a:r>
            <a:r>
              <a:rPr sz="1542" spc="-23" dirty="0">
                <a:solidFill>
                  <a:srgbClr val="1F2123"/>
                </a:solidFill>
                <a:latin typeface="Arial MT"/>
                <a:cs typeface="Arial MT"/>
              </a:rPr>
              <a:t> </a:t>
            </a:r>
            <a:r>
              <a:rPr sz="1542" dirty="0">
                <a:solidFill>
                  <a:srgbClr val="1F2123"/>
                </a:solidFill>
                <a:latin typeface="Arial MT"/>
                <a:cs typeface="Arial MT"/>
              </a:rPr>
              <a:t>pourquoi</a:t>
            </a:r>
            <a:r>
              <a:rPr sz="1542" spc="-23" dirty="0">
                <a:solidFill>
                  <a:srgbClr val="1F2123"/>
                </a:solidFill>
                <a:latin typeface="Arial MT"/>
                <a:cs typeface="Arial MT"/>
              </a:rPr>
              <a:t> </a:t>
            </a:r>
            <a:r>
              <a:rPr sz="1542" u="heavy" dirty="0">
                <a:solidFill>
                  <a:srgbClr val="1F2123"/>
                </a:solidFill>
                <a:uFill>
                  <a:solidFill>
                    <a:srgbClr val="1F2123"/>
                  </a:solidFill>
                </a:uFill>
                <a:latin typeface="Arial MT"/>
                <a:cs typeface="Arial MT"/>
              </a:rPr>
              <a:t>cette</a:t>
            </a:r>
            <a:r>
              <a:rPr sz="1542" u="heavy" spc="23" dirty="0">
                <a:solidFill>
                  <a:srgbClr val="1F2123"/>
                </a:solidFill>
                <a:uFill>
                  <a:solidFill>
                    <a:srgbClr val="1F2123"/>
                  </a:solidFill>
                </a:uFill>
                <a:latin typeface="Arial MT"/>
                <a:cs typeface="Arial MT"/>
              </a:rPr>
              <a:t> </a:t>
            </a:r>
            <a:r>
              <a:rPr sz="1542" u="heavy" dirty="0">
                <a:solidFill>
                  <a:srgbClr val="1F2123"/>
                </a:solidFill>
                <a:uFill>
                  <a:solidFill>
                    <a:srgbClr val="1F2123"/>
                  </a:solidFill>
                </a:uFill>
                <a:latin typeface="Arial MT"/>
                <a:cs typeface="Arial MT"/>
              </a:rPr>
              <a:t>formation</a:t>
            </a:r>
            <a:r>
              <a:rPr sz="1542" u="heavy" spc="-14" dirty="0">
                <a:solidFill>
                  <a:srgbClr val="1F2123"/>
                </a:solidFill>
                <a:uFill>
                  <a:solidFill>
                    <a:srgbClr val="1F2123"/>
                  </a:solidFill>
                </a:uFill>
                <a:latin typeface="Arial MT"/>
                <a:cs typeface="Arial MT"/>
              </a:rPr>
              <a:t> </a:t>
            </a:r>
            <a:r>
              <a:rPr sz="1542" u="heavy" dirty="0">
                <a:solidFill>
                  <a:srgbClr val="1F2123"/>
                </a:solidFill>
                <a:uFill>
                  <a:solidFill>
                    <a:srgbClr val="1F2123"/>
                  </a:solidFill>
                </a:uFill>
                <a:latin typeface="Arial MT"/>
                <a:cs typeface="Arial MT"/>
              </a:rPr>
              <a:t>dans cet</a:t>
            </a:r>
            <a:r>
              <a:rPr sz="1542" u="heavy" spc="18" dirty="0">
                <a:solidFill>
                  <a:srgbClr val="1F2123"/>
                </a:solidFill>
                <a:uFill>
                  <a:solidFill>
                    <a:srgbClr val="1F2123"/>
                  </a:solidFill>
                </a:uFill>
                <a:latin typeface="Arial MT"/>
                <a:cs typeface="Arial MT"/>
              </a:rPr>
              <a:t> </a:t>
            </a:r>
            <a:r>
              <a:rPr sz="1542" u="heavy" spc="-9" dirty="0">
                <a:solidFill>
                  <a:srgbClr val="1F2123"/>
                </a:solidFill>
                <a:uFill>
                  <a:solidFill>
                    <a:srgbClr val="1F2123"/>
                  </a:solidFill>
                </a:uFill>
                <a:latin typeface="Arial MT"/>
                <a:cs typeface="Arial MT"/>
              </a:rPr>
              <a:t>établissement</a:t>
            </a:r>
            <a:r>
              <a:rPr sz="1542" spc="-9" dirty="0">
                <a:solidFill>
                  <a:srgbClr val="1F2123"/>
                </a:solidFill>
                <a:latin typeface="Arial MT"/>
                <a:cs typeface="Arial MT"/>
              </a:rPr>
              <a:t> m’intéresse</a:t>
            </a:r>
            <a:endParaRPr sz="1542">
              <a:latin typeface="Arial MT"/>
              <a:cs typeface="Arial MT"/>
            </a:endParaRPr>
          </a:p>
        </p:txBody>
      </p:sp>
      <p:sp>
        <p:nvSpPr>
          <p:cNvPr id="10" name="object 10"/>
          <p:cNvSpPr txBox="1"/>
          <p:nvPr/>
        </p:nvSpPr>
        <p:spPr>
          <a:xfrm>
            <a:off x="3249699" y="2986034"/>
            <a:ext cx="6629400" cy="711184"/>
          </a:xfrm>
          <a:prstGeom prst="rect">
            <a:avLst/>
          </a:prstGeom>
        </p:spPr>
        <p:txBody>
          <a:bodyPr vert="horz" wrap="square" lIns="0" tIns="12092" rIns="0" bIns="0" rtlCol="0">
            <a:spAutoFit/>
          </a:bodyPr>
          <a:lstStyle/>
          <a:p>
            <a:pPr marL="305759" indent="-294243">
              <a:spcBef>
                <a:spcPts val="95"/>
              </a:spcBef>
              <a:buAutoNum type="arabicPeriod"/>
              <a:tabLst>
                <a:tab pos="305759" algn="l"/>
              </a:tabLst>
            </a:pPr>
            <a:r>
              <a:rPr sz="1542" dirty="0">
                <a:solidFill>
                  <a:srgbClr val="1F2123"/>
                </a:solidFill>
                <a:latin typeface="Arial MT"/>
                <a:cs typeface="Arial MT"/>
              </a:rPr>
              <a:t>Expliciter</a:t>
            </a:r>
            <a:r>
              <a:rPr sz="1542" spc="-50" dirty="0">
                <a:solidFill>
                  <a:srgbClr val="1F2123"/>
                </a:solidFill>
                <a:latin typeface="Arial MT"/>
                <a:cs typeface="Arial MT"/>
              </a:rPr>
              <a:t> </a:t>
            </a:r>
            <a:r>
              <a:rPr sz="1542" dirty="0">
                <a:solidFill>
                  <a:srgbClr val="1F2123"/>
                </a:solidFill>
                <a:latin typeface="Arial MT"/>
                <a:cs typeface="Arial MT"/>
              </a:rPr>
              <a:t>et</a:t>
            </a:r>
            <a:r>
              <a:rPr sz="1542" spc="-9" dirty="0">
                <a:solidFill>
                  <a:srgbClr val="1F2123"/>
                </a:solidFill>
                <a:latin typeface="Arial MT"/>
                <a:cs typeface="Arial MT"/>
              </a:rPr>
              <a:t> </a:t>
            </a:r>
            <a:r>
              <a:rPr sz="1542" dirty="0">
                <a:solidFill>
                  <a:srgbClr val="1F2123"/>
                </a:solidFill>
                <a:latin typeface="Arial MT"/>
                <a:cs typeface="Arial MT"/>
              </a:rPr>
              <a:t>illustrer</a:t>
            </a:r>
            <a:r>
              <a:rPr sz="1542" spc="-32" dirty="0">
                <a:solidFill>
                  <a:srgbClr val="1F2123"/>
                </a:solidFill>
                <a:latin typeface="Arial MT"/>
                <a:cs typeface="Arial MT"/>
              </a:rPr>
              <a:t> </a:t>
            </a:r>
            <a:r>
              <a:rPr sz="1542" dirty="0">
                <a:solidFill>
                  <a:srgbClr val="1F2123"/>
                </a:solidFill>
                <a:latin typeface="Arial MT"/>
                <a:cs typeface="Arial MT"/>
              </a:rPr>
              <a:t>mes</a:t>
            </a:r>
            <a:r>
              <a:rPr sz="1542" spc="-32" dirty="0">
                <a:solidFill>
                  <a:srgbClr val="1F2123"/>
                </a:solidFill>
                <a:latin typeface="Arial MT"/>
                <a:cs typeface="Arial MT"/>
              </a:rPr>
              <a:t> </a:t>
            </a:r>
            <a:r>
              <a:rPr sz="1542" u="heavy" dirty="0">
                <a:solidFill>
                  <a:srgbClr val="1F2123"/>
                </a:solidFill>
                <a:uFill>
                  <a:solidFill>
                    <a:srgbClr val="1F2123"/>
                  </a:solidFill>
                </a:uFill>
                <a:latin typeface="Arial MT"/>
                <a:cs typeface="Arial MT"/>
              </a:rPr>
              <a:t>points</a:t>
            </a:r>
            <a:r>
              <a:rPr sz="1542" u="heavy" spc="-27" dirty="0">
                <a:solidFill>
                  <a:srgbClr val="1F2123"/>
                </a:solidFill>
                <a:uFill>
                  <a:solidFill>
                    <a:srgbClr val="1F2123"/>
                  </a:solidFill>
                </a:uFill>
                <a:latin typeface="Arial MT"/>
                <a:cs typeface="Arial MT"/>
              </a:rPr>
              <a:t> </a:t>
            </a:r>
            <a:r>
              <a:rPr sz="1542" u="heavy" dirty="0">
                <a:solidFill>
                  <a:srgbClr val="1F2123"/>
                </a:solidFill>
                <a:uFill>
                  <a:solidFill>
                    <a:srgbClr val="1F2123"/>
                  </a:solidFill>
                </a:uFill>
                <a:latin typeface="Arial MT"/>
                <a:cs typeface="Arial MT"/>
              </a:rPr>
              <a:t>forts</a:t>
            </a:r>
            <a:r>
              <a:rPr sz="1542" spc="-9" dirty="0">
                <a:solidFill>
                  <a:srgbClr val="1F2123"/>
                </a:solidFill>
                <a:latin typeface="Arial MT"/>
                <a:cs typeface="Arial MT"/>
              </a:rPr>
              <a:t> </a:t>
            </a:r>
            <a:r>
              <a:rPr sz="1542" dirty="0">
                <a:solidFill>
                  <a:srgbClr val="1F2123"/>
                </a:solidFill>
                <a:latin typeface="Arial MT"/>
                <a:cs typeface="Arial MT"/>
              </a:rPr>
              <a:t>(faire</a:t>
            </a:r>
            <a:r>
              <a:rPr sz="1542" spc="-41" dirty="0">
                <a:solidFill>
                  <a:srgbClr val="1F2123"/>
                </a:solidFill>
                <a:latin typeface="Arial MT"/>
                <a:cs typeface="Arial MT"/>
              </a:rPr>
              <a:t> </a:t>
            </a:r>
            <a:r>
              <a:rPr sz="1542" dirty="0">
                <a:solidFill>
                  <a:srgbClr val="1F2123"/>
                </a:solidFill>
                <a:latin typeface="Arial MT"/>
                <a:cs typeface="Arial MT"/>
              </a:rPr>
              <a:t>le</a:t>
            </a:r>
            <a:r>
              <a:rPr sz="1542" spc="-5" dirty="0">
                <a:solidFill>
                  <a:srgbClr val="1F2123"/>
                </a:solidFill>
                <a:latin typeface="Arial MT"/>
                <a:cs typeface="Arial MT"/>
              </a:rPr>
              <a:t> </a:t>
            </a:r>
            <a:r>
              <a:rPr sz="1542" dirty="0">
                <a:solidFill>
                  <a:srgbClr val="1F2123"/>
                </a:solidFill>
                <a:latin typeface="Arial MT"/>
                <a:cs typeface="Arial MT"/>
              </a:rPr>
              <a:t>lien</a:t>
            </a:r>
            <a:r>
              <a:rPr sz="1542" spc="-23" dirty="0">
                <a:solidFill>
                  <a:srgbClr val="1F2123"/>
                </a:solidFill>
                <a:latin typeface="Arial MT"/>
                <a:cs typeface="Arial MT"/>
              </a:rPr>
              <a:t> </a:t>
            </a:r>
            <a:r>
              <a:rPr sz="1542" spc="-9" dirty="0">
                <a:solidFill>
                  <a:srgbClr val="1F2123"/>
                </a:solidFill>
                <a:latin typeface="Arial MT"/>
                <a:cs typeface="Arial MT"/>
              </a:rPr>
              <a:t>avec </a:t>
            </a:r>
            <a:r>
              <a:rPr sz="1542" dirty="0">
                <a:solidFill>
                  <a:srgbClr val="1F2123"/>
                </a:solidFill>
                <a:latin typeface="Arial MT"/>
                <a:cs typeface="Arial MT"/>
              </a:rPr>
              <a:t>la</a:t>
            </a:r>
            <a:r>
              <a:rPr sz="1542" spc="-27" dirty="0">
                <a:solidFill>
                  <a:srgbClr val="1F2123"/>
                </a:solidFill>
                <a:latin typeface="Arial MT"/>
                <a:cs typeface="Arial MT"/>
              </a:rPr>
              <a:t> </a:t>
            </a:r>
            <a:r>
              <a:rPr sz="1542" spc="-9" dirty="0">
                <a:solidFill>
                  <a:srgbClr val="1F2123"/>
                </a:solidFill>
                <a:latin typeface="Arial MT"/>
                <a:cs typeface="Arial MT"/>
              </a:rPr>
              <a:t>formation)</a:t>
            </a:r>
            <a:endParaRPr sz="1542">
              <a:latin typeface="Arial MT"/>
              <a:cs typeface="Arial MT"/>
            </a:endParaRPr>
          </a:p>
          <a:p>
            <a:pPr marL="305759" indent="-294243">
              <a:lnSpc>
                <a:spcPts val="1841"/>
              </a:lnSpc>
              <a:spcBef>
                <a:spcPts val="41"/>
              </a:spcBef>
              <a:buAutoNum type="arabicPeriod"/>
              <a:tabLst>
                <a:tab pos="305759" algn="l"/>
              </a:tabLst>
            </a:pPr>
            <a:r>
              <a:rPr sz="1542" dirty="0">
                <a:solidFill>
                  <a:srgbClr val="1F2123"/>
                </a:solidFill>
                <a:latin typeface="Arial MT"/>
                <a:cs typeface="Arial MT"/>
              </a:rPr>
              <a:t>Expliciter</a:t>
            </a:r>
            <a:r>
              <a:rPr sz="1542" spc="-63" dirty="0">
                <a:solidFill>
                  <a:srgbClr val="1F2123"/>
                </a:solidFill>
                <a:latin typeface="Arial MT"/>
                <a:cs typeface="Arial MT"/>
              </a:rPr>
              <a:t> </a:t>
            </a:r>
            <a:r>
              <a:rPr sz="1542" dirty="0">
                <a:solidFill>
                  <a:srgbClr val="1F2123"/>
                </a:solidFill>
                <a:latin typeface="Arial MT"/>
                <a:cs typeface="Arial MT"/>
              </a:rPr>
              <a:t>et</a:t>
            </a:r>
            <a:r>
              <a:rPr sz="1542" spc="-14" dirty="0">
                <a:solidFill>
                  <a:srgbClr val="1F2123"/>
                </a:solidFill>
                <a:latin typeface="Arial MT"/>
                <a:cs typeface="Arial MT"/>
              </a:rPr>
              <a:t> </a:t>
            </a:r>
            <a:r>
              <a:rPr sz="1542" dirty="0">
                <a:solidFill>
                  <a:srgbClr val="1F2123"/>
                </a:solidFill>
                <a:latin typeface="Arial MT"/>
                <a:cs typeface="Arial MT"/>
              </a:rPr>
              <a:t>illustrer</a:t>
            </a:r>
            <a:r>
              <a:rPr sz="1542" spc="-36" dirty="0">
                <a:solidFill>
                  <a:srgbClr val="1F2123"/>
                </a:solidFill>
                <a:latin typeface="Arial MT"/>
                <a:cs typeface="Arial MT"/>
              </a:rPr>
              <a:t> </a:t>
            </a:r>
            <a:r>
              <a:rPr sz="1542" dirty="0">
                <a:solidFill>
                  <a:srgbClr val="1F2123"/>
                </a:solidFill>
                <a:latin typeface="Arial MT"/>
                <a:cs typeface="Arial MT"/>
              </a:rPr>
              <a:t>mes</a:t>
            </a:r>
            <a:r>
              <a:rPr sz="1542" spc="-36" dirty="0">
                <a:solidFill>
                  <a:srgbClr val="1F2123"/>
                </a:solidFill>
                <a:latin typeface="Arial MT"/>
                <a:cs typeface="Arial MT"/>
              </a:rPr>
              <a:t> </a:t>
            </a:r>
            <a:r>
              <a:rPr sz="1542" u="heavy" dirty="0">
                <a:solidFill>
                  <a:srgbClr val="1F2123"/>
                </a:solidFill>
                <a:uFill>
                  <a:solidFill>
                    <a:srgbClr val="1F2123"/>
                  </a:solidFill>
                </a:uFill>
                <a:latin typeface="Arial MT"/>
                <a:cs typeface="Arial MT"/>
              </a:rPr>
              <a:t>centres</a:t>
            </a:r>
            <a:r>
              <a:rPr sz="1542" u="heavy" spc="-32" dirty="0">
                <a:solidFill>
                  <a:srgbClr val="1F2123"/>
                </a:solidFill>
                <a:uFill>
                  <a:solidFill>
                    <a:srgbClr val="1F2123"/>
                  </a:solidFill>
                </a:uFill>
                <a:latin typeface="Arial MT"/>
                <a:cs typeface="Arial MT"/>
              </a:rPr>
              <a:t> </a:t>
            </a:r>
            <a:r>
              <a:rPr sz="1542" u="heavy" dirty="0">
                <a:solidFill>
                  <a:srgbClr val="1F2123"/>
                </a:solidFill>
                <a:uFill>
                  <a:solidFill>
                    <a:srgbClr val="1F2123"/>
                  </a:solidFill>
                </a:uFill>
                <a:latin typeface="Arial MT"/>
                <a:cs typeface="Arial MT"/>
              </a:rPr>
              <a:t>d’intérêts</a:t>
            </a:r>
            <a:r>
              <a:rPr sz="1542" dirty="0">
                <a:solidFill>
                  <a:srgbClr val="1F2123"/>
                </a:solidFill>
                <a:latin typeface="Arial MT"/>
                <a:cs typeface="Arial MT"/>
              </a:rPr>
              <a:t>(faire</a:t>
            </a:r>
            <a:r>
              <a:rPr sz="1542" spc="-27" dirty="0">
                <a:solidFill>
                  <a:srgbClr val="1F2123"/>
                </a:solidFill>
                <a:latin typeface="Arial MT"/>
                <a:cs typeface="Arial MT"/>
              </a:rPr>
              <a:t> </a:t>
            </a:r>
            <a:r>
              <a:rPr sz="1542" dirty="0">
                <a:solidFill>
                  <a:srgbClr val="1F2123"/>
                </a:solidFill>
                <a:latin typeface="Arial MT"/>
                <a:cs typeface="Arial MT"/>
              </a:rPr>
              <a:t>le</a:t>
            </a:r>
            <a:r>
              <a:rPr sz="1542" spc="-32" dirty="0">
                <a:solidFill>
                  <a:srgbClr val="1F2123"/>
                </a:solidFill>
                <a:latin typeface="Arial MT"/>
                <a:cs typeface="Arial MT"/>
              </a:rPr>
              <a:t> </a:t>
            </a:r>
            <a:r>
              <a:rPr sz="1542" dirty="0">
                <a:solidFill>
                  <a:srgbClr val="1F2123"/>
                </a:solidFill>
                <a:latin typeface="Arial MT"/>
                <a:cs typeface="Arial MT"/>
              </a:rPr>
              <a:t>lien</a:t>
            </a:r>
            <a:r>
              <a:rPr sz="1542" spc="-27" dirty="0">
                <a:solidFill>
                  <a:srgbClr val="1F2123"/>
                </a:solidFill>
                <a:latin typeface="Arial MT"/>
                <a:cs typeface="Arial MT"/>
              </a:rPr>
              <a:t> </a:t>
            </a:r>
            <a:r>
              <a:rPr sz="1542" spc="-18" dirty="0">
                <a:solidFill>
                  <a:srgbClr val="1F2123"/>
                </a:solidFill>
                <a:latin typeface="Arial MT"/>
                <a:cs typeface="Arial MT"/>
              </a:rPr>
              <a:t>avec</a:t>
            </a:r>
            <a:r>
              <a:rPr sz="1542" spc="-27" dirty="0">
                <a:solidFill>
                  <a:srgbClr val="1F2123"/>
                </a:solidFill>
                <a:latin typeface="Arial MT"/>
                <a:cs typeface="Arial MT"/>
              </a:rPr>
              <a:t> </a:t>
            </a:r>
            <a:r>
              <a:rPr sz="1542" dirty="0">
                <a:solidFill>
                  <a:srgbClr val="1F2123"/>
                </a:solidFill>
                <a:latin typeface="Arial MT"/>
                <a:cs typeface="Arial MT"/>
              </a:rPr>
              <a:t>la</a:t>
            </a:r>
            <a:r>
              <a:rPr sz="1542" spc="-14" dirty="0">
                <a:solidFill>
                  <a:srgbClr val="1F2123"/>
                </a:solidFill>
                <a:latin typeface="Arial MT"/>
                <a:cs typeface="Arial MT"/>
              </a:rPr>
              <a:t> </a:t>
            </a:r>
            <a:r>
              <a:rPr sz="1542" spc="-9" dirty="0">
                <a:solidFill>
                  <a:srgbClr val="1F2123"/>
                </a:solidFill>
                <a:latin typeface="Arial MT"/>
                <a:cs typeface="Arial MT"/>
              </a:rPr>
              <a:t>formation)</a:t>
            </a:r>
            <a:endParaRPr sz="1542">
              <a:latin typeface="Arial MT"/>
              <a:cs typeface="Arial MT"/>
            </a:endParaRPr>
          </a:p>
          <a:p>
            <a:pPr marL="305759" indent="-294243">
              <a:lnSpc>
                <a:spcPts val="1841"/>
              </a:lnSpc>
              <a:buAutoNum type="arabicPeriod"/>
              <a:tabLst>
                <a:tab pos="305759" algn="l"/>
              </a:tabLst>
            </a:pPr>
            <a:r>
              <a:rPr sz="1542" dirty="0">
                <a:solidFill>
                  <a:srgbClr val="1F2123"/>
                </a:solidFill>
                <a:latin typeface="Arial MT"/>
                <a:cs typeface="Arial MT"/>
              </a:rPr>
              <a:t>Expliciter</a:t>
            </a:r>
            <a:r>
              <a:rPr sz="1542" spc="-63" dirty="0">
                <a:solidFill>
                  <a:srgbClr val="1F2123"/>
                </a:solidFill>
                <a:latin typeface="Arial MT"/>
                <a:cs typeface="Arial MT"/>
              </a:rPr>
              <a:t> </a:t>
            </a:r>
            <a:r>
              <a:rPr sz="1542" dirty="0">
                <a:solidFill>
                  <a:srgbClr val="1F2123"/>
                </a:solidFill>
                <a:latin typeface="Arial MT"/>
                <a:cs typeface="Arial MT"/>
              </a:rPr>
              <a:t>et</a:t>
            </a:r>
            <a:r>
              <a:rPr sz="1542" spc="-23" dirty="0">
                <a:solidFill>
                  <a:srgbClr val="1F2123"/>
                </a:solidFill>
                <a:latin typeface="Arial MT"/>
                <a:cs typeface="Arial MT"/>
              </a:rPr>
              <a:t> </a:t>
            </a:r>
            <a:r>
              <a:rPr sz="1542" dirty="0">
                <a:solidFill>
                  <a:srgbClr val="1F2123"/>
                </a:solidFill>
                <a:latin typeface="Arial MT"/>
                <a:cs typeface="Arial MT"/>
              </a:rPr>
              <a:t>illustrer</a:t>
            </a:r>
            <a:r>
              <a:rPr sz="1542" spc="-50" dirty="0">
                <a:solidFill>
                  <a:srgbClr val="1F2123"/>
                </a:solidFill>
                <a:latin typeface="Arial MT"/>
                <a:cs typeface="Arial MT"/>
              </a:rPr>
              <a:t> </a:t>
            </a:r>
            <a:r>
              <a:rPr sz="1542" dirty="0">
                <a:solidFill>
                  <a:srgbClr val="1F2123"/>
                </a:solidFill>
                <a:latin typeface="Arial MT"/>
                <a:cs typeface="Arial MT"/>
              </a:rPr>
              <a:t>mes</a:t>
            </a:r>
            <a:r>
              <a:rPr sz="1542" spc="-41" dirty="0">
                <a:solidFill>
                  <a:srgbClr val="1F2123"/>
                </a:solidFill>
                <a:latin typeface="Arial MT"/>
                <a:cs typeface="Arial MT"/>
              </a:rPr>
              <a:t> </a:t>
            </a:r>
            <a:r>
              <a:rPr sz="1542" u="heavy" dirty="0">
                <a:solidFill>
                  <a:srgbClr val="1F2123"/>
                </a:solidFill>
                <a:uFill>
                  <a:solidFill>
                    <a:srgbClr val="1F2123"/>
                  </a:solidFill>
                </a:uFill>
                <a:latin typeface="Arial MT"/>
                <a:cs typeface="Arial MT"/>
              </a:rPr>
              <a:t>valeurs</a:t>
            </a:r>
            <a:r>
              <a:rPr sz="1542" spc="-41" dirty="0">
                <a:solidFill>
                  <a:srgbClr val="1F2123"/>
                </a:solidFill>
                <a:latin typeface="Arial MT"/>
                <a:cs typeface="Arial MT"/>
              </a:rPr>
              <a:t> </a:t>
            </a:r>
            <a:r>
              <a:rPr sz="1542" dirty="0">
                <a:solidFill>
                  <a:srgbClr val="1F2123"/>
                </a:solidFill>
                <a:latin typeface="Arial MT"/>
                <a:cs typeface="Arial MT"/>
              </a:rPr>
              <a:t>(si</a:t>
            </a:r>
            <a:r>
              <a:rPr sz="1542" spc="-45" dirty="0">
                <a:solidFill>
                  <a:srgbClr val="1F2123"/>
                </a:solidFill>
                <a:latin typeface="Arial MT"/>
                <a:cs typeface="Arial MT"/>
              </a:rPr>
              <a:t> </a:t>
            </a:r>
            <a:r>
              <a:rPr sz="1542" spc="-9" dirty="0">
                <a:solidFill>
                  <a:srgbClr val="1F2123"/>
                </a:solidFill>
                <a:latin typeface="Arial MT"/>
                <a:cs typeface="Arial MT"/>
              </a:rPr>
              <a:t>pertinent)</a:t>
            </a:r>
            <a:endParaRPr sz="1542">
              <a:latin typeface="Arial MT"/>
              <a:cs typeface="Arial MT"/>
            </a:endParaRPr>
          </a:p>
        </p:txBody>
      </p:sp>
      <p:sp>
        <p:nvSpPr>
          <p:cNvPr id="11" name="object 11"/>
          <p:cNvSpPr txBox="1"/>
          <p:nvPr/>
        </p:nvSpPr>
        <p:spPr>
          <a:xfrm>
            <a:off x="3302094" y="4250401"/>
            <a:ext cx="5873350" cy="476214"/>
          </a:xfrm>
          <a:prstGeom prst="rect">
            <a:avLst/>
          </a:prstGeom>
        </p:spPr>
        <p:txBody>
          <a:bodyPr vert="horz" wrap="square" lIns="0" tIns="7486" rIns="0" bIns="0" rtlCol="0">
            <a:spAutoFit/>
          </a:bodyPr>
          <a:lstStyle/>
          <a:p>
            <a:pPr marL="11516" marR="4607">
              <a:lnSpc>
                <a:spcPct val="101800"/>
              </a:lnSpc>
              <a:spcBef>
                <a:spcPts val="59"/>
              </a:spcBef>
            </a:pPr>
            <a:r>
              <a:rPr sz="1542" dirty="0">
                <a:latin typeface="Arial MT"/>
                <a:cs typeface="Arial MT"/>
              </a:rPr>
              <a:t>Expliquer</a:t>
            </a:r>
            <a:r>
              <a:rPr sz="1542" spc="-59" dirty="0">
                <a:latin typeface="Arial MT"/>
                <a:cs typeface="Arial MT"/>
              </a:rPr>
              <a:t> </a:t>
            </a:r>
            <a:r>
              <a:rPr sz="1542" dirty="0">
                <a:latin typeface="Arial MT"/>
                <a:cs typeface="Arial MT"/>
              </a:rPr>
              <a:t>le</a:t>
            </a:r>
            <a:r>
              <a:rPr sz="1542" spc="-36" dirty="0">
                <a:latin typeface="Arial MT"/>
                <a:cs typeface="Arial MT"/>
              </a:rPr>
              <a:t> </a:t>
            </a:r>
            <a:r>
              <a:rPr sz="1542" dirty="0">
                <a:latin typeface="Arial MT"/>
                <a:cs typeface="Arial MT"/>
              </a:rPr>
              <a:t>match/fit</a:t>
            </a:r>
            <a:r>
              <a:rPr sz="1542" spc="-41" dirty="0">
                <a:latin typeface="Arial MT"/>
                <a:cs typeface="Arial MT"/>
              </a:rPr>
              <a:t> </a:t>
            </a:r>
            <a:r>
              <a:rPr sz="1542" dirty="0">
                <a:latin typeface="Arial MT"/>
                <a:cs typeface="Arial MT"/>
              </a:rPr>
              <a:t>:</a:t>
            </a:r>
            <a:r>
              <a:rPr sz="1542" spc="385" dirty="0">
                <a:latin typeface="Arial MT"/>
                <a:cs typeface="Arial MT"/>
              </a:rPr>
              <a:t> </a:t>
            </a:r>
            <a:r>
              <a:rPr sz="1542" dirty="0">
                <a:latin typeface="Arial MT"/>
                <a:cs typeface="Arial MT"/>
              </a:rPr>
              <a:t>c’est</a:t>
            </a:r>
            <a:r>
              <a:rPr sz="1542" spc="-36" dirty="0">
                <a:latin typeface="Arial MT"/>
                <a:cs typeface="Arial MT"/>
              </a:rPr>
              <a:t> </a:t>
            </a:r>
            <a:r>
              <a:rPr sz="1542" dirty="0">
                <a:latin typeface="Arial MT"/>
                <a:cs typeface="Arial MT"/>
              </a:rPr>
              <a:t>la</a:t>
            </a:r>
            <a:r>
              <a:rPr sz="1542" spc="-23" dirty="0">
                <a:latin typeface="Arial MT"/>
                <a:cs typeface="Arial MT"/>
              </a:rPr>
              <a:t> </a:t>
            </a:r>
            <a:r>
              <a:rPr sz="1542" spc="-9" dirty="0">
                <a:latin typeface="Arial MT"/>
                <a:cs typeface="Arial MT"/>
              </a:rPr>
              <a:t>correspondance</a:t>
            </a:r>
            <a:r>
              <a:rPr sz="1542" spc="-68" dirty="0">
                <a:latin typeface="Arial MT"/>
                <a:cs typeface="Arial MT"/>
              </a:rPr>
              <a:t> </a:t>
            </a:r>
            <a:r>
              <a:rPr sz="1542" dirty="0">
                <a:latin typeface="Arial MT"/>
                <a:cs typeface="Arial MT"/>
              </a:rPr>
              <a:t>entre</a:t>
            </a:r>
            <a:r>
              <a:rPr sz="1542" spc="-36" dirty="0">
                <a:latin typeface="Arial MT"/>
                <a:cs typeface="Arial MT"/>
              </a:rPr>
              <a:t> </a:t>
            </a:r>
            <a:r>
              <a:rPr sz="1542" spc="-18" dirty="0">
                <a:latin typeface="Arial MT"/>
                <a:cs typeface="Arial MT"/>
              </a:rPr>
              <a:t>ce </a:t>
            </a:r>
            <a:r>
              <a:rPr sz="1542" dirty="0">
                <a:latin typeface="Arial MT"/>
                <a:cs typeface="Arial MT"/>
              </a:rPr>
              <a:t>qui</a:t>
            </a:r>
            <a:r>
              <a:rPr sz="1542" spc="-41" dirty="0">
                <a:latin typeface="Arial MT"/>
                <a:cs typeface="Arial MT"/>
              </a:rPr>
              <a:t> </a:t>
            </a:r>
            <a:r>
              <a:rPr sz="1542" spc="-23" dirty="0">
                <a:latin typeface="Arial MT"/>
                <a:cs typeface="Arial MT"/>
              </a:rPr>
              <a:t>est </a:t>
            </a:r>
            <a:r>
              <a:rPr sz="1542" spc="-18" dirty="0">
                <a:latin typeface="Arial MT"/>
                <a:cs typeface="Arial MT"/>
              </a:rPr>
              <a:t>recherché</a:t>
            </a:r>
            <a:r>
              <a:rPr sz="1542" spc="-59" dirty="0">
                <a:latin typeface="Arial MT"/>
                <a:cs typeface="Arial MT"/>
              </a:rPr>
              <a:t> </a:t>
            </a:r>
            <a:r>
              <a:rPr sz="1542" dirty="0">
                <a:latin typeface="Arial MT"/>
                <a:cs typeface="Arial MT"/>
              </a:rPr>
              <a:t>dans</a:t>
            </a:r>
            <a:r>
              <a:rPr sz="1542" spc="-50" dirty="0">
                <a:latin typeface="Arial MT"/>
                <a:cs typeface="Arial MT"/>
              </a:rPr>
              <a:t> </a:t>
            </a:r>
            <a:r>
              <a:rPr sz="1542" dirty="0">
                <a:latin typeface="Arial MT"/>
                <a:cs typeface="Arial MT"/>
              </a:rPr>
              <a:t>cet</a:t>
            </a:r>
            <a:r>
              <a:rPr sz="1542" spc="-32" dirty="0">
                <a:latin typeface="Arial MT"/>
                <a:cs typeface="Arial MT"/>
              </a:rPr>
              <a:t> </a:t>
            </a:r>
            <a:r>
              <a:rPr sz="1542" spc="-9" dirty="0">
                <a:latin typeface="Arial MT"/>
                <a:cs typeface="Arial MT"/>
              </a:rPr>
              <a:t>établissement,</a:t>
            </a:r>
            <a:r>
              <a:rPr sz="1542" spc="-63" dirty="0">
                <a:latin typeface="Arial MT"/>
                <a:cs typeface="Arial MT"/>
              </a:rPr>
              <a:t> </a:t>
            </a:r>
            <a:r>
              <a:rPr sz="1542" dirty="0">
                <a:latin typeface="Arial MT"/>
                <a:cs typeface="Arial MT"/>
              </a:rPr>
              <a:t>ce</a:t>
            </a:r>
            <a:r>
              <a:rPr sz="1542" spc="-27" dirty="0">
                <a:latin typeface="Arial MT"/>
                <a:cs typeface="Arial MT"/>
              </a:rPr>
              <a:t> </a:t>
            </a:r>
            <a:r>
              <a:rPr sz="1542" dirty="0">
                <a:latin typeface="Arial MT"/>
                <a:cs typeface="Arial MT"/>
              </a:rPr>
              <a:t>que</a:t>
            </a:r>
            <a:r>
              <a:rPr sz="1542" spc="-41" dirty="0">
                <a:latin typeface="Arial MT"/>
                <a:cs typeface="Arial MT"/>
              </a:rPr>
              <a:t> </a:t>
            </a:r>
            <a:r>
              <a:rPr sz="1542" dirty="0">
                <a:latin typeface="Arial MT"/>
                <a:cs typeface="Arial MT"/>
              </a:rPr>
              <a:t>je</a:t>
            </a:r>
            <a:r>
              <a:rPr sz="1542" spc="-45" dirty="0">
                <a:latin typeface="Arial MT"/>
                <a:cs typeface="Arial MT"/>
              </a:rPr>
              <a:t> </a:t>
            </a:r>
            <a:r>
              <a:rPr sz="1542" spc="-18" dirty="0">
                <a:latin typeface="Arial MT"/>
                <a:cs typeface="Arial MT"/>
              </a:rPr>
              <a:t>recherche</a:t>
            </a:r>
            <a:r>
              <a:rPr sz="1542" spc="-45" dirty="0">
                <a:latin typeface="Arial MT"/>
                <a:cs typeface="Arial MT"/>
              </a:rPr>
              <a:t> </a:t>
            </a:r>
            <a:r>
              <a:rPr sz="1542" dirty="0">
                <a:latin typeface="Arial MT"/>
                <a:cs typeface="Arial MT"/>
              </a:rPr>
              <a:t>et</a:t>
            </a:r>
            <a:r>
              <a:rPr sz="1542" spc="-32" dirty="0">
                <a:latin typeface="Arial MT"/>
                <a:cs typeface="Arial MT"/>
              </a:rPr>
              <a:t> </a:t>
            </a:r>
            <a:r>
              <a:rPr sz="1542" dirty="0">
                <a:latin typeface="Arial MT"/>
                <a:cs typeface="Arial MT"/>
              </a:rPr>
              <a:t>mon</a:t>
            </a:r>
            <a:r>
              <a:rPr sz="1542" spc="-45" dirty="0">
                <a:latin typeface="Arial MT"/>
                <a:cs typeface="Arial MT"/>
              </a:rPr>
              <a:t> </a:t>
            </a:r>
            <a:r>
              <a:rPr sz="1542" spc="-9" dirty="0">
                <a:latin typeface="Arial MT"/>
                <a:cs typeface="Arial MT"/>
              </a:rPr>
              <a:t>profil</a:t>
            </a:r>
            <a:endParaRPr sz="1542">
              <a:latin typeface="Arial MT"/>
              <a:cs typeface="Arial MT"/>
            </a:endParaRPr>
          </a:p>
        </p:txBody>
      </p:sp>
      <p:sp>
        <p:nvSpPr>
          <p:cNvPr id="12" name="object 12"/>
          <p:cNvSpPr/>
          <p:nvPr/>
        </p:nvSpPr>
        <p:spPr>
          <a:xfrm>
            <a:off x="1935825" y="1265879"/>
            <a:ext cx="904035" cy="316700"/>
          </a:xfrm>
          <a:custGeom>
            <a:avLst/>
            <a:gdLst/>
            <a:ahLst/>
            <a:cxnLst/>
            <a:rect l="l" t="t" r="r" b="b"/>
            <a:pathLst>
              <a:path w="996950" h="349250">
                <a:moveTo>
                  <a:pt x="966216" y="348995"/>
                </a:moveTo>
                <a:lnTo>
                  <a:pt x="30480" y="348995"/>
                </a:lnTo>
                <a:lnTo>
                  <a:pt x="18288" y="345948"/>
                </a:lnTo>
                <a:lnTo>
                  <a:pt x="9143" y="339852"/>
                </a:lnTo>
                <a:lnTo>
                  <a:pt x="1524" y="330708"/>
                </a:lnTo>
                <a:lnTo>
                  <a:pt x="0" y="318515"/>
                </a:lnTo>
                <a:lnTo>
                  <a:pt x="0" y="30480"/>
                </a:lnTo>
                <a:lnTo>
                  <a:pt x="1524" y="18288"/>
                </a:lnTo>
                <a:lnTo>
                  <a:pt x="9143" y="9144"/>
                </a:lnTo>
                <a:lnTo>
                  <a:pt x="18288" y="3048"/>
                </a:lnTo>
                <a:lnTo>
                  <a:pt x="30480" y="0"/>
                </a:lnTo>
                <a:lnTo>
                  <a:pt x="966216" y="0"/>
                </a:lnTo>
                <a:lnTo>
                  <a:pt x="978408" y="3048"/>
                </a:lnTo>
                <a:lnTo>
                  <a:pt x="987552" y="9144"/>
                </a:lnTo>
                <a:lnTo>
                  <a:pt x="993648" y="18288"/>
                </a:lnTo>
                <a:lnTo>
                  <a:pt x="996696" y="30480"/>
                </a:lnTo>
                <a:lnTo>
                  <a:pt x="996696" y="318515"/>
                </a:lnTo>
                <a:lnTo>
                  <a:pt x="993648" y="330708"/>
                </a:lnTo>
                <a:lnTo>
                  <a:pt x="987552" y="339852"/>
                </a:lnTo>
                <a:lnTo>
                  <a:pt x="978408" y="345948"/>
                </a:lnTo>
                <a:lnTo>
                  <a:pt x="966216" y="348995"/>
                </a:lnTo>
                <a:close/>
              </a:path>
            </a:pathLst>
          </a:custGeom>
          <a:solidFill>
            <a:srgbClr val="001F60"/>
          </a:solidFill>
        </p:spPr>
        <p:txBody>
          <a:bodyPr wrap="square" lIns="0" tIns="0" rIns="0" bIns="0" rtlCol="0"/>
          <a:lstStyle/>
          <a:p>
            <a:endParaRPr sz="1632"/>
          </a:p>
        </p:txBody>
      </p:sp>
      <p:sp>
        <p:nvSpPr>
          <p:cNvPr id="13" name="object 13"/>
          <p:cNvSpPr txBox="1"/>
          <p:nvPr/>
        </p:nvSpPr>
        <p:spPr>
          <a:xfrm>
            <a:off x="2146836" y="1286212"/>
            <a:ext cx="457776" cy="249519"/>
          </a:xfrm>
          <a:prstGeom prst="rect">
            <a:avLst/>
          </a:prstGeom>
        </p:spPr>
        <p:txBody>
          <a:bodyPr vert="horz" wrap="square" lIns="0" tIns="12092" rIns="0" bIns="0" rtlCol="0">
            <a:spAutoFit/>
          </a:bodyPr>
          <a:lstStyle/>
          <a:p>
            <a:pPr marL="11516">
              <a:spcBef>
                <a:spcPts val="95"/>
              </a:spcBef>
            </a:pPr>
            <a:r>
              <a:rPr sz="1542" b="1" spc="-9" dirty="0">
                <a:solidFill>
                  <a:srgbClr val="FFFFFF"/>
                </a:solidFill>
                <a:latin typeface="Arial"/>
                <a:cs typeface="Arial"/>
              </a:rPr>
              <a:t>Intro</a:t>
            </a:r>
            <a:endParaRPr sz="1542">
              <a:latin typeface="Arial"/>
              <a:cs typeface="Arial"/>
            </a:endParaRPr>
          </a:p>
        </p:txBody>
      </p:sp>
      <p:sp>
        <p:nvSpPr>
          <p:cNvPr id="14" name="object 14"/>
          <p:cNvSpPr/>
          <p:nvPr/>
        </p:nvSpPr>
        <p:spPr>
          <a:xfrm>
            <a:off x="1935825" y="5197570"/>
            <a:ext cx="904035" cy="327641"/>
          </a:xfrm>
          <a:custGeom>
            <a:avLst/>
            <a:gdLst/>
            <a:ahLst/>
            <a:cxnLst/>
            <a:rect l="l" t="t" r="r" b="b"/>
            <a:pathLst>
              <a:path w="996950" h="361314">
                <a:moveTo>
                  <a:pt x="966216" y="361187"/>
                </a:moveTo>
                <a:lnTo>
                  <a:pt x="30480" y="361187"/>
                </a:lnTo>
                <a:lnTo>
                  <a:pt x="18288" y="358139"/>
                </a:lnTo>
                <a:lnTo>
                  <a:pt x="9143" y="352043"/>
                </a:lnTo>
                <a:lnTo>
                  <a:pt x="1524" y="341376"/>
                </a:lnTo>
                <a:lnTo>
                  <a:pt x="0" y="329184"/>
                </a:lnTo>
                <a:lnTo>
                  <a:pt x="0" y="32004"/>
                </a:lnTo>
                <a:lnTo>
                  <a:pt x="1524" y="19812"/>
                </a:lnTo>
                <a:lnTo>
                  <a:pt x="9143" y="9144"/>
                </a:lnTo>
                <a:lnTo>
                  <a:pt x="18288" y="3048"/>
                </a:lnTo>
                <a:lnTo>
                  <a:pt x="30480" y="0"/>
                </a:lnTo>
                <a:lnTo>
                  <a:pt x="966216" y="0"/>
                </a:lnTo>
                <a:lnTo>
                  <a:pt x="978408" y="3048"/>
                </a:lnTo>
                <a:lnTo>
                  <a:pt x="987552" y="9144"/>
                </a:lnTo>
                <a:lnTo>
                  <a:pt x="993648" y="19812"/>
                </a:lnTo>
                <a:lnTo>
                  <a:pt x="996696" y="32004"/>
                </a:lnTo>
                <a:lnTo>
                  <a:pt x="996696" y="329184"/>
                </a:lnTo>
                <a:lnTo>
                  <a:pt x="993648" y="341376"/>
                </a:lnTo>
                <a:lnTo>
                  <a:pt x="987552" y="352043"/>
                </a:lnTo>
                <a:lnTo>
                  <a:pt x="978408" y="358139"/>
                </a:lnTo>
                <a:lnTo>
                  <a:pt x="966216" y="361187"/>
                </a:lnTo>
                <a:close/>
              </a:path>
            </a:pathLst>
          </a:custGeom>
          <a:solidFill>
            <a:srgbClr val="001F60"/>
          </a:solidFill>
        </p:spPr>
        <p:txBody>
          <a:bodyPr wrap="square" lIns="0" tIns="0" rIns="0" bIns="0" rtlCol="0"/>
          <a:lstStyle/>
          <a:p>
            <a:endParaRPr sz="1632"/>
          </a:p>
        </p:txBody>
      </p:sp>
      <p:sp>
        <p:nvSpPr>
          <p:cNvPr id="15" name="object 15"/>
          <p:cNvSpPr txBox="1"/>
          <p:nvPr/>
        </p:nvSpPr>
        <p:spPr>
          <a:xfrm>
            <a:off x="2056958" y="5186069"/>
            <a:ext cx="657009" cy="248938"/>
          </a:xfrm>
          <a:prstGeom prst="rect">
            <a:avLst/>
          </a:prstGeom>
        </p:spPr>
        <p:txBody>
          <a:bodyPr vert="horz" wrap="square" lIns="0" tIns="11516" rIns="0" bIns="0" rtlCol="0">
            <a:spAutoFit/>
          </a:bodyPr>
          <a:lstStyle/>
          <a:p>
            <a:pPr marL="11516">
              <a:spcBef>
                <a:spcPts val="91"/>
              </a:spcBef>
            </a:pPr>
            <a:r>
              <a:rPr sz="1542" b="1" spc="-36" dirty="0">
                <a:solidFill>
                  <a:srgbClr val="FFFFFF"/>
                </a:solidFill>
                <a:latin typeface="Arial"/>
                <a:cs typeface="Arial"/>
              </a:rPr>
              <a:t>Conclu</a:t>
            </a:r>
            <a:endParaRPr sz="1542">
              <a:latin typeface="Arial"/>
              <a:cs typeface="Arial"/>
            </a:endParaRPr>
          </a:p>
        </p:txBody>
      </p:sp>
      <p:sp>
        <p:nvSpPr>
          <p:cNvPr id="16" name="object 16"/>
          <p:cNvSpPr/>
          <p:nvPr/>
        </p:nvSpPr>
        <p:spPr>
          <a:xfrm>
            <a:off x="1247607" y="4720792"/>
            <a:ext cx="2794448" cy="1434940"/>
          </a:xfrm>
          <a:custGeom>
            <a:avLst/>
            <a:gdLst/>
            <a:ahLst/>
            <a:cxnLst/>
            <a:rect l="l" t="t" r="r" b="b"/>
            <a:pathLst>
              <a:path w="3081655" h="1582420">
                <a:moveTo>
                  <a:pt x="2788907" y="1296924"/>
                </a:moveTo>
                <a:lnTo>
                  <a:pt x="2737091" y="1267968"/>
                </a:lnTo>
                <a:lnTo>
                  <a:pt x="2663939" y="1234440"/>
                </a:lnTo>
                <a:lnTo>
                  <a:pt x="2638031" y="1225296"/>
                </a:lnTo>
                <a:lnTo>
                  <a:pt x="2613647" y="1216152"/>
                </a:lnTo>
                <a:lnTo>
                  <a:pt x="2587739" y="1208532"/>
                </a:lnTo>
                <a:lnTo>
                  <a:pt x="2561831" y="1199388"/>
                </a:lnTo>
                <a:lnTo>
                  <a:pt x="2535923" y="1193292"/>
                </a:lnTo>
                <a:lnTo>
                  <a:pt x="2458199" y="1173480"/>
                </a:lnTo>
                <a:lnTo>
                  <a:pt x="2380475" y="1159764"/>
                </a:lnTo>
                <a:lnTo>
                  <a:pt x="2301227" y="1150620"/>
                </a:lnTo>
                <a:lnTo>
                  <a:pt x="2247887" y="1147572"/>
                </a:lnTo>
                <a:lnTo>
                  <a:pt x="2220455" y="1147572"/>
                </a:lnTo>
                <a:lnTo>
                  <a:pt x="2194547" y="1146048"/>
                </a:lnTo>
                <a:lnTo>
                  <a:pt x="2167115" y="1147572"/>
                </a:lnTo>
                <a:lnTo>
                  <a:pt x="2141207" y="1147572"/>
                </a:lnTo>
                <a:lnTo>
                  <a:pt x="2087867" y="1150620"/>
                </a:lnTo>
                <a:lnTo>
                  <a:pt x="2034527" y="1156716"/>
                </a:lnTo>
                <a:lnTo>
                  <a:pt x="2008619" y="1161288"/>
                </a:lnTo>
                <a:lnTo>
                  <a:pt x="1981187" y="1164336"/>
                </a:lnTo>
                <a:lnTo>
                  <a:pt x="1955279" y="1168908"/>
                </a:lnTo>
                <a:lnTo>
                  <a:pt x="1929371" y="1175004"/>
                </a:lnTo>
                <a:lnTo>
                  <a:pt x="1901939" y="1181100"/>
                </a:lnTo>
                <a:lnTo>
                  <a:pt x="1824215" y="1199388"/>
                </a:lnTo>
                <a:lnTo>
                  <a:pt x="1667243" y="1242060"/>
                </a:lnTo>
                <a:lnTo>
                  <a:pt x="1613903" y="1255776"/>
                </a:lnTo>
                <a:lnTo>
                  <a:pt x="1587995" y="1261872"/>
                </a:lnTo>
                <a:lnTo>
                  <a:pt x="1560563" y="1267968"/>
                </a:lnTo>
                <a:lnTo>
                  <a:pt x="1534655" y="1274064"/>
                </a:lnTo>
                <a:lnTo>
                  <a:pt x="1479791" y="1283208"/>
                </a:lnTo>
                <a:lnTo>
                  <a:pt x="1453883" y="1287780"/>
                </a:lnTo>
                <a:lnTo>
                  <a:pt x="1426451" y="1290828"/>
                </a:lnTo>
                <a:lnTo>
                  <a:pt x="1400543" y="1292352"/>
                </a:lnTo>
                <a:lnTo>
                  <a:pt x="1374635" y="1295400"/>
                </a:lnTo>
                <a:lnTo>
                  <a:pt x="1348727" y="1295400"/>
                </a:lnTo>
                <a:lnTo>
                  <a:pt x="1322832" y="1296924"/>
                </a:lnTo>
                <a:lnTo>
                  <a:pt x="2788907" y="1296924"/>
                </a:lnTo>
                <a:close/>
              </a:path>
              <a:path w="3081655" h="1582420">
                <a:moveTo>
                  <a:pt x="3081515" y="1581912"/>
                </a:moveTo>
                <a:lnTo>
                  <a:pt x="3032747" y="1511808"/>
                </a:lnTo>
                <a:lnTo>
                  <a:pt x="3000756" y="1472184"/>
                </a:lnTo>
                <a:lnTo>
                  <a:pt x="2982455" y="1453896"/>
                </a:lnTo>
                <a:lnTo>
                  <a:pt x="2965691" y="1435608"/>
                </a:lnTo>
                <a:lnTo>
                  <a:pt x="2927591" y="1399032"/>
                </a:lnTo>
                <a:lnTo>
                  <a:pt x="2887980" y="1365504"/>
                </a:lnTo>
                <a:lnTo>
                  <a:pt x="2825496" y="1319784"/>
                </a:lnTo>
                <a:lnTo>
                  <a:pt x="1322832" y="1296924"/>
                </a:lnTo>
                <a:lnTo>
                  <a:pt x="1296924" y="1296924"/>
                </a:lnTo>
                <a:lnTo>
                  <a:pt x="1220724" y="1292352"/>
                </a:lnTo>
                <a:lnTo>
                  <a:pt x="1168908" y="1286256"/>
                </a:lnTo>
                <a:lnTo>
                  <a:pt x="1120127" y="1277112"/>
                </a:lnTo>
                <a:lnTo>
                  <a:pt x="1094219" y="1272540"/>
                </a:lnTo>
                <a:lnTo>
                  <a:pt x="1045464" y="1260348"/>
                </a:lnTo>
                <a:lnTo>
                  <a:pt x="1022604" y="1254252"/>
                </a:lnTo>
                <a:lnTo>
                  <a:pt x="973823" y="1239012"/>
                </a:lnTo>
                <a:lnTo>
                  <a:pt x="928116" y="1220724"/>
                </a:lnTo>
                <a:lnTo>
                  <a:pt x="903719" y="1211580"/>
                </a:lnTo>
                <a:lnTo>
                  <a:pt x="880872" y="1200912"/>
                </a:lnTo>
                <a:lnTo>
                  <a:pt x="859523" y="1190244"/>
                </a:lnTo>
                <a:lnTo>
                  <a:pt x="836663" y="1179576"/>
                </a:lnTo>
                <a:lnTo>
                  <a:pt x="815327" y="1167384"/>
                </a:lnTo>
                <a:lnTo>
                  <a:pt x="792467" y="1155192"/>
                </a:lnTo>
                <a:lnTo>
                  <a:pt x="771131" y="1143000"/>
                </a:lnTo>
                <a:lnTo>
                  <a:pt x="749808" y="1129284"/>
                </a:lnTo>
                <a:lnTo>
                  <a:pt x="729983" y="1115568"/>
                </a:lnTo>
                <a:lnTo>
                  <a:pt x="708660" y="1101852"/>
                </a:lnTo>
                <a:lnTo>
                  <a:pt x="688835" y="1086612"/>
                </a:lnTo>
                <a:lnTo>
                  <a:pt x="669023" y="1072896"/>
                </a:lnTo>
                <a:lnTo>
                  <a:pt x="630923" y="1040892"/>
                </a:lnTo>
                <a:lnTo>
                  <a:pt x="594360" y="1007364"/>
                </a:lnTo>
                <a:lnTo>
                  <a:pt x="557784" y="970788"/>
                </a:lnTo>
                <a:lnTo>
                  <a:pt x="524256" y="934212"/>
                </a:lnTo>
                <a:lnTo>
                  <a:pt x="461772" y="854964"/>
                </a:lnTo>
                <a:lnTo>
                  <a:pt x="448056" y="833628"/>
                </a:lnTo>
                <a:lnTo>
                  <a:pt x="432803" y="812292"/>
                </a:lnTo>
                <a:lnTo>
                  <a:pt x="420624" y="790956"/>
                </a:lnTo>
                <a:lnTo>
                  <a:pt x="406908" y="768096"/>
                </a:lnTo>
                <a:lnTo>
                  <a:pt x="382511" y="722376"/>
                </a:lnTo>
                <a:lnTo>
                  <a:pt x="371856" y="699516"/>
                </a:lnTo>
                <a:lnTo>
                  <a:pt x="359651" y="675132"/>
                </a:lnTo>
                <a:lnTo>
                  <a:pt x="350507" y="652272"/>
                </a:lnTo>
                <a:lnTo>
                  <a:pt x="342900" y="626364"/>
                </a:lnTo>
                <a:lnTo>
                  <a:pt x="335280" y="601980"/>
                </a:lnTo>
                <a:lnTo>
                  <a:pt x="327660" y="579120"/>
                </a:lnTo>
                <a:lnTo>
                  <a:pt x="320027" y="554736"/>
                </a:lnTo>
                <a:lnTo>
                  <a:pt x="310883" y="530352"/>
                </a:lnTo>
                <a:lnTo>
                  <a:pt x="303276" y="507492"/>
                </a:lnTo>
                <a:lnTo>
                  <a:pt x="266700" y="416052"/>
                </a:lnTo>
                <a:lnTo>
                  <a:pt x="256019" y="394716"/>
                </a:lnTo>
                <a:lnTo>
                  <a:pt x="246888" y="373380"/>
                </a:lnTo>
                <a:lnTo>
                  <a:pt x="204216" y="288036"/>
                </a:lnTo>
                <a:lnTo>
                  <a:pt x="192024" y="268224"/>
                </a:lnTo>
                <a:lnTo>
                  <a:pt x="181356" y="248412"/>
                </a:lnTo>
                <a:lnTo>
                  <a:pt x="144780" y="188976"/>
                </a:lnTo>
                <a:lnTo>
                  <a:pt x="120396" y="152400"/>
                </a:lnTo>
                <a:lnTo>
                  <a:pt x="106680" y="134112"/>
                </a:lnTo>
                <a:lnTo>
                  <a:pt x="94488" y="115824"/>
                </a:lnTo>
                <a:lnTo>
                  <a:pt x="67056" y="79248"/>
                </a:lnTo>
                <a:lnTo>
                  <a:pt x="25895" y="28956"/>
                </a:lnTo>
                <a:lnTo>
                  <a:pt x="10668" y="12192"/>
                </a:lnTo>
                <a:lnTo>
                  <a:pt x="0" y="0"/>
                </a:lnTo>
                <a:lnTo>
                  <a:pt x="0" y="1581912"/>
                </a:lnTo>
                <a:lnTo>
                  <a:pt x="3081515" y="1581912"/>
                </a:lnTo>
                <a:close/>
              </a:path>
            </a:pathLst>
          </a:custGeom>
          <a:solidFill>
            <a:srgbClr val="FFBC67"/>
          </a:solidFill>
        </p:spPr>
        <p:txBody>
          <a:bodyPr wrap="square" lIns="0" tIns="0" rIns="0" bIns="0" rtlCol="0"/>
          <a:lstStyle/>
          <a:p>
            <a:endParaRPr sz="1632"/>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57978" y="6312694"/>
            <a:ext cx="11462966" cy="471620"/>
          </a:xfrm>
          <a:prstGeom prst="rect">
            <a:avLst/>
          </a:prstGeom>
        </p:spPr>
        <p:txBody>
          <a:bodyPr vert="horz" wrap="square" lIns="0" tIns="27639" rIns="0" bIns="0" rtlCol="0">
            <a:spAutoFit/>
          </a:bodyPr>
          <a:lstStyle/>
          <a:p>
            <a:pPr marL="1727" algn="ctr">
              <a:spcBef>
                <a:spcPts val="218"/>
              </a:spcBef>
            </a:pPr>
            <a:r>
              <a:rPr sz="1400" b="1" i="1" spc="-36" dirty="0">
                <a:solidFill>
                  <a:srgbClr val="111C5D"/>
                </a:solidFill>
                <a:latin typeface="Arial"/>
                <a:cs typeface="Arial"/>
              </a:rPr>
              <a:t>Liste</a:t>
            </a:r>
            <a:r>
              <a:rPr sz="1400" b="1" i="1" spc="-18" dirty="0">
                <a:solidFill>
                  <a:srgbClr val="111C5D"/>
                </a:solidFill>
                <a:latin typeface="Arial"/>
                <a:cs typeface="Arial"/>
              </a:rPr>
              <a:t> </a:t>
            </a:r>
            <a:r>
              <a:rPr sz="1400" b="1" i="1" spc="-41" dirty="0">
                <a:solidFill>
                  <a:srgbClr val="111C5D"/>
                </a:solidFill>
                <a:latin typeface="Arial"/>
                <a:cs typeface="Arial"/>
              </a:rPr>
              <a:t>non</a:t>
            </a:r>
            <a:r>
              <a:rPr sz="1400" b="1" i="1" spc="-32" dirty="0">
                <a:solidFill>
                  <a:srgbClr val="111C5D"/>
                </a:solidFill>
                <a:latin typeface="Arial"/>
                <a:cs typeface="Arial"/>
              </a:rPr>
              <a:t> exhaustive,</a:t>
            </a:r>
            <a:r>
              <a:rPr sz="1400" b="1" i="1" spc="32" dirty="0">
                <a:solidFill>
                  <a:srgbClr val="111C5D"/>
                </a:solidFill>
                <a:latin typeface="Arial"/>
                <a:cs typeface="Arial"/>
              </a:rPr>
              <a:t> </a:t>
            </a:r>
            <a:r>
              <a:rPr sz="1400" b="1" i="1" dirty="0">
                <a:solidFill>
                  <a:srgbClr val="111C5D"/>
                </a:solidFill>
                <a:latin typeface="Arial"/>
                <a:cs typeface="Arial"/>
              </a:rPr>
              <a:t>libre</a:t>
            </a:r>
            <a:r>
              <a:rPr sz="1400" b="1" i="1" spc="-14" dirty="0">
                <a:solidFill>
                  <a:srgbClr val="111C5D"/>
                </a:solidFill>
                <a:latin typeface="Arial"/>
                <a:cs typeface="Arial"/>
              </a:rPr>
              <a:t> </a:t>
            </a:r>
            <a:r>
              <a:rPr sz="1400" b="1" i="1" dirty="0">
                <a:solidFill>
                  <a:srgbClr val="111C5D"/>
                </a:solidFill>
                <a:latin typeface="Arial"/>
                <a:cs typeface="Arial"/>
              </a:rPr>
              <a:t>à</a:t>
            </a:r>
            <a:r>
              <a:rPr sz="1400" b="1" i="1" spc="-27" dirty="0">
                <a:solidFill>
                  <a:srgbClr val="111C5D"/>
                </a:solidFill>
                <a:latin typeface="Arial"/>
                <a:cs typeface="Arial"/>
              </a:rPr>
              <a:t> </a:t>
            </a:r>
            <a:r>
              <a:rPr sz="1400" b="1" i="1" spc="-59" dirty="0">
                <a:solidFill>
                  <a:srgbClr val="111C5D"/>
                </a:solidFill>
                <a:latin typeface="Arial"/>
                <a:cs typeface="Arial"/>
              </a:rPr>
              <a:t>vous</a:t>
            </a:r>
            <a:r>
              <a:rPr sz="1400" b="1" i="1" spc="-50" dirty="0">
                <a:solidFill>
                  <a:srgbClr val="111C5D"/>
                </a:solidFill>
                <a:latin typeface="Arial"/>
                <a:cs typeface="Arial"/>
              </a:rPr>
              <a:t> </a:t>
            </a:r>
            <a:r>
              <a:rPr sz="1400" b="1" i="1" dirty="0">
                <a:solidFill>
                  <a:srgbClr val="111C5D"/>
                </a:solidFill>
                <a:latin typeface="Arial"/>
                <a:cs typeface="Arial"/>
              </a:rPr>
              <a:t>de</a:t>
            </a:r>
            <a:r>
              <a:rPr sz="1400" b="1" i="1" spc="-14" dirty="0">
                <a:solidFill>
                  <a:srgbClr val="111C5D"/>
                </a:solidFill>
                <a:latin typeface="Arial"/>
                <a:cs typeface="Arial"/>
              </a:rPr>
              <a:t> </a:t>
            </a:r>
            <a:r>
              <a:rPr sz="1400" b="1" i="1" dirty="0">
                <a:solidFill>
                  <a:srgbClr val="111C5D"/>
                </a:solidFill>
                <a:latin typeface="Arial"/>
                <a:cs typeface="Arial"/>
              </a:rPr>
              <a:t>mettre</a:t>
            </a:r>
            <a:r>
              <a:rPr sz="1400" b="1" i="1" spc="14" dirty="0">
                <a:solidFill>
                  <a:srgbClr val="111C5D"/>
                </a:solidFill>
                <a:latin typeface="Arial"/>
                <a:cs typeface="Arial"/>
              </a:rPr>
              <a:t> </a:t>
            </a:r>
            <a:r>
              <a:rPr sz="1400" b="1" i="1" spc="-23" dirty="0">
                <a:solidFill>
                  <a:srgbClr val="111C5D"/>
                </a:solidFill>
                <a:latin typeface="Arial"/>
                <a:cs typeface="Arial"/>
              </a:rPr>
              <a:t>d’autres</a:t>
            </a:r>
            <a:r>
              <a:rPr sz="1400" b="1" i="1" spc="-18" dirty="0">
                <a:solidFill>
                  <a:srgbClr val="111C5D"/>
                </a:solidFill>
                <a:latin typeface="Arial"/>
                <a:cs typeface="Arial"/>
              </a:rPr>
              <a:t> </a:t>
            </a:r>
            <a:r>
              <a:rPr sz="1400" b="1" i="1" spc="-23" dirty="0">
                <a:solidFill>
                  <a:srgbClr val="111C5D"/>
                </a:solidFill>
                <a:latin typeface="Arial"/>
                <a:cs typeface="Arial"/>
              </a:rPr>
              <a:t>arguments </a:t>
            </a:r>
            <a:r>
              <a:rPr sz="1400" b="1" i="1" spc="-18" dirty="0">
                <a:solidFill>
                  <a:srgbClr val="111C5D"/>
                </a:solidFill>
                <a:latin typeface="Arial"/>
                <a:cs typeface="Arial"/>
              </a:rPr>
              <a:t>pour</a:t>
            </a:r>
            <a:r>
              <a:rPr sz="1400" b="1" i="1" spc="9" dirty="0">
                <a:solidFill>
                  <a:srgbClr val="111C5D"/>
                </a:solidFill>
                <a:latin typeface="Arial"/>
                <a:cs typeface="Arial"/>
              </a:rPr>
              <a:t> </a:t>
            </a:r>
            <a:r>
              <a:rPr sz="1400" b="1" i="1" spc="-32" dirty="0">
                <a:solidFill>
                  <a:srgbClr val="111C5D"/>
                </a:solidFill>
                <a:latin typeface="Arial"/>
                <a:cs typeface="Arial"/>
              </a:rPr>
              <a:t>soutenir</a:t>
            </a:r>
            <a:r>
              <a:rPr sz="1400" b="1" i="1" spc="18" dirty="0">
                <a:solidFill>
                  <a:srgbClr val="111C5D"/>
                </a:solidFill>
                <a:latin typeface="Arial"/>
                <a:cs typeface="Arial"/>
              </a:rPr>
              <a:t> </a:t>
            </a:r>
            <a:r>
              <a:rPr sz="1400" b="1" i="1" spc="-9" dirty="0">
                <a:solidFill>
                  <a:srgbClr val="111C5D"/>
                </a:solidFill>
                <a:latin typeface="Arial"/>
                <a:cs typeface="Arial"/>
              </a:rPr>
              <a:t>votre propos.</a:t>
            </a:r>
            <a:endParaRPr sz="1400" dirty="0">
              <a:latin typeface="Arial"/>
              <a:cs typeface="Arial"/>
            </a:endParaRPr>
          </a:p>
          <a:p>
            <a:pPr algn="ctr">
              <a:spcBef>
                <a:spcPts val="127"/>
              </a:spcBef>
            </a:pPr>
            <a:r>
              <a:rPr sz="1400" b="1" i="1" dirty="0">
                <a:solidFill>
                  <a:srgbClr val="111C5D"/>
                </a:solidFill>
                <a:latin typeface="Arial"/>
                <a:cs typeface="Arial"/>
              </a:rPr>
              <a:t>De</a:t>
            </a:r>
            <a:r>
              <a:rPr sz="1400" b="1" i="1" spc="18" dirty="0">
                <a:solidFill>
                  <a:srgbClr val="111C5D"/>
                </a:solidFill>
                <a:latin typeface="Arial"/>
                <a:cs typeface="Arial"/>
              </a:rPr>
              <a:t> </a:t>
            </a:r>
            <a:r>
              <a:rPr sz="1400" b="1" i="1" spc="-50" dirty="0">
                <a:solidFill>
                  <a:srgbClr val="111C5D"/>
                </a:solidFill>
                <a:latin typeface="Arial"/>
                <a:cs typeface="Arial"/>
              </a:rPr>
              <a:t>plus,</a:t>
            </a:r>
            <a:r>
              <a:rPr sz="1400" b="1" i="1" spc="9" dirty="0">
                <a:solidFill>
                  <a:srgbClr val="111C5D"/>
                </a:solidFill>
                <a:latin typeface="Arial"/>
                <a:cs typeface="Arial"/>
              </a:rPr>
              <a:t> </a:t>
            </a:r>
            <a:r>
              <a:rPr sz="1400" b="1" i="1" dirty="0">
                <a:solidFill>
                  <a:srgbClr val="111C5D"/>
                </a:solidFill>
                <a:latin typeface="Arial"/>
                <a:cs typeface="Arial"/>
              </a:rPr>
              <a:t>il</a:t>
            </a:r>
            <a:r>
              <a:rPr sz="1400" b="1" i="1" spc="36" dirty="0">
                <a:solidFill>
                  <a:srgbClr val="111C5D"/>
                </a:solidFill>
                <a:latin typeface="Arial"/>
                <a:cs typeface="Arial"/>
              </a:rPr>
              <a:t> </a:t>
            </a:r>
            <a:r>
              <a:rPr sz="1400" b="1" i="1" spc="-36" dirty="0">
                <a:solidFill>
                  <a:srgbClr val="111C5D"/>
                </a:solidFill>
                <a:latin typeface="Arial"/>
                <a:cs typeface="Arial"/>
              </a:rPr>
              <a:t>n’est</a:t>
            </a:r>
            <a:r>
              <a:rPr sz="1400" b="1" i="1" spc="-27" dirty="0">
                <a:solidFill>
                  <a:srgbClr val="111C5D"/>
                </a:solidFill>
                <a:latin typeface="Arial"/>
                <a:cs typeface="Arial"/>
              </a:rPr>
              <a:t> </a:t>
            </a:r>
            <a:r>
              <a:rPr sz="1400" b="1" i="1" spc="-41" dirty="0">
                <a:solidFill>
                  <a:srgbClr val="111C5D"/>
                </a:solidFill>
                <a:latin typeface="Arial"/>
                <a:cs typeface="Arial"/>
              </a:rPr>
              <a:t>pas</a:t>
            </a:r>
            <a:r>
              <a:rPr sz="1400" b="1" i="1" spc="-9" dirty="0">
                <a:solidFill>
                  <a:srgbClr val="111C5D"/>
                </a:solidFill>
                <a:latin typeface="Arial"/>
                <a:cs typeface="Arial"/>
              </a:rPr>
              <a:t> </a:t>
            </a:r>
            <a:r>
              <a:rPr sz="1400" b="1" i="1" spc="-18" dirty="0">
                <a:solidFill>
                  <a:srgbClr val="111C5D"/>
                </a:solidFill>
                <a:latin typeface="Arial"/>
                <a:cs typeface="Arial"/>
              </a:rPr>
              <a:t>obligatoire</a:t>
            </a:r>
            <a:r>
              <a:rPr sz="1400" b="1" i="1" spc="50" dirty="0">
                <a:solidFill>
                  <a:srgbClr val="111C5D"/>
                </a:solidFill>
                <a:latin typeface="Arial"/>
                <a:cs typeface="Arial"/>
              </a:rPr>
              <a:t> </a:t>
            </a:r>
            <a:r>
              <a:rPr sz="1400" b="1" i="1" dirty="0">
                <a:solidFill>
                  <a:srgbClr val="111C5D"/>
                </a:solidFill>
                <a:latin typeface="Arial"/>
                <a:cs typeface="Arial"/>
              </a:rPr>
              <a:t>de</a:t>
            </a:r>
            <a:r>
              <a:rPr sz="1400" b="1" i="1" spc="-5" dirty="0">
                <a:solidFill>
                  <a:srgbClr val="111C5D"/>
                </a:solidFill>
                <a:latin typeface="Arial"/>
                <a:cs typeface="Arial"/>
              </a:rPr>
              <a:t> </a:t>
            </a:r>
            <a:r>
              <a:rPr sz="1400" b="1" i="1" dirty="0">
                <a:solidFill>
                  <a:srgbClr val="111C5D"/>
                </a:solidFill>
                <a:latin typeface="Arial"/>
                <a:cs typeface="Arial"/>
              </a:rPr>
              <a:t>mettre</a:t>
            </a:r>
            <a:r>
              <a:rPr sz="1400" b="1" i="1" spc="32" dirty="0">
                <a:solidFill>
                  <a:srgbClr val="111C5D"/>
                </a:solidFill>
                <a:latin typeface="Arial"/>
                <a:cs typeface="Arial"/>
              </a:rPr>
              <a:t> </a:t>
            </a:r>
            <a:r>
              <a:rPr sz="1400" b="1" i="1" spc="-32" dirty="0">
                <a:solidFill>
                  <a:srgbClr val="111C5D"/>
                </a:solidFill>
                <a:latin typeface="Arial"/>
                <a:cs typeface="Arial"/>
              </a:rPr>
              <a:t>tous</a:t>
            </a:r>
            <a:r>
              <a:rPr sz="1400" b="1" i="1" spc="5" dirty="0">
                <a:solidFill>
                  <a:srgbClr val="111C5D"/>
                </a:solidFill>
                <a:latin typeface="Arial"/>
                <a:cs typeface="Arial"/>
              </a:rPr>
              <a:t> </a:t>
            </a:r>
            <a:r>
              <a:rPr sz="1400" b="1" i="1" spc="-68" dirty="0">
                <a:solidFill>
                  <a:srgbClr val="111C5D"/>
                </a:solidFill>
                <a:latin typeface="Arial"/>
                <a:cs typeface="Arial"/>
              </a:rPr>
              <a:t>ces</a:t>
            </a:r>
            <a:r>
              <a:rPr sz="1400" b="1" i="1" spc="-59" dirty="0">
                <a:solidFill>
                  <a:srgbClr val="111C5D"/>
                </a:solidFill>
                <a:latin typeface="Arial"/>
                <a:cs typeface="Arial"/>
              </a:rPr>
              <a:t> </a:t>
            </a:r>
            <a:r>
              <a:rPr sz="1400" b="1" i="1" spc="-23" dirty="0">
                <a:solidFill>
                  <a:srgbClr val="111C5D"/>
                </a:solidFill>
                <a:latin typeface="Arial"/>
                <a:cs typeface="Arial"/>
              </a:rPr>
              <a:t>arguments,</a:t>
            </a:r>
            <a:r>
              <a:rPr sz="1400" b="1" i="1" spc="-27" dirty="0">
                <a:solidFill>
                  <a:srgbClr val="111C5D"/>
                </a:solidFill>
                <a:latin typeface="Arial"/>
                <a:cs typeface="Arial"/>
              </a:rPr>
              <a:t> </a:t>
            </a:r>
            <a:r>
              <a:rPr sz="1400" b="1" i="1" dirty="0">
                <a:solidFill>
                  <a:srgbClr val="111C5D"/>
                </a:solidFill>
                <a:latin typeface="Arial"/>
                <a:cs typeface="Arial"/>
              </a:rPr>
              <a:t>mettez </a:t>
            </a:r>
            <a:r>
              <a:rPr sz="1400" b="1" i="1" spc="-50" dirty="0">
                <a:solidFill>
                  <a:srgbClr val="111C5D"/>
                </a:solidFill>
                <a:latin typeface="Arial"/>
                <a:cs typeface="Arial"/>
              </a:rPr>
              <a:t>ceux</a:t>
            </a:r>
            <a:r>
              <a:rPr sz="1400" b="1" i="1" spc="-32" dirty="0">
                <a:solidFill>
                  <a:srgbClr val="111C5D"/>
                </a:solidFill>
                <a:latin typeface="Arial"/>
                <a:cs typeface="Arial"/>
              </a:rPr>
              <a:t> </a:t>
            </a:r>
            <a:r>
              <a:rPr sz="1400" b="1" i="1" spc="-23" dirty="0">
                <a:solidFill>
                  <a:srgbClr val="111C5D"/>
                </a:solidFill>
                <a:latin typeface="Arial"/>
                <a:cs typeface="Arial"/>
              </a:rPr>
              <a:t>qui</a:t>
            </a:r>
            <a:r>
              <a:rPr sz="1400" b="1" i="1" dirty="0">
                <a:solidFill>
                  <a:srgbClr val="111C5D"/>
                </a:solidFill>
                <a:latin typeface="Arial"/>
                <a:cs typeface="Arial"/>
              </a:rPr>
              <a:t> </a:t>
            </a:r>
            <a:r>
              <a:rPr sz="1400" b="1" i="1" spc="-59" dirty="0">
                <a:solidFill>
                  <a:srgbClr val="111C5D"/>
                </a:solidFill>
                <a:latin typeface="Arial"/>
                <a:cs typeface="Arial"/>
              </a:rPr>
              <a:t>vous</a:t>
            </a:r>
            <a:r>
              <a:rPr sz="1400" b="1" i="1" spc="-32" dirty="0">
                <a:solidFill>
                  <a:srgbClr val="111C5D"/>
                </a:solidFill>
                <a:latin typeface="Arial"/>
                <a:cs typeface="Arial"/>
              </a:rPr>
              <a:t> </a:t>
            </a:r>
            <a:r>
              <a:rPr sz="1400" b="1" i="1" spc="-18" dirty="0">
                <a:solidFill>
                  <a:srgbClr val="111C5D"/>
                </a:solidFill>
                <a:latin typeface="Arial"/>
                <a:cs typeface="Arial"/>
              </a:rPr>
              <a:t>semblent</a:t>
            </a:r>
            <a:r>
              <a:rPr sz="1400" b="1" i="1" spc="32" dirty="0">
                <a:solidFill>
                  <a:srgbClr val="111C5D"/>
                </a:solidFill>
                <a:latin typeface="Arial"/>
                <a:cs typeface="Arial"/>
              </a:rPr>
              <a:t> </a:t>
            </a:r>
            <a:r>
              <a:rPr sz="1400" b="1" i="1" spc="-9" dirty="0">
                <a:solidFill>
                  <a:srgbClr val="111C5D"/>
                </a:solidFill>
                <a:latin typeface="Arial"/>
                <a:cs typeface="Arial"/>
              </a:rPr>
              <a:t>pertinents</a:t>
            </a:r>
            <a:r>
              <a:rPr sz="771" b="1" i="1" spc="-9" dirty="0">
                <a:solidFill>
                  <a:srgbClr val="111C5D"/>
                </a:solidFill>
                <a:latin typeface="Arial"/>
                <a:cs typeface="Arial"/>
              </a:rPr>
              <a:t>.</a:t>
            </a:r>
            <a:endParaRPr sz="771" dirty="0">
              <a:latin typeface="Arial"/>
              <a:cs typeface="Arial"/>
            </a:endParaRPr>
          </a:p>
        </p:txBody>
      </p:sp>
      <p:grpSp>
        <p:nvGrpSpPr>
          <p:cNvPr id="3" name="object 3"/>
          <p:cNvGrpSpPr/>
          <p:nvPr/>
        </p:nvGrpSpPr>
        <p:grpSpPr>
          <a:xfrm>
            <a:off x="152399" y="145369"/>
            <a:ext cx="11781623" cy="6167326"/>
            <a:chOff x="-93780" y="1380744"/>
            <a:chExt cx="10275622" cy="5407659"/>
          </a:xfrm>
        </p:grpSpPr>
        <p:sp>
          <p:nvSpPr>
            <p:cNvPr id="4" name="object 4"/>
            <p:cNvSpPr/>
            <p:nvPr/>
          </p:nvSpPr>
          <p:spPr>
            <a:xfrm>
              <a:off x="0" y="5205983"/>
              <a:ext cx="3081655" cy="1582420"/>
            </a:xfrm>
            <a:custGeom>
              <a:avLst/>
              <a:gdLst/>
              <a:ahLst/>
              <a:cxnLst/>
              <a:rect l="l" t="t" r="r" b="b"/>
              <a:pathLst>
                <a:path w="3081655" h="1582420">
                  <a:moveTo>
                    <a:pt x="2788907" y="1296924"/>
                  </a:moveTo>
                  <a:lnTo>
                    <a:pt x="2737091" y="1267968"/>
                  </a:lnTo>
                  <a:lnTo>
                    <a:pt x="2663939" y="1234440"/>
                  </a:lnTo>
                  <a:lnTo>
                    <a:pt x="2638031" y="1225296"/>
                  </a:lnTo>
                  <a:lnTo>
                    <a:pt x="2613647" y="1216152"/>
                  </a:lnTo>
                  <a:lnTo>
                    <a:pt x="2587739" y="1208532"/>
                  </a:lnTo>
                  <a:lnTo>
                    <a:pt x="2561831" y="1199388"/>
                  </a:lnTo>
                  <a:lnTo>
                    <a:pt x="2535923" y="1193292"/>
                  </a:lnTo>
                  <a:lnTo>
                    <a:pt x="2458199" y="1173480"/>
                  </a:lnTo>
                  <a:lnTo>
                    <a:pt x="2380475" y="1159764"/>
                  </a:lnTo>
                  <a:lnTo>
                    <a:pt x="2301227" y="1150620"/>
                  </a:lnTo>
                  <a:lnTo>
                    <a:pt x="2247887" y="1147572"/>
                  </a:lnTo>
                  <a:lnTo>
                    <a:pt x="2220455" y="1147572"/>
                  </a:lnTo>
                  <a:lnTo>
                    <a:pt x="2194547" y="1146048"/>
                  </a:lnTo>
                  <a:lnTo>
                    <a:pt x="2167115" y="1147572"/>
                  </a:lnTo>
                  <a:lnTo>
                    <a:pt x="2141207" y="1147572"/>
                  </a:lnTo>
                  <a:lnTo>
                    <a:pt x="2087867" y="1150620"/>
                  </a:lnTo>
                  <a:lnTo>
                    <a:pt x="2034527" y="1156716"/>
                  </a:lnTo>
                  <a:lnTo>
                    <a:pt x="2008619" y="1161288"/>
                  </a:lnTo>
                  <a:lnTo>
                    <a:pt x="1981187" y="1164336"/>
                  </a:lnTo>
                  <a:lnTo>
                    <a:pt x="1955279" y="1168908"/>
                  </a:lnTo>
                  <a:lnTo>
                    <a:pt x="1929371" y="1175004"/>
                  </a:lnTo>
                  <a:lnTo>
                    <a:pt x="1901939" y="1181100"/>
                  </a:lnTo>
                  <a:lnTo>
                    <a:pt x="1824215" y="1199388"/>
                  </a:lnTo>
                  <a:lnTo>
                    <a:pt x="1667243" y="1242060"/>
                  </a:lnTo>
                  <a:lnTo>
                    <a:pt x="1613903" y="1255776"/>
                  </a:lnTo>
                  <a:lnTo>
                    <a:pt x="1587995" y="1261872"/>
                  </a:lnTo>
                  <a:lnTo>
                    <a:pt x="1560563" y="1267968"/>
                  </a:lnTo>
                  <a:lnTo>
                    <a:pt x="1534655" y="1274064"/>
                  </a:lnTo>
                  <a:lnTo>
                    <a:pt x="1479791" y="1283208"/>
                  </a:lnTo>
                  <a:lnTo>
                    <a:pt x="1453883" y="1287780"/>
                  </a:lnTo>
                  <a:lnTo>
                    <a:pt x="1426451" y="1290828"/>
                  </a:lnTo>
                  <a:lnTo>
                    <a:pt x="1400543" y="1292352"/>
                  </a:lnTo>
                  <a:lnTo>
                    <a:pt x="1374635" y="1295400"/>
                  </a:lnTo>
                  <a:lnTo>
                    <a:pt x="1348727" y="1295400"/>
                  </a:lnTo>
                  <a:lnTo>
                    <a:pt x="1322832" y="1296924"/>
                  </a:lnTo>
                  <a:lnTo>
                    <a:pt x="2788907" y="1296924"/>
                  </a:lnTo>
                  <a:close/>
                </a:path>
                <a:path w="3081655" h="1582420">
                  <a:moveTo>
                    <a:pt x="3081515" y="1581912"/>
                  </a:moveTo>
                  <a:lnTo>
                    <a:pt x="3032747" y="1511808"/>
                  </a:lnTo>
                  <a:lnTo>
                    <a:pt x="3000756" y="1472184"/>
                  </a:lnTo>
                  <a:lnTo>
                    <a:pt x="2982455" y="1453896"/>
                  </a:lnTo>
                  <a:lnTo>
                    <a:pt x="2965691" y="1435608"/>
                  </a:lnTo>
                  <a:lnTo>
                    <a:pt x="2927591" y="1399032"/>
                  </a:lnTo>
                  <a:lnTo>
                    <a:pt x="2887980" y="1365504"/>
                  </a:lnTo>
                  <a:lnTo>
                    <a:pt x="2825496" y="1319784"/>
                  </a:lnTo>
                  <a:lnTo>
                    <a:pt x="1322832" y="1296924"/>
                  </a:lnTo>
                  <a:lnTo>
                    <a:pt x="1296924" y="1296924"/>
                  </a:lnTo>
                  <a:lnTo>
                    <a:pt x="1220724" y="1292352"/>
                  </a:lnTo>
                  <a:lnTo>
                    <a:pt x="1168908" y="1286256"/>
                  </a:lnTo>
                  <a:lnTo>
                    <a:pt x="1120127" y="1277112"/>
                  </a:lnTo>
                  <a:lnTo>
                    <a:pt x="1094219" y="1272540"/>
                  </a:lnTo>
                  <a:lnTo>
                    <a:pt x="1045464" y="1260348"/>
                  </a:lnTo>
                  <a:lnTo>
                    <a:pt x="1022604" y="1254252"/>
                  </a:lnTo>
                  <a:lnTo>
                    <a:pt x="973823" y="1239012"/>
                  </a:lnTo>
                  <a:lnTo>
                    <a:pt x="928116" y="1220724"/>
                  </a:lnTo>
                  <a:lnTo>
                    <a:pt x="903719" y="1211580"/>
                  </a:lnTo>
                  <a:lnTo>
                    <a:pt x="880872" y="1200912"/>
                  </a:lnTo>
                  <a:lnTo>
                    <a:pt x="859523" y="1190244"/>
                  </a:lnTo>
                  <a:lnTo>
                    <a:pt x="836663" y="1179576"/>
                  </a:lnTo>
                  <a:lnTo>
                    <a:pt x="815327" y="1167384"/>
                  </a:lnTo>
                  <a:lnTo>
                    <a:pt x="792467" y="1155192"/>
                  </a:lnTo>
                  <a:lnTo>
                    <a:pt x="771131" y="1143000"/>
                  </a:lnTo>
                  <a:lnTo>
                    <a:pt x="749808" y="1129284"/>
                  </a:lnTo>
                  <a:lnTo>
                    <a:pt x="729983" y="1115568"/>
                  </a:lnTo>
                  <a:lnTo>
                    <a:pt x="708660" y="1101852"/>
                  </a:lnTo>
                  <a:lnTo>
                    <a:pt x="688835" y="1086612"/>
                  </a:lnTo>
                  <a:lnTo>
                    <a:pt x="669023" y="1072896"/>
                  </a:lnTo>
                  <a:lnTo>
                    <a:pt x="630923" y="1040892"/>
                  </a:lnTo>
                  <a:lnTo>
                    <a:pt x="594360" y="1007364"/>
                  </a:lnTo>
                  <a:lnTo>
                    <a:pt x="557784" y="970788"/>
                  </a:lnTo>
                  <a:lnTo>
                    <a:pt x="524256" y="934212"/>
                  </a:lnTo>
                  <a:lnTo>
                    <a:pt x="461772" y="854964"/>
                  </a:lnTo>
                  <a:lnTo>
                    <a:pt x="448056" y="833628"/>
                  </a:lnTo>
                  <a:lnTo>
                    <a:pt x="432803" y="812292"/>
                  </a:lnTo>
                  <a:lnTo>
                    <a:pt x="420624" y="790956"/>
                  </a:lnTo>
                  <a:lnTo>
                    <a:pt x="406908" y="768096"/>
                  </a:lnTo>
                  <a:lnTo>
                    <a:pt x="382511" y="722376"/>
                  </a:lnTo>
                  <a:lnTo>
                    <a:pt x="371856" y="699516"/>
                  </a:lnTo>
                  <a:lnTo>
                    <a:pt x="359651" y="675132"/>
                  </a:lnTo>
                  <a:lnTo>
                    <a:pt x="350507" y="652272"/>
                  </a:lnTo>
                  <a:lnTo>
                    <a:pt x="342900" y="626364"/>
                  </a:lnTo>
                  <a:lnTo>
                    <a:pt x="335280" y="601980"/>
                  </a:lnTo>
                  <a:lnTo>
                    <a:pt x="327660" y="579120"/>
                  </a:lnTo>
                  <a:lnTo>
                    <a:pt x="320027" y="554736"/>
                  </a:lnTo>
                  <a:lnTo>
                    <a:pt x="310883" y="530352"/>
                  </a:lnTo>
                  <a:lnTo>
                    <a:pt x="303276" y="507492"/>
                  </a:lnTo>
                  <a:lnTo>
                    <a:pt x="266700" y="416052"/>
                  </a:lnTo>
                  <a:lnTo>
                    <a:pt x="256019" y="394716"/>
                  </a:lnTo>
                  <a:lnTo>
                    <a:pt x="246888" y="373380"/>
                  </a:lnTo>
                  <a:lnTo>
                    <a:pt x="204216" y="288036"/>
                  </a:lnTo>
                  <a:lnTo>
                    <a:pt x="192024" y="268224"/>
                  </a:lnTo>
                  <a:lnTo>
                    <a:pt x="181356" y="248412"/>
                  </a:lnTo>
                  <a:lnTo>
                    <a:pt x="144780" y="188976"/>
                  </a:lnTo>
                  <a:lnTo>
                    <a:pt x="120396" y="152400"/>
                  </a:lnTo>
                  <a:lnTo>
                    <a:pt x="106680" y="134112"/>
                  </a:lnTo>
                  <a:lnTo>
                    <a:pt x="94488" y="115824"/>
                  </a:lnTo>
                  <a:lnTo>
                    <a:pt x="67056" y="79248"/>
                  </a:lnTo>
                  <a:lnTo>
                    <a:pt x="25895" y="28956"/>
                  </a:lnTo>
                  <a:lnTo>
                    <a:pt x="10668" y="12192"/>
                  </a:lnTo>
                  <a:lnTo>
                    <a:pt x="0" y="0"/>
                  </a:lnTo>
                  <a:lnTo>
                    <a:pt x="0" y="1581912"/>
                  </a:lnTo>
                  <a:lnTo>
                    <a:pt x="3081515" y="1581912"/>
                  </a:lnTo>
                  <a:close/>
                </a:path>
              </a:pathLst>
            </a:custGeom>
            <a:solidFill>
              <a:srgbClr val="FFBC67"/>
            </a:solidFill>
          </p:spPr>
          <p:txBody>
            <a:bodyPr wrap="square" lIns="0" tIns="0" rIns="0" bIns="0" rtlCol="0"/>
            <a:lstStyle/>
            <a:p>
              <a:endParaRPr sz="1632"/>
            </a:p>
          </p:txBody>
        </p:sp>
        <p:pic>
          <p:nvPicPr>
            <p:cNvPr id="6" name="object 6"/>
            <p:cNvPicPr/>
            <p:nvPr/>
          </p:nvPicPr>
          <p:blipFill>
            <a:blip r:embed="rId2" cstate="print"/>
            <a:stretch>
              <a:fillRect/>
            </a:stretch>
          </p:blipFill>
          <p:spPr>
            <a:xfrm>
              <a:off x="-93780" y="1380744"/>
              <a:ext cx="10275622" cy="5264122"/>
            </a:xfrm>
            <a:prstGeom prst="rect">
              <a:avLst/>
            </a:prstGeom>
          </p:spPr>
        </p:pic>
      </p:grpSp>
      <p:sp>
        <p:nvSpPr>
          <p:cNvPr id="8" name="object 8"/>
          <p:cNvSpPr txBox="1"/>
          <p:nvPr/>
        </p:nvSpPr>
        <p:spPr>
          <a:xfrm>
            <a:off x="721951" y="0"/>
            <a:ext cx="1896557" cy="145368"/>
          </a:xfrm>
          <a:prstGeom prst="rect">
            <a:avLst/>
          </a:prstGeom>
          <a:solidFill>
            <a:srgbClr val="FFBC69"/>
          </a:solidFill>
        </p:spPr>
        <p:txBody>
          <a:bodyPr vert="horz" wrap="square" lIns="0" tIns="26487" rIns="0" bIns="0" rtlCol="0">
            <a:spAutoFit/>
          </a:bodyPr>
          <a:lstStyle/>
          <a:p>
            <a:pPr algn="ctr">
              <a:spcBef>
                <a:spcPts val="208"/>
              </a:spcBef>
            </a:pPr>
            <a:r>
              <a:rPr sz="771" b="1" i="1" spc="-9" dirty="0">
                <a:solidFill>
                  <a:srgbClr val="111C5D"/>
                </a:solidFill>
                <a:latin typeface="Arial"/>
                <a:cs typeface="Arial"/>
              </a:rPr>
              <a:t>Liste</a:t>
            </a:r>
            <a:endParaRPr sz="771" dirty="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152400"/>
            <a:ext cx="10515600" cy="7135091"/>
            <a:chOff x="650747" y="1240536"/>
            <a:chExt cx="9392920" cy="5080000"/>
          </a:xfrm>
        </p:grpSpPr>
        <p:sp>
          <p:nvSpPr>
            <p:cNvPr id="3" name="object 3"/>
            <p:cNvSpPr/>
            <p:nvPr/>
          </p:nvSpPr>
          <p:spPr>
            <a:xfrm>
              <a:off x="650747" y="1240536"/>
              <a:ext cx="9392920" cy="5080000"/>
            </a:xfrm>
            <a:custGeom>
              <a:avLst/>
              <a:gdLst/>
              <a:ahLst/>
              <a:cxnLst/>
              <a:rect l="l" t="t" r="r" b="b"/>
              <a:pathLst>
                <a:path w="9392920" h="5080000">
                  <a:moveTo>
                    <a:pt x="9241536" y="5079492"/>
                  </a:moveTo>
                  <a:lnTo>
                    <a:pt x="149352" y="5079492"/>
                  </a:lnTo>
                  <a:lnTo>
                    <a:pt x="120396" y="5077967"/>
                  </a:lnTo>
                  <a:lnTo>
                    <a:pt x="77724" y="5070348"/>
                  </a:lnTo>
                  <a:lnTo>
                    <a:pt x="35052" y="5044439"/>
                  </a:lnTo>
                  <a:lnTo>
                    <a:pt x="4572" y="4983480"/>
                  </a:lnTo>
                  <a:lnTo>
                    <a:pt x="0" y="4928616"/>
                  </a:lnTo>
                  <a:lnTo>
                    <a:pt x="0" y="150876"/>
                  </a:lnTo>
                  <a:lnTo>
                    <a:pt x="9144" y="77724"/>
                  </a:lnTo>
                  <a:lnTo>
                    <a:pt x="35052" y="36576"/>
                  </a:lnTo>
                  <a:lnTo>
                    <a:pt x="96012" y="4572"/>
                  </a:lnTo>
                  <a:lnTo>
                    <a:pt x="149352" y="0"/>
                  </a:lnTo>
                  <a:lnTo>
                    <a:pt x="9204960" y="0"/>
                  </a:lnTo>
                  <a:lnTo>
                    <a:pt x="9241536" y="0"/>
                  </a:lnTo>
                  <a:lnTo>
                    <a:pt x="9314688" y="9144"/>
                  </a:lnTo>
                  <a:lnTo>
                    <a:pt x="9355836" y="36576"/>
                  </a:lnTo>
                  <a:lnTo>
                    <a:pt x="9387840" y="96012"/>
                  </a:lnTo>
                  <a:lnTo>
                    <a:pt x="9390888" y="120396"/>
                  </a:lnTo>
                  <a:lnTo>
                    <a:pt x="9390888" y="150876"/>
                  </a:lnTo>
                  <a:lnTo>
                    <a:pt x="9392412" y="187452"/>
                  </a:lnTo>
                  <a:lnTo>
                    <a:pt x="9392412" y="4892039"/>
                  </a:lnTo>
                  <a:lnTo>
                    <a:pt x="9390888" y="4928616"/>
                  </a:lnTo>
                  <a:lnTo>
                    <a:pt x="9390888" y="4959096"/>
                  </a:lnTo>
                  <a:lnTo>
                    <a:pt x="9383268" y="5001767"/>
                  </a:lnTo>
                  <a:lnTo>
                    <a:pt x="9355836" y="5044439"/>
                  </a:lnTo>
                  <a:lnTo>
                    <a:pt x="9294876" y="5074919"/>
                  </a:lnTo>
                  <a:lnTo>
                    <a:pt x="9272016" y="5077967"/>
                  </a:lnTo>
                  <a:lnTo>
                    <a:pt x="9241536" y="5079492"/>
                  </a:lnTo>
                  <a:close/>
                </a:path>
              </a:pathLst>
            </a:custGeom>
            <a:solidFill>
              <a:srgbClr val="FFFFFF"/>
            </a:solidFill>
          </p:spPr>
          <p:txBody>
            <a:bodyPr wrap="square" lIns="0" tIns="0" rIns="0" bIns="0" rtlCol="0"/>
            <a:lstStyle/>
            <a:p>
              <a:endParaRPr sz="1632"/>
            </a:p>
          </p:txBody>
        </p:sp>
        <p:pic>
          <p:nvPicPr>
            <p:cNvPr id="5" name="object 5"/>
            <p:cNvPicPr/>
            <p:nvPr/>
          </p:nvPicPr>
          <p:blipFill>
            <a:blip r:embed="rId2" cstate="print"/>
            <a:stretch>
              <a:fillRect/>
            </a:stretch>
          </p:blipFill>
          <p:spPr>
            <a:xfrm>
              <a:off x="806195" y="1429512"/>
              <a:ext cx="9189719" cy="4821935"/>
            </a:xfrm>
            <a:prstGeom prst="rect">
              <a:avLst/>
            </a:prstGeom>
            <a:solidFill>
              <a:srgbClr val="00B0F0"/>
            </a:solidFill>
          </p:spPr>
        </p:pic>
      </p:grpSp>
      <p:sp>
        <p:nvSpPr>
          <p:cNvPr id="7" name="Rectangle 6">
            <a:extLst>
              <a:ext uri="{FF2B5EF4-FFF2-40B4-BE49-F238E27FC236}">
                <a16:creationId xmlns:a16="http://schemas.microsoft.com/office/drawing/2014/main" id="{0284A2C1-D652-F02B-B971-8B7F8F17AB54}"/>
              </a:ext>
            </a:extLst>
          </p:cNvPr>
          <p:cNvSpPr/>
          <p:nvPr/>
        </p:nvSpPr>
        <p:spPr>
          <a:xfrm flipV="1">
            <a:off x="8099849" y="1563348"/>
            <a:ext cx="621884" cy="276393"/>
          </a:xfrm>
          <a:prstGeom prst="rect">
            <a:avLst/>
          </a:prstGeom>
          <a:solidFill>
            <a:srgbClr val="3BCAD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32"/>
          </a:p>
        </p:txBody>
      </p:sp>
      <p:sp>
        <p:nvSpPr>
          <p:cNvPr id="8" name="Rectangle 7">
            <a:extLst>
              <a:ext uri="{FF2B5EF4-FFF2-40B4-BE49-F238E27FC236}">
                <a16:creationId xmlns:a16="http://schemas.microsoft.com/office/drawing/2014/main" id="{B31BB54B-84AD-EC12-2553-CFC8E34AC9D6}"/>
              </a:ext>
            </a:extLst>
          </p:cNvPr>
          <p:cNvSpPr/>
          <p:nvPr/>
        </p:nvSpPr>
        <p:spPr>
          <a:xfrm>
            <a:off x="5543214" y="3014411"/>
            <a:ext cx="276393" cy="1381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632"/>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74072" y="701635"/>
            <a:ext cx="10528182" cy="5454730"/>
          </a:xfrm>
          <a:custGeom>
            <a:avLst/>
            <a:gdLst/>
            <a:ahLst/>
            <a:cxnLst/>
            <a:rect l="l" t="t" r="r" b="b"/>
            <a:pathLst>
              <a:path w="10692765" h="6015355">
                <a:moveTo>
                  <a:pt x="10692384" y="6015228"/>
                </a:moveTo>
                <a:lnTo>
                  <a:pt x="0" y="6015228"/>
                </a:lnTo>
                <a:lnTo>
                  <a:pt x="0" y="0"/>
                </a:lnTo>
                <a:lnTo>
                  <a:pt x="10692384" y="0"/>
                </a:lnTo>
                <a:lnTo>
                  <a:pt x="10692384" y="6015228"/>
                </a:lnTo>
                <a:close/>
              </a:path>
            </a:pathLst>
          </a:custGeom>
          <a:solidFill>
            <a:srgbClr val="EFEFEF"/>
          </a:solidFill>
        </p:spPr>
        <p:txBody>
          <a:bodyPr wrap="square" lIns="0" tIns="0" rIns="0" bIns="0" rtlCol="0"/>
          <a:lstStyle/>
          <a:p>
            <a:endParaRPr sz="1632"/>
          </a:p>
        </p:txBody>
      </p:sp>
      <p:sp>
        <p:nvSpPr>
          <p:cNvPr id="3" name="object 3"/>
          <p:cNvSpPr txBox="1">
            <a:spLocks noGrp="1"/>
          </p:cNvSpPr>
          <p:nvPr>
            <p:ph type="title"/>
          </p:nvPr>
        </p:nvSpPr>
        <p:spPr>
          <a:xfrm>
            <a:off x="1289746" y="2657045"/>
            <a:ext cx="3187822" cy="384449"/>
          </a:xfrm>
          <a:prstGeom prst="rect">
            <a:avLst/>
          </a:prstGeom>
        </p:spPr>
        <p:txBody>
          <a:bodyPr vert="horz" wrap="square" lIns="0" tIns="14971" rIns="0" bIns="0" rtlCol="0" anchor="t">
            <a:spAutoFit/>
          </a:bodyPr>
          <a:lstStyle/>
          <a:p>
            <a:pPr marL="11516">
              <a:spcBef>
                <a:spcPts val="118"/>
              </a:spcBef>
            </a:pPr>
            <a:r>
              <a:rPr sz="2400" spc="-36" dirty="0">
                <a:solidFill>
                  <a:srgbClr val="111C5D"/>
                </a:solidFill>
              </a:rPr>
              <a:t>L’exemple</a:t>
            </a:r>
            <a:r>
              <a:rPr sz="2400" spc="-95" dirty="0">
                <a:solidFill>
                  <a:srgbClr val="111C5D"/>
                </a:solidFill>
              </a:rPr>
              <a:t> </a:t>
            </a:r>
            <a:r>
              <a:rPr sz="2400" dirty="0">
                <a:solidFill>
                  <a:srgbClr val="111C5D"/>
                </a:solidFill>
              </a:rPr>
              <a:t>de</a:t>
            </a:r>
            <a:r>
              <a:rPr sz="2400" spc="-32" dirty="0">
                <a:solidFill>
                  <a:srgbClr val="111C5D"/>
                </a:solidFill>
              </a:rPr>
              <a:t> </a:t>
            </a:r>
            <a:r>
              <a:rPr sz="2400" spc="-9" dirty="0">
                <a:solidFill>
                  <a:srgbClr val="111C5D"/>
                </a:solidFill>
              </a:rPr>
              <a:t>Céline</a:t>
            </a:r>
            <a:endParaRPr sz="2400" dirty="0"/>
          </a:p>
        </p:txBody>
      </p:sp>
      <p:sp>
        <p:nvSpPr>
          <p:cNvPr id="4" name="object 4"/>
          <p:cNvSpPr/>
          <p:nvPr/>
        </p:nvSpPr>
        <p:spPr>
          <a:xfrm>
            <a:off x="2119627" y="3106657"/>
            <a:ext cx="504417" cy="0"/>
          </a:xfrm>
          <a:custGeom>
            <a:avLst/>
            <a:gdLst/>
            <a:ahLst/>
            <a:cxnLst/>
            <a:rect l="l" t="t" r="r" b="b"/>
            <a:pathLst>
              <a:path w="556260">
                <a:moveTo>
                  <a:pt x="0" y="0"/>
                </a:moveTo>
                <a:lnTo>
                  <a:pt x="556260" y="0"/>
                </a:lnTo>
              </a:path>
            </a:pathLst>
          </a:custGeom>
          <a:ln w="33528">
            <a:solidFill>
              <a:srgbClr val="F27021"/>
            </a:solidFill>
          </a:ln>
        </p:spPr>
        <p:txBody>
          <a:bodyPr wrap="square" lIns="0" tIns="0" rIns="0" bIns="0" rtlCol="0"/>
          <a:lstStyle/>
          <a:p>
            <a:endParaRPr sz="1632"/>
          </a:p>
        </p:txBody>
      </p:sp>
      <p:sp>
        <p:nvSpPr>
          <p:cNvPr id="5" name="object 5"/>
          <p:cNvSpPr txBox="1"/>
          <p:nvPr/>
        </p:nvSpPr>
        <p:spPr>
          <a:xfrm>
            <a:off x="1025236" y="3325091"/>
            <a:ext cx="4731265" cy="1736072"/>
          </a:xfrm>
          <a:prstGeom prst="rect">
            <a:avLst/>
          </a:prstGeom>
        </p:spPr>
        <p:txBody>
          <a:bodyPr vert="horz" wrap="square" lIns="0" tIns="10941" rIns="0" bIns="0" rtlCol="0">
            <a:spAutoFit/>
          </a:bodyPr>
          <a:lstStyle/>
          <a:p>
            <a:pPr marL="11516" marR="4607">
              <a:lnSpc>
                <a:spcPct val="114199"/>
              </a:lnSpc>
              <a:spcBef>
                <a:spcPts val="86"/>
              </a:spcBef>
            </a:pPr>
            <a:r>
              <a:rPr sz="2000" spc="-9" dirty="0">
                <a:solidFill>
                  <a:srgbClr val="111C5D"/>
                </a:solidFill>
                <a:latin typeface="Arial MT"/>
                <a:cs typeface="Arial MT"/>
              </a:rPr>
              <a:t>Pour</a:t>
            </a:r>
            <a:r>
              <a:rPr sz="2000" spc="-41" dirty="0">
                <a:solidFill>
                  <a:srgbClr val="111C5D"/>
                </a:solidFill>
                <a:latin typeface="Arial MT"/>
                <a:cs typeface="Arial MT"/>
              </a:rPr>
              <a:t> </a:t>
            </a:r>
            <a:r>
              <a:rPr sz="2000" dirty="0">
                <a:solidFill>
                  <a:srgbClr val="111C5D"/>
                </a:solidFill>
                <a:latin typeface="Arial MT"/>
                <a:cs typeface="Arial MT"/>
              </a:rPr>
              <a:t>cet</a:t>
            </a:r>
            <a:r>
              <a:rPr sz="2000" spc="-45" dirty="0">
                <a:solidFill>
                  <a:srgbClr val="111C5D"/>
                </a:solidFill>
                <a:latin typeface="Arial MT"/>
                <a:cs typeface="Arial MT"/>
              </a:rPr>
              <a:t> </a:t>
            </a:r>
            <a:r>
              <a:rPr sz="2000" spc="-9" dirty="0">
                <a:solidFill>
                  <a:srgbClr val="111C5D"/>
                </a:solidFill>
                <a:latin typeface="Arial MT"/>
                <a:cs typeface="Arial MT"/>
              </a:rPr>
              <a:t>exemple,</a:t>
            </a:r>
            <a:r>
              <a:rPr sz="2000" spc="-32" dirty="0">
                <a:solidFill>
                  <a:srgbClr val="111C5D"/>
                </a:solidFill>
                <a:latin typeface="Arial MT"/>
                <a:cs typeface="Arial MT"/>
              </a:rPr>
              <a:t> </a:t>
            </a:r>
            <a:r>
              <a:rPr sz="2000" dirty="0">
                <a:solidFill>
                  <a:srgbClr val="111C5D"/>
                </a:solidFill>
                <a:latin typeface="Arial MT"/>
                <a:cs typeface="Arial MT"/>
              </a:rPr>
              <a:t>nous</a:t>
            </a:r>
            <a:r>
              <a:rPr sz="2000" spc="-32" dirty="0">
                <a:solidFill>
                  <a:srgbClr val="111C5D"/>
                </a:solidFill>
                <a:latin typeface="Arial MT"/>
                <a:cs typeface="Arial MT"/>
              </a:rPr>
              <a:t> </a:t>
            </a:r>
            <a:r>
              <a:rPr sz="2000" spc="-9" dirty="0">
                <a:solidFill>
                  <a:srgbClr val="111C5D"/>
                </a:solidFill>
                <a:latin typeface="Arial MT"/>
                <a:cs typeface="Arial MT"/>
              </a:rPr>
              <a:t>avons</a:t>
            </a:r>
            <a:r>
              <a:rPr sz="2000" spc="-59" dirty="0">
                <a:solidFill>
                  <a:srgbClr val="111C5D"/>
                </a:solidFill>
                <a:latin typeface="Arial MT"/>
                <a:cs typeface="Arial MT"/>
              </a:rPr>
              <a:t> </a:t>
            </a:r>
            <a:r>
              <a:rPr sz="2000" dirty="0">
                <a:solidFill>
                  <a:srgbClr val="111C5D"/>
                </a:solidFill>
                <a:latin typeface="Arial MT"/>
                <a:cs typeface="Arial MT"/>
              </a:rPr>
              <a:t>pris</a:t>
            </a:r>
            <a:r>
              <a:rPr sz="2000" spc="5" dirty="0">
                <a:solidFill>
                  <a:srgbClr val="111C5D"/>
                </a:solidFill>
                <a:latin typeface="Arial MT"/>
                <a:cs typeface="Arial MT"/>
              </a:rPr>
              <a:t> </a:t>
            </a:r>
            <a:r>
              <a:rPr sz="2000" dirty="0">
                <a:solidFill>
                  <a:srgbClr val="111C5D"/>
                </a:solidFill>
                <a:latin typeface="Arial MT"/>
                <a:cs typeface="Arial MT"/>
              </a:rPr>
              <a:t>le</a:t>
            </a:r>
            <a:r>
              <a:rPr sz="2000" spc="14" dirty="0">
                <a:solidFill>
                  <a:srgbClr val="111C5D"/>
                </a:solidFill>
                <a:latin typeface="Arial MT"/>
                <a:cs typeface="Arial MT"/>
              </a:rPr>
              <a:t> </a:t>
            </a:r>
            <a:r>
              <a:rPr sz="2000" spc="-9" dirty="0">
                <a:solidFill>
                  <a:srgbClr val="111C5D"/>
                </a:solidFill>
                <a:latin typeface="Arial MT"/>
                <a:cs typeface="Arial MT"/>
              </a:rPr>
              <a:t>profil </a:t>
            </a:r>
            <a:r>
              <a:rPr sz="2000" dirty="0">
                <a:solidFill>
                  <a:srgbClr val="111C5D"/>
                </a:solidFill>
                <a:latin typeface="Arial MT"/>
                <a:cs typeface="Arial MT"/>
              </a:rPr>
              <a:t>d’une</a:t>
            </a:r>
            <a:r>
              <a:rPr sz="2000" spc="18" dirty="0">
                <a:solidFill>
                  <a:srgbClr val="111C5D"/>
                </a:solidFill>
                <a:latin typeface="Arial MT"/>
                <a:cs typeface="Arial MT"/>
              </a:rPr>
              <a:t> </a:t>
            </a:r>
            <a:r>
              <a:rPr sz="2000" spc="-18" dirty="0">
                <a:solidFill>
                  <a:srgbClr val="111C5D"/>
                </a:solidFill>
                <a:latin typeface="Arial MT"/>
                <a:cs typeface="Arial MT"/>
              </a:rPr>
              <a:t>élève</a:t>
            </a:r>
            <a:r>
              <a:rPr sz="2000" spc="-27" dirty="0">
                <a:solidFill>
                  <a:srgbClr val="111C5D"/>
                </a:solidFill>
                <a:latin typeface="Arial MT"/>
                <a:cs typeface="Arial MT"/>
              </a:rPr>
              <a:t> </a:t>
            </a:r>
            <a:r>
              <a:rPr sz="2000" dirty="0">
                <a:solidFill>
                  <a:srgbClr val="111C5D"/>
                </a:solidFill>
                <a:latin typeface="Arial MT"/>
                <a:cs typeface="Arial MT"/>
              </a:rPr>
              <a:t>de</a:t>
            </a:r>
            <a:r>
              <a:rPr sz="2000" spc="-9" dirty="0">
                <a:solidFill>
                  <a:srgbClr val="111C5D"/>
                </a:solidFill>
                <a:latin typeface="Arial MT"/>
                <a:cs typeface="Arial MT"/>
              </a:rPr>
              <a:t> </a:t>
            </a:r>
            <a:r>
              <a:rPr sz="2000" dirty="0">
                <a:solidFill>
                  <a:srgbClr val="111C5D"/>
                </a:solidFill>
                <a:latin typeface="Arial MT"/>
                <a:cs typeface="Arial MT"/>
              </a:rPr>
              <a:t>terminale</a:t>
            </a:r>
            <a:r>
              <a:rPr sz="2000" spc="32" dirty="0">
                <a:solidFill>
                  <a:srgbClr val="111C5D"/>
                </a:solidFill>
                <a:latin typeface="Arial MT"/>
                <a:cs typeface="Arial MT"/>
              </a:rPr>
              <a:t> </a:t>
            </a:r>
            <a:r>
              <a:rPr sz="2000" spc="-27" dirty="0">
                <a:solidFill>
                  <a:srgbClr val="111C5D"/>
                </a:solidFill>
                <a:latin typeface="Arial MT"/>
                <a:cs typeface="Arial MT"/>
              </a:rPr>
              <a:t>générale.</a:t>
            </a:r>
            <a:r>
              <a:rPr sz="2000" dirty="0">
                <a:solidFill>
                  <a:srgbClr val="111C5D"/>
                </a:solidFill>
                <a:latin typeface="Arial MT"/>
                <a:cs typeface="Arial MT"/>
              </a:rPr>
              <a:t> Nous</a:t>
            </a:r>
            <a:r>
              <a:rPr sz="2000" spc="-18" dirty="0">
                <a:solidFill>
                  <a:srgbClr val="111C5D"/>
                </a:solidFill>
                <a:latin typeface="Arial MT"/>
                <a:cs typeface="Arial MT"/>
              </a:rPr>
              <a:t> </a:t>
            </a:r>
            <a:r>
              <a:rPr sz="2000" spc="-9" dirty="0">
                <a:solidFill>
                  <a:srgbClr val="111C5D"/>
                </a:solidFill>
                <a:latin typeface="Arial MT"/>
                <a:cs typeface="Arial MT"/>
              </a:rPr>
              <a:t>allons </a:t>
            </a:r>
            <a:r>
              <a:rPr sz="2000" dirty="0">
                <a:solidFill>
                  <a:srgbClr val="111C5D"/>
                </a:solidFill>
                <a:latin typeface="Arial MT"/>
                <a:cs typeface="Arial MT"/>
              </a:rPr>
              <a:t>rédiger</a:t>
            </a:r>
            <a:r>
              <a:rPr sz="2000" spc="118" dirty="0">
                <a:solidFill>
                  <a:srgbClr val="111C5D"/>
                </a:solidFill>
                <a:latin typeface="Arial MT"/>
                <a:cs typeface="Arial MT"/>
              </a:rPr>
              <a:t> </a:t>
            </a:r>
            <a:r>
              <a:rPr sz="2000" dirty="0">
                <a:solidFill>
                  <a:srgbClr val="111C5D"/>
                </a:solidFill>
                <a:latin typeface="Arial MT"/>
                <a:cs typeface="Arial MT"/>
              </a:rPr>
              <a:t>son</a:t>
            </a:r>
            <a:r>
              <a:rPr sz="2000" spc="59" dirty="0">
                <a:solidFill>
                  <a:srgbClr val="111C5D"/>
                </a:solidFill>
                <a:latin typeface="Arial MT"/>
                <a:cs typeface="Arial MT"/>
              </a:rPr>
              <a:t> </a:t>
            </a:r>
            <a:r>
              <a:rPr sz="2000" dirty="0">
                <a:solidFill>
                  <a:srgbClr val="111C5D"/>
                </a:solidFill>
                <a:latin typeface="Arial MT"/>
                <a:cs typeface="Arial MT"/>
              </a:rPr>
              <a:t>projet</a:t>
            </a:r>
            <a:r>
              <a:rPr sz="2000" spc="141" dirty="0">
                <a:solidFill>
                  <a:srgbClr val="111C5D"/>
                </a:solidFill>
                <a:latin typeface="Arial MT"/>
                <a:cs typeface="Arial MT"/>
              </a:rPr>
              <a:t> </a:t>
            </a:r>
            <a:r>
              <a:rPr sz="2000" dirty="0">
                <a:solidFill>
                  <a:srgbClr val="111C5D"/>
                </a:solidFill>
                <a:latin typeface="Arial MT"/>
                <a:cs typeface="Arial MT"/>
              </a:rPr>
              <a:t>de</a:t>
            </a:r>
            <a:r>
              <a:rPr sz="2000" spc="63" dirty="0">
                <a:solidFill>
                  <a:srgbClr val="111C5D"/>
                </a:solidFill>
                <a:latin typeface="Arial MT"/>
                <a:cs typeface="Arial MT"/>
              </a:rPr>
              <a:t> </a:t>
            </a:r>
            <a:r>
              <a:rPr sz="2000" dirty="0">
                <a:solidFill>
                  <a:srgbClr val="111C5D"/>
                </a:solidFill>
                <a:latin typeface="Arial MT"/>
                <a:cs typeface="Arial MT"/>
              </a:rPr>
              <a:t>formation</a:t>
            </a:r>
            <a:r>
              <a:rPr sz="2000" spc="168" dirty="0">
                <a:solidFill>
                  <a:srgbClr val="111C5D"/>
                </a:solidFill>
                <a:latin typeface="Arial MT"/>
                <a:cs typeface="Arial MT"/>
              </a:rPr>
              <a:t> </a:t>
            </a:r>
            <a:r>
              <a:rPr sz="2000" dirty="0">
                <a:solidFill>
                  <a:srgbClr val="111C5D"/>
                </a:solidFill>
                <a:latin typeface="Arial MT"/>
                <a:cs typeface="Arial MT"/>
              </a:rPr>
              <a:t>pour</a:t>
            </a:r>
            <a:r>
              <a:rPr sz="2000" spc="100" dirty="0">
                <a:solidFill>
                  <a:srgbClr val="111C5D"/>
                </a:solidFill>
                <a:latin typeface="Arial MT"/>
                <a:cs typeface="Arial MT"/>
              </a:rPr>
              <a:t> </a:t>
            </a:r>
            <a:r>
              <a:rPr sz="2000" spc="-77" dirty="0">
                <a:solidFill>
                  <a:srgbClr val="111C5D"/>
                </a:solidFill>
                <a:latin typeface="Arial MT"/>
                <a:cs typeface="Arial MT"/>
              </a:rPr>
              <a:t>l’ERSFA</a:t>
            </a:r>
            <a:r>
              <a:rPr sz="2000" spc="-36" dirty="0">
                <a:solidFill>
                  <a:srgbClr val="111C5D"/>
                </a:solidFill>
                <a:latin typeface="Arial MT"/>
                <a:cs typeface="Arial MT"/>
              </a:rPr>
              <a:t> </a:t>
            </a:r>
            <a:r>
              <a:rPr sz="2000" spc="-45" dirty="0">
                <a:solidFill>
                  <a:srgbClr val="111C5D"/>
                </a:solidFill>
                <a:latin typeface="Arial MT"/>
                <a:cs typeface="Arial MT"/>
              </a:rPr>
              <a:t>: </a:t>
            </a:r>
            <a:r>
              <a:rPr sz="2000" dirty="0">
                <a:solidFill>
                  <a:srgbClr val="111C5D"/>
                </a:solidFill>
                <a:latin typeface="Arial MT"/>
                <a:cs typeface="Arial MT"/>
              </a:rPr>
              <a:t>une</a:t>
            </a:r>
            <a:r>
              <a:rPr sz="2000" spc="-77" dirty="0">
                <a:solidFill>
                  <a:srgbClr val="111C5D"/>
                </a:solidFill>
                <a:latin typeface="Arial MT"/>
                <a:cs typeface="Arial MT"/>
              </a:rPr>
              <a:t> </a:t>
            </a:r>
            <a:r>
              <a:rPr sz="2000" spc="-27" dirty="0">
                <a:solidFill>
                  <a:srgbClr val="111C5D"/>
                </a:solidFill>
                <a:latin typeface="Arial MT"/>
                <a:cs typeface="Arial MT"/>
              </a:rPr>
              <a:t>école</a:t>
            </a:r>
            <a:r>
              <a:rPr sz="2000" spc="-50" dirty="0">
                <a:solidFill>
                  <a:srgbClr val="111C5D"/>
                </a:solidFill>
                <a:latin typeface="Arial MT"/>
                <a:cs typeface="Arial MT"/>
              </a:rPr>
              <a:t> </a:t>
            </a:r>
            <a:r>
              <a:rPr sz="2000" b="1" spc="-32" dirty="0">
                <a:solidFill>
                  <a:srgbClr val="111C5D"/>
                </a:solidFill>
                <a:latin typeface="Arial"/>
                <a:cs typeface="Arial"/>
              </a:rPr>
              <a:t>fictive</a:t>
            </a:r>
            <a:r>
              <a:rPr sz="2000" b="1" spc="-50" dirty="0">
                <a:solidFill>
                  <a:srgbClr val="111C5D"/>
                </a:solidFill>
                <a:latin typeface="Arial"/>
                <a:cs typeface="Arial"/>
              </a:rPr>
              <a:t> </a:t>
            </a:r>
            <a:r>
              <a:rPr sz="2000" dirty="0">
                <a:solidFill>
                  <a:srgbClr val="111C5D"/>
                </a:solidFill>
                <a:latin typeface="Arial MT"/>
                <a:cs typeface="Arial MT"/>
              </a:rPr>
              <a:t>dans</a:t>
            </a:r>
            <a:r>
              <a:rPr sz="2000" spc="-50" dirty="0">
                <a:solidFill>
                  <a:srgbClr val="111C5D"/>
                </a:solidFill>
                <a:latin typeface="Arial MT"/>
                <a:cs typeface="Arial MT"/>
              </a:rPr>
              <a:t> </a:t>
            </a:r>
            <a:r>
              <a:rPr sz="2000" spc="-9" dirty="0">
                <a:solidFill>
                  <a:srgbClr val="111C5D"/>
                </a:solidFill>
                <a:latin typeface="Arial MT"/>
                <a:cs typeface="Arial MT"/>
              </a:rPr>
              <a:t>l’aéronautique.</a:t>
            </a:r>
            <a:endParaRPr sz="2000" dirty="0">
              <a:latin typeface="Arial MT"/>
              <a:cs typeface="Arial MT"/>
            </a:endParaRPr>
          </a:p>
        </p:txBody>
      </p:sp>
      <p:pic>
        <p:nvPicPr>
          <p:cNvPr id="7" name="object 7"/>
          <p:cNvPicPr/>
          <p:nvPr/>
        </p:nvPicPr>
        <p:blipFill>
          <a:blip r:embed="rId2" cstate="print"/>
          <a:stretch>
            <a:fillRect/>
          </a:stretch>
        </p:blipFill>
        <p:spPr>
          <a:xfrm>
            <a:off x="7546603" y="1688761"/>
            <a:ext cx="2208379" cy="347840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80109" y="3169077"/>
            <a:ext cx="3865418" cy="843195"/>
          </a:xfrm>
          <a:prstGeom prst="rect">
            <a:avLst/>
          </a:prstGeom>
        </p:spPr>
        <p:txBody>
          <a:bodyPr vert="horz" wrap="square" lIns="0" tIns="10365" rIns="0" bIns="0" rtlCol="0">
            <a:spAutoFit/>
          </a:bodyPr>
          <a:lstStyle/>
          <a:p>
            <a:pPr marL="378888" marR="4607" indent="-367948">
              <a:lnSpc>
                <a:spcPct val="117700"/>
              </a:lnSpc>
              <a:spcBef>
                <a:spcPts val="82"/>
              </a:spcBef>
            </a:pPr>
            <a:r>
              <a:rPr sz="2400" b="1" dirty="0">
                <a:solidFill>
                  <a:srgbClr val="111C5D"/>
                </a:solidFill>
                <a:latin typeface="Arial"/>
                <a:cs typeface="Arial"/>
              </a:rPr>
              <a:t>La</a:t>
            </a:r>
            <a:r>
              <a:rPr sz="2400" b="1" spc="-136" dirty="0">
                <a:solidFill>
                  <a:srgbClr val="111C5D"/>
                </a:solidFill>
                <a:latin typeface="Arial"/>
                <a:cs typeface="Arial"/>
              </a:rPr>
              <a:t> </a:t>
            </a:r>
            <a:r>
              <a:rPr sz="2400" b="1" dirty="0">
                <a:solidFill>
                  <a:srgbClr val="111C5D"/>
                </a:solidFill>
                <a:latin typeface="Arial"/>
                <a:cs typeface="Arial"/>
              </a:rPr>
              <a:t>formation</a:t>
            </a:r>
            <a:r>
              <a:rPr sz="2400" b="1" spc="-131" dirty="0">
                <a:solidFill>
                  <a:srgbClr val="111C5D"/>
                </a:solidFill>
                <a:latin typeface="Arial"/>
                <a:cs typeface="Arial"/>
              </a:rPr>
              <a:t> </a:t>
            </a:r>
            <a:r>
              <a:rPr sz="2400" b="1" spc="-27" dirty="0">
                <a:solidFill>
                  <a:srgbClr val="111C5D"/>
                </a:solidFill>
                <a:latin typeface="Arial"/>
                <a:cs typeface="Arial"/>
              </a:rPr>
              <a:t>qui </a:t>
            </a:r>
            <a:r>
              <a:rPr sz="2400" b="1" spc="-9" dirty="0">
                <a:solidFill>
                  <a:srgbClr val="111C5D"/>
                </a:solidFill>
                <a:latin typeface="Arial"/>
                <a:cs typeface="Arial"/>
              </a:rPr>
              <a:t>l’intéresse</a:t>
            </a:r>
            <a:endParaRPr sz="2400" dirty="0">
              <a:latin typeface="Arial"/>
              <a:cs typeface="Arial"/>
            </a:endParaRPr>
          </a:p>
        </p:txBody>
      </p:sp>
      <p:grpSp>
        <p:nvGrpSpPr>
          <p:cNvPr id="4" name="object 4"/>
          <p:cNvGrpSpPr/>
          <p:nvPr/>
        </p:nvGrpSpPr>
        <p:grpSpPr>
          <a:xfrm>
            <a:off x="1096014" y="2467149"/>
            <a:ext cx="504417" cy="506145"/>
            <a:chOff x="2112264" y="2729483"/>
            <a:chExt cx="556260" cy="558165"/>
          </a:xfrm>
        </p:grpSpPr>
        <p:sp>
          <p:nvSpPr>
            <p:cNvPr id="5" name="object 5"/>
            <p:cNvSpPr/>
            <p:nvPr/>
          </p:nvSpPr>
          <p:spPr>
            <a:xfrm>
              <a:off x="2112264" y="2729483"/>
              <a:ext cx="556260" cy="558165"/>
            </a:xfrm>
            <a:custGeom>
              <a:avLst/>
              <a:gdLst/>
              <a:ahLst/>
              <a:cxnLst/>
              <a:rect l="l" t="t" r="r" b="b"/>
              <a:pathLst>
                <a:path w="556260" h="558164">
                  <a:moveTo>
                    <a:pt x="277368" y="557784"/>
                  </a:moveTo>
                  <a:lnTo>
                    <a:pt x="230124" y="553212"/>
                  </a:lnTo>
                  <a:lnTo>
                    <a:pt x="184404" y="541019"/>
                  </a:lnTo>
                  <a:lnTo>
                    <a:pt x="140208" y="521208"/>
                  </a:lnTo>
                  <a:lnTo>
                    <a:pt x="99060" y="493776"/>
                  </a:lnTo>
                  <a:lnTo>
                    <a:pt x="64008" y="457200"/>
                  </a:lnTo>
                  <a:lnTo>
                    <a:pt x="35052" y="416052"/>
                  </a:lnTo>
                  <a:lnTo>
                    <a:pt x="15240" y="371856"/>
                  </a:lnTo>
                  <a:lnTo>
                    <a:pt x="3048" y="326136"/>
                  </a:lnTo>
                  <a:lnTo>
                    <a:pt x="0" y="303276"/>
                  </a:lnTo>
                  <a:lnTo>
                    <a:pt x="0" y="256031"/>
                  </a:lnTo>
                  <a:lnTo>
                    <a:pt x="15240" y="185928"/>
                  </a:lnTo>
                  <a:lnTo>
                    <a:pt x="35052" y="141732"/>
                  </a:lnTo>
                  <a:lnTo>
                    <a:pt x="64008" y="100584"/>
                  </a:lnTo>
                  <a:lnTo>
                    <a:pt x="99060" y="65532"/>
                  </a:lnTo>
                  <a:lnTo>
                    <a:pt x="140208" y="36576"/>
                  </a:lnTo>
                  <a:lnTo>
                    <a:pt x="184404" y="16764"/>
                  </a:lnTo>
                  <a:lnTo>
                    <a:pt x="230124" y="4572"/>
                  </a:lnTo>
                  <a:lnTo>
                    <a:pt x="277368" y="0"/>
                  </a:lnTo>
                  <a:lnTo>
                    <a:pt x="301752" y="1524"/>
                  </a:lnTo>
                  <a:lnTo>
                    <a:pt x="348996" y="9144"/>
                  </a:lnTo>
                  <a:lnTo>
                    <a:pt x="393192" y="25908"/>
                  </a:lnTo>
                  <a:lnTo>
                    <a:pt x="435864" y="50292"/>
                  </a:lnTo>
                  <a:lnTo>
                    <a:pt x="475488" y="82296"/>
                  </a:lnTo>
                  <a:lnTo>
                    <a:pt x="507492" y="120396"/>
                  </a:lnTo>
                  <a:lnTo>
                    <a:pt x="531876" y="163068"/>
                  </a:lnTo>
                  <a:lnTo>
                    <a:pt x="547116" y="208788"/>
                  </a:lnTo>
                  <a:lnTo>
                    <a:pt x="554736" y="256031"/>
                  </a:lnTo>
                  <a:lnTo>
                    <a:pt x="556260" y="278892"/>
                  </a:lnTo>
                  <a:lnTo>
                    <a:pt x="554736" y="303276"/>
                  </a:lnTo>
                  <a:lnTo>
                    <a:pt x="547116" y="348995"/>
                  </a:lnTo>
                  <a:lnTo>
                    <a:pt x="531876" y="394715"/>
                  </a:lnTo>
                  <a:lnTo>
                    <a:pt x="507492" y="437387"/>
                  </a:lnTo>
                  <a:lnTo>
                    <a:pt x="475488" y="475487"/>
                  </a:lnTo>
                  <a:lnTo>
                    <a:pt x="416052" y="521208"/>
                  </a:lnTo>
                  <a:lnTo>
                    <a:pt x="371856" y="541019"/>
                  </a:lnTo>
                  <a:lnTo>
                    <a:pt x="324612" y="553212"/>
                  </a:lnTo>
                  <a:lnTo>
                    <a:pt x="277368" y="557784"/>
                  </a:lnTo>
                  <a:close/>
                </a:path>
              </a:pathLst>
            </a:custGeom>
            <a:solidFill>
              <a:srgbClr val="111C5D"/>
            </a:solidFill>
          </p:spPr>
          <p:txBody>
            <a:bodyPr wrap="square" lIns="0" tIns="0" rIns="0" bIns="0" rtlCol="0"/>
            <a:lstStyle/>
            <a:p>
              <a:endParaRPr sz="1632"/>
            </a:p>
          </p:txBody>
        </p:sp>
        <p:pic>
          <p:nvPicPr>
            <p:cNvPr id="6" name="object 6"/>
            <p:cNvPicPr/>
            <p:nvPr/>
          </p:nvPicPr>
          <p:blipFill>
            <a:blip r:embed="rId2" cstate="print"/>
            <a:stretch>
              <a:fillRect/>
            </a:stretch>
          </p:blipFill>
          <p:spPr>
            <a:xfrm>
              <a:off x="2225040" y="2839212"/>
              <a:ext cx="332232" cy="336804"/>
            </a:xfrm>
            <a:prstGeom prst="rect">
              <a:avLst/>
            </a:prstGeom>
          </p:spPr>
        </p:pic>
      </p:grpSp>
      <p:sp>
        <p:nvSpPr>
          <p:cNvPr id="7" name="object 7"/>
          <p:cNvSpPr txBox="1"/>
          <p:nvPr/>
        </p:nvSpPr>
        <p:spPr>
          <a:xfrm>
            <a:off x="3671455" y="1613515"/>
            <a:ext cx="6176660" cy="258431"/>
          </a:xfrm>
          <a:prstGeom prst="rect">
            <a:avLst/>
          </a:prstGeom>
        </p:spPr>
        <p:txBody>
          <a:bodyPr vert="horz" wrap="square" lIns="0" tIns="12092" rIns="0" bIns="0" rtlCol="0">
            <a:spAutoFit/>
          </a:bodyPr>
          <a:lstStyle/>
          <a:p>
            <a:pPr marL="11516" marR="4607">
              <a:spcBef>
                <a:spcPts val="95"/>
              </a:spcBef>
            </a:pPr>
            <a:r>
              <a:rPr sz="1600" spc="-45" dirty="0">
                <a:solidFill>
                  <a:srgbClr val="111C5D"/>
                </a:solidFill>
                <a:latin typeface="Arial MT"/>
                <a:cs typeface="Arial MT"/>
              </a:rPr>
              <a:t>ERSFA</a:t>
            </a:r>
            <a:r>
              <a:rPr sz="1600" spc="-41" dirty="0">
                <a:solidFill>
                  <a:srgbClr val="111C5D"/>
                </a:solidFill>
                <a:latin typeface="Arial MT"/>
                <a:cs typeface="Arial MT"/>
              </a:rPr>
              <a:t> </a:t>
            </a:r>
            <a:r>
              <a:rPr sz="1600" spc="-18" dirty="0">
                <a:solidFill>
                  <a:srgbClr val="111C5D"/>
                </a:solidFill>
                <a:latin typeface="Arial MT"/>
                <a:cs typeface="Arial MT"/>
              </a:rPr>
              <a:t>(école</a:t>
            </a:r>
            <a:r>
              <a:rPr sz="1600" spc="-32" dirty="0">
                <a:solidFill>
                  <a:srgbClr val="111C5D"/>
                </a:solidFill>
                <a:latin typeface="Arial MT"/>
                <a:cs typeface="Arial MT"/>
              </a:rPr>
              <a:t> </a:t>
            </a:r>
            <a:r>
              <a:rPr sz="1600" dirty="0">
                <a:solidFill>
                  <a:srgbClr val="111C5D"/>
                </a:solidFill>
                <a:latin typeface="Arial MT"/>
                <a:cs typeface="Arial MT"/>
              </a:rPr>
              <a:t>fictive)</a:t>
            </a:r>
            <a:r>
              <a:rPr sz="1600" spc="-23" dirty="0">
                <a:solidFill>
                  <a:srgbClr val="111C5D"/>
                </a:solidFill>
                <a:latin typeface="Arial MT"/>
                <a:cs typeface="Arial MT"/>
              </a:rPr>
              <a:t> </a:t>
            </a:r>
            <a:r>
              <a:rPr sz="1600" spc="-63" dirty="0">
                <a:solidFill>
                  <a:srgbClr val="111C5D"/>
                </a:solidFill>
                <a:latin typeface="Arial MT"/>
                <a:cs typeface="Arial MT"/>
              </a:rPr>
              <a:t>:</a:t>
            </a:r>
            <a:r>
              <a:rPr sz="1600" spc="-32" dirty="0">
                <a:solidFill>
                  <a:srgbClr val="111C5D"/>
                </a:solidFill>
                <a:latin typeface="Arial MT"/>
                <a:cs typeface="Arial MT"/>
              </a:rPr>
              <a:t> </a:t>
            </a:r>
            <a:r>
              <a:rPr sz="1600" spc="-27" dirty="0">
                <a:solidFill>
                  <a:srgbClr val="111C5D"/>
                </a:solidFill>
                <a:latin typeface="Arial MT"/>
                <a:cs typeface="Arial MT"/>
              </a:rPr>
              <a:t>Ecole</a:t>
            </a:r>
            <a:r>
              <a:rPr sz="1600" spc="-18" dirty="0">
                <a:solidFill>
                  <a:srgbClr val="111C5D"/>
                </a:solidFill>
                <a:latin typeface="Arial MT"/>
                <a:cs typeface="Arial MT"/>
              </a:rPr>
              <a:t> Royale</a:t>
            </a:r>
            <a:r>
              <a:rPr sz="1600" spc="-36" dirty="0">
                <a:solidFill>
                  <a:srgbClr val="111C5D"/>
                </a:solidFill>
                <a:latin typeface="Arial MT"/>
                <a:cs typeface="Arial MT"/>
              </a:rPr>
              <a:t> </a:t>
            </a:r>
            <a:r>
              <a:rPr sz="1600" spc="-9" dirty="0">
                <a:solidFill>
                  <a:srgbClr val="111C5D"/>
                </a:solidFill>
                <a:latin typeface="Arial MT"/>
                <a:cs typeface="Arial MT"/>
              </a:rPr>
              <a:t>Supérieure</a:t>
            </a:r>
            <a:r>
              <a:rPr sz="1600" spc="-18" dirty="0">
                <a:solidFill>
                  <a:srgbClr val="111C5D"/>
                </a:solidFill>
                <a:latin typeface="Arial MT"/>
                <a:cs typeface="Arial MT"/>
              </a:rPr>
              <a:t> </a:t>
            </a:r>
            <a:r>
              <a:rPr sz="1600" dirty="0">
                <a:solidFill>
                  <a:srgbClr val="111C5D"/>
                </a:solidFill>
                <a:latin typeface="Arial MT"/>
                <a:cs typeface="Arial MT"/>
              </a:rPr>
              <a:t>des</a:t>
            </a:r>
            <a:r>
              <a:rPr sz="1600" spc="-18" dirty="0">
                <a:solidFill>
                  <a:srgbClr val="111C5D"/>
                </a:solidFill>
                <a:latin typeface="Arial MT"/>
                <a:cs typeface="Arial MT"/>
              </a:rPr>
              <a:t> </a:t>
            </a:r>
            <a:r>
              <a:rPr sz="1600" spc="-23" dirty="0">
                <a:solidFill>
                  <a:srgbClr val="111C5D"/>
                </a:solidFill>
                <a:latin typeface="Arial MT"/>
                <a:cs typeface="Arial MT"/>
              </a:rPr>
              <a:t>Forces</a:t>
            </a:r>
            <a:r>
              <a:rPr sz="1600" spc="-32" dirty="0">
                <a:solidFill>
                  <a:srgbClr val="111C5D"/>
                </a:solidFill>
                <a:latin typeface="Arial MT"/>
                <a:cs typeface="Arial MT"/>
              </a:rPr>
              <a:t> </a:t>
            </a:r>
            <a:r>
              <a:rPr sz="1600" spc="-23" dirty="0">
                <a:solidFill>
                  <a:srgbClr val="111C5D"/>
                </a:solidFill>
                <a:latin typeface="Arial MT"/>
                <a:cs typeface="Arial MT"/>
              </a:rPr>
              <a:t>de </a:t>
            </a:r>
            <a:r>
              <a:rPr sz="1600" spc="-9" dirty="0">
                <a:solidFill>
                  <a:srgbClr val="111C5D"/>
                </a:solidFill>
                <a:latin typeface="Arial MT"/>
                <a:cs typeface="Arial MT"/>
              </a:rPr>
              <a:t>l’Air</a:t>
            </a:r>
            <a:endParaRPr sz="1600" dirty="0">
              <a:latin typeface="Arial MT"/>
              <a:cs typeface="Arial MT"/>
            </a:endParaRPr>
          </a:p>
        </p:txBody>
      </p:sp>
      <p:sp>
        <p:nvSpPr>
          <p:cNvPr id="8" name="object 8"/>
          <p:cNvSpPr txBox="1"/>
          <p:nvPr/>
        </p:nvSpPr>
        <p:spPr>
          <a:xfrm>
            <a:off x="3671456" y="2175164"/>
            <a:ext cx="7536872" cy="1991077"/>
          </a:xfrm>
          <a:prstGeom prst="rect">
            <a:avLst/>
          </a:prstGeom>
        </p:spPr>
        <p:txBody>
          <a:bodyPr vert="horz" wrap="square" lIns="0" tIns="10941" rIns="0" bIns="0" rtlCol="0">
            <a:spAutoFit/>
          </a:bodyPr>
          <a:lstStyle/>
          <a:p>
            <a:pPr marL="11516" marR="297122">
              <a:lnSpc>
                <a:spcPct val="114599"/>
              </a:lnSpc>
              <a:spcBef>
                <a:spcPts val="86"/>
              </a:spcBef>
            </a:pPr>
            <a:r>
              <a:rPr sz="1600" spc="-18" dirty="0">
                <a:solidFill>
                  <a:srgbClr val="111C5D"/>
                </a:solidFill>
                <a:latin typeface="Arial MT"/>
                <a:cs typeface="Arial MT"/>
              </a:rPr>
              <a:t>L’école</a:t>
            </a:r>
            <a:r>
              <a:rPr sz="1600" spc="-23" dirty="0">
                <a:solidFill>
                  <a:srgbClr val="111C5D"/>
                </a:solidFill>
                <a:latin typeface="Arial MT"/>
                <a:cs typeface="Arial MT"/>
              </a:rPr>
              <a:t> </a:t>
            </a:r>
            <a:r>
              <a:rPr sz="1600" spc="-9" dirty="0">
                <a:solidFill>
                  <a:srgbClr val="111C5D"/>
                </a:solidFill>
                <a:latin typeface="Arial MT"/>
                <a:cs typeface="Arial MT"/>
              </a:rPr>
              <a:t>dispense</a:t>
            </a:r>
            <a:r>
              <a:rPr sz="1600" spc="-18" dirty="0">
                <a:solidFill>
                  <a:srgbClr val="111C5D"/>
                </a:solidFill>
                <a:latin typeface="Arial MT"/>
                <a:cs typeface="Arial MT"/>
              </a:rPr>
              <a:t> </a:t>
            </a:r>
            <a:r>
              <a:rPr sz="1600" dirty="0">
                <a:solidFill>
                  <a:srgbClr val="111C5D"/>
                </a:solidFill>
                <a:latin typeface="Arial MT"/>
                <a:cs typeface="Arial MT"/>
              </a:rPr>
              <a:t>une</a:t>
            </a:r>
            <a:r>
              <a:rPr sz="1600" spc="-18" dirty="0">
                <a:solidFill>
                  <a:srgbClr val="111C5D"/>
                </a:solidFill>
                <a:latin typeface="Arial MT"/>
                <a:cs typeface="Arial MT"/>
              </a:rPr>
              <a:t> </a:t>
            </a:r>
            <a:r>
              <a:rPr sz="1600" b="1" spc="-9" dirty="0">
                <a:solidFill>
                  <a:srgbClr val="111C5D"/>
                </a:solidFill>
                <a:latin typeface="Arial"/>
                <a:cs typeface="Arial"/>
              </a:rPr>
              <a:t>formation</a:t>
            </a:r>
            <a:r>
              <a:rPr sz="1600" b="1" spc="-32" dirty="0">
                <a:solidFill>
                  <a:srgbClr val="111C5D"/>
                </a:solidFill>
                <a:latin typeface="Arial"/>
                <a:cs typeface="Arial"/>
              </a:rPr>
              <a:t> </a:t>
            </a:r>
            <a:r>
              <a:rPr sz="1600" b="1" spc="-32" dirty="0" err="1">
                <a:solidFill>
                  <a:srgbClr val="111C5D"/>
                </a:solidFill>
                <a:latin typeface="Arial"/>
                <a:cs typeface="Arial"/>
              </a:rPr>
              <a:t>d’ingénieur</a:t>
            </a:r>
            <a:r>
              <a:rPr sz="1600" b="1" spc="-45" dirty="0">
                <a:solidFill>
                  <a:srgbClr val="111C5D"/>
                </a:solidFill>
                <a:latin typeface="Arial"/>
                <a:cs typeface="Arial"/>
              </a:rPr>
              <a:t> </a:t>
            </a:r>
            <a:r>
              <a:rPr sz="1600" b="1" spc="-41" dirty="0" err="1">
                <a:solidFill>
                  <a:srgbClr val="111C5D"/>
                </a:solidFill>
                <a:latin typeface="Arial"/>
                <a:cs typeface="Arial"/>
              </a:rPr>
              <a:t>spécialiste</a:t>
            </a:r>
            <a:r>
              <a:rPr lang="fr-FR" sz="1600" b="1" spc="-41" dirty="0">
                <a:solidFill>
                  <a:srgbClr val="111C5D"/>
                </a:solidFill>
                <a:latin typeface="Arial"/>
                <a:cs typeface="Arial"/>
              </a:rPr>
              <a:t> </a:t>
            </a:r>
            <a:r>
              <a:rPr sz="1600" spc="-23" dirty="0">
                <a:solidFill>
                  <a:srgbClr val="111C5D"/>
                </a:solidFill>
                <a:latin typeface="Arial MT"/>
                <a:cs typeface="Arial MT"/>
              </a:rPr>
              <a:t>des </a:t>
            </a:r>
            <a:r>
              <a:rPr sz="1600" dirty="0">
                <a:solidFill>
                  <a:srgbClr val="111C5D"/>
                </a:solidFill>
                <a:latin typeface="Arial MT"/>
                <a:cs typeface="Arial MT"/>
              </a:rPr>
              <a:t>systèmes</a:t>
            </a:r>
            <a:r>
              <a:rPr sz="1600" spc="-41" dirty="0">
                <a:solidFill>
                  <a:srgbClr val="111C5D"/>
                </a:solidFill>
                <a:latin typeface="Arial MT"/>
                <a:cs typeface="Arial MT"/>
              </a:rPr>
              <a:t> </a:t>
            </a:r>
            <a:r>
              <a:rPr sz="1600" dirty="0">
                <a:solidFill>
                  <a:srgbClr val="111C5D"/>
                </a:solidFill>
                <a:latin typeface="Arial MT"/>
                <a:cs typeface="Arial MT"/>
              </a:rPr>
              <a:t>aéronautiques</a:t>
            </a:r>
            <a:r>
              <a:rPr sz="1600" spc="-41" dirty="0">
                <a:solidFill>
                  <a:srgbClr val="111C5D"/>
                </a:solidFill>
                <a:latin typeface="Arial MT"/>
                <a:cs typeface="Arial MT"/>
              </a:rPr>
              <a:t> </a:t>
            </a:r>
            <a:r>
              <a:rPr sz="1600" dirty="0">
                <a:solidFill>
                  <a:srgbClr val="111C5D"/>
                </a:solidFill>
                <a:latin typeface="Arial MT"/>
                <a:cs typeface="Arial MT"/>
              </a:rPr>
              <a:t>et</a:t>
            </a:r>
            <a:r>
              <a:rPr sz="1600" spc="-32" dirty="0">
                <a:solidFill>
                  <a:srgbClr val="111C5D"/>
                </a:solidFill>
                <a:latin typeface="Arial MT"/>
                <a:cs typeface="Arial MT"/>
              </a:rPr>
              <a:t> </a:t>
            </a:r>
            <a:r>
              <a:rPr sz="1600" dirty="0">
                <a:solidFill>
                  <a:srgbClr val="111C5D"/>
                </a:solidFill>
                <a:latin typeface="Arial MT"/>
                <a:cs typeface="Arial MT"/>
              </a:rPr>
              <a:t>spatiaux</a:t>
            </a:r>
            <a:r>
              <a:rPr sz="1600" spc="-41" dirty="0">
                <a:solidFill>
                  <a:srgbClr val="111C5D"/>
                </a:solidFill>
                <a:latin typeface="Arial MT"/>
                <a:cs typeface="Arial MT"/>
              </a:rPr>
              <a:t> </a:t>
            </a:r>
            <a:r>
              <a:rPr sz="1600" dirty="0">
                <a:solidFill>
                  <a:srgbClr val="111C5D"/>
                </a:solidFill>
                <a:latin typeface="Arial MT"/>
                <a:cs typeface="Arial MT"/>
              </a:rPr>
              <a:t>en</a:t>
            </a:r>
            <a:r>
              <a:rPr sz="1600" spc="-27" dirty="0">
                <a:solidFill>
                  <a:srgbClr val="111C5D"/>
                </a:solidFill>
                <a:latin typeface="Arial MT"/>
                <a:cs typeface="Arial MT"/>
              </a:rPr>
              <a:t> </a:t>
            </a:r>
            <a:r>
              <a:rPr sz="1600" spc="50" dirty="0">
                <a:solidFill>
                  <a:srgbClr val="111C5D"/>
                </a:solidFill>
                <a:latin typeface="Arial MT"/>
                <a:cs typeface="Arial MT"/>
              </a:rPr>
              <a:t>5</a:t>
            </a:r>
            <a:r>
              <a:rPr sz="1600" spc="-27" dirty="0">
                <a:solidFill>
                  <a:srgbClr val="111C5D"/>
                </a:solidFill>
                <a:latin typeface="Arial MT"/>
                <a:cs typeface="Arial MT"/>
              </a:rPr>
              <a:t> </a:t>
            </a:r>
            <a:r>
              <a:rPr sz="1600" spc="-18" dirty="0">
                <a:solidFill>
                  <a:srgbClr val="111C5D"/>
                </a:solidFill>
                <a:latin typeface="Arial MT"/>
                <a:cs typeface="Arial MT"/>
              </a:rPr>
              <a:t>ans.</a:t>
            </a:r>
            <a:endParaRPr sz="1600" dirty="0">
              <a:latin typeface="Arial MT"/>
              <a:cs typeface="Arial MT"/>
            </a:endParaRPr>
          </a:p>
          <a:p>
            <a:pPr marL="11516">
              <a:spcBef>
                <a:spcPts val="254"/>
              </a:spcBef>
            </a:pPr>
            <a:r>
              <a:rPr sz="1600" i="1" dirty="0">
                <a:solidFill>
                  <a:srgbClr val="111C5D"/>
                </a:solidFill>
                <a:latin typeface="Arial"/>
                <a:cs typeface="Arial"/>
              </a:rPr>
              <a:t>(2</a:t>
            </a:r>
            <a:r>
              <a:rPr sz="1600" i="1" spc="-18" dirty="0">
                <a:solidFill>
                  <a:srgbClr val="111C5D"/>
                </a:solidFill>
                <a:latin typeface="Arial"/>
                <a:cs typeface="Arial"/>
              </a:rPr>
              <a:t> </a:t>
            </a:r>
            <a:r>
              <a:rPr sz="1600" i="1" spc="-9" dirty="0">
                <a:solidFill>
                  <a:srgbClr val="111C5D"/>
                </a:solidFill>
                <a:latin typeface="Arial"/>
                <a:cs typeface="Arial"/>
              </a:rPr>
              <a:t>ans</a:t>
            </a:r>
            <a:r>
              <a:rPr sz="1600" i="1" spc="-50" dirty="0">
                <a:solidFill>
                  <a:srgbClr val="111C5D"/>
                </a:solidFill>
                <a:latin typeface="Arial"/>
                <a:cs typeface="Arial"/>
              </a:rPr>
              <a:t> </a:t>
            </a:r>
            <a:r>
              <a:rPr sz="1600" i="1" dirty="0">
                <a:solidFill>
                  <a:srgbClr val="111C5D"/>
                </a:solidFill>
                <a:latin typeface="Arial"/>
                <a:cs typeface="Arial"/>
              </a:rPr>
              <a:t>de</a:t>
            </a:r>
            <a:r>
              <a:rPr sz="1600" i="1" spc="-23" dirty="0">
                <a:solidFill>
                  <a:srgbClr val="111C5D"/>
                </a:solidFill>
                <a:latin typeface="Arial"/>
                <a:cs typeface="Arial"/>
              </a:rPr>
              <a:t> </a:t>
            </a:r>
            <a:r>
              <a:rPr sz="1600" i="1" spc="-9" dirty="0">
                <a:solidFill>
                  <a:srgbClr val="111C5D"/>
                </a:solidFill>
                <a:latin typeface="Arial"/>
                <a:cs typeface="Arial"/>
              </a:rPr>
              <a:t>cycle</a:t>
            </a:r>
            <a:r>
              <a:rPr sz="1600" i="1" spc="-41" dirty="0">
                <a:solidFill>
                  <a:srgbClr val="111C5D"/>
                </a:solidFill>
                <a:latin typeface="Arial"/>
                <a:cs typeface="Arial"/>
              </a:rPr>
              <a:t> </a:t>
            </a:r>
            <a:r>
              <a:rPr sz="1600" i="1" dirty="0">
                <a:solidFill>
                  <a:srgbClr val="111C5D"/>
                </a:solidFill>
                <a:latin typeface="Arial"/>
                <a:cs typeface="Arial"/>
              </a:rPr>
              <a:t>préparatoire</a:t>
            </a:r>
            <a:r>
              <a:rPr sz="1600" i="1" spc="-23" dirty="0">
                <a:solidFill>
                  <a:srgbClr val="111C5D"/>
                </a:solidFill>
                <a:latin typeface="Arial"/>
                <a:cs typeface="Arial"/>
              </a:rPr>
              <a:t> </a:t>
            </a:r>
            <a:r>
              <a:rPr sz="1600" i="1" dirty="0">
                <a:solidFill>
                  <a:srgbClr val="111C5D"/>
                </a:solidFill>
                <a:latin typeface="Arial"/>
                <a:cs typeface="Arial"/>
              </a:rPr>
              <a:t>et</a:t>
            </a:r>
            <a:r>
              <a:rPr sz="1600" i="1" spc="-27" dirty="0">
                <a:solidFill>
                  <a:srgbClr val="111C5D"/>
                </a:solidFill>
                <a:latin typeface="Arial"/>
                <a:cs typeface="Arial"/>
              </a:rPr>
              <a:t> </a:t>
            </a:r>
            <a:r>
              <a:rPr sz="1600" i="1" spc="50" dirty="0">
                <a:solidFill>
                  <a:srgbClr val="111C5D"/>
                </a:solidFill>
                <a:latin typeface="Arial"/>
                <a:cs typeface="Arial"/>
              </a:rPr>
              <a:t>3</a:t>
            </a:r>
            <a:r>
              <a:rPr sz="1600" i="1" spc="-27" dirty="0">
                <a:solidFill>
                  <a:srgbClr val="111C5D"/>
                </a:solidFill>
                <a:latin typeface="Arial"/>
                <a:cs typeface="Arial"/>
              </a:rPr>
              <a:t> </a:t>
            </a:r>
            <a:r>
              <a:rPr sz="1600" i="1" dirty="0">
                <a:solidFill>
                  <a:srgbClr val="111C5D"/>
                </a:solidFill>
                <a:latin typeface="Arial"/>
                <a:cs typeface="Arial"/>
              </a:rPr>
              <a:t>ans</a:t>
            </a:r>
            <a:r>
              <a:rPr sz="1600" i="1" spc="-41" dirty="0">
                <a:solidFill>
                  <a:srgbClr val="111C5D"/>
                </a:solidFill>
                <a:latin typeface="Arial"/>
                <a:cs typeface="Arial"/>
              </a:rPr>
              <a:t> </a:t>
            </a:r>
            <a:r>
              <a:rPr sz="1600" i="1" dirty="0">
                <a:solidFill>
                  <a:srgbClr val="111C5D"/>
                </a:solidFill>
                <a:latin typeface="Arial"/>
                <a:cs typeface="Arial"/>
              </a:rPr>
              <a:t>de</a:t>
            </a:r>
            <a:r>
              <a:rPr sz="1600" i="1" spc="-23" dirty="0">
                <a:solidFill>
                  <a:srgbClr val="111C5D"/>
                </a:solidFill>
                <a:latin typeface="Arial"/>
                <a:cs typeface="Arial"/>
              </a:rPr>
              <a:t> </a:t>
            </a:r>
            <a:r>
              <a:rPr sz="1600" i="1" spc="-9" dirty="0">
                <a:solidFill>
                  <a:srgbClr val="111C5D"/>
                </a:solidFill>
                <a:latin typeface="Arial"/>
                <a:cs typeface="Arial"/>
              </a:rPr>
              <a:t>cycle</a:t>
            </a:r>
            <a:r>
              <a:rPr sz="1600" i="1" spc="-36" dirty="0">
                <a:solidFill>
                  <a:srgbClr val="111C5D"/>
                </a:solidFill>
                <a:latin typeface="Arial"/>
                <a:cs typeface="Arial"/>
              </a:rPr>
              <a:t> </a:t>
            </a:r>
            <a:r>
              <a:rPr sz="1600" i="1" spc="-9" dirty="0" err="1">
                <a:solidFill>
                  <a:srgbClr val="111C5D"/>
                </a:solidFill>
                <a:latin typeface="Arial"/>
                <a:cs typeface="Arial"/>
              </a:rPr>
              <a:t>d’ingénieur</a:t>
            </a:r>
            <a:r>
              <a:rPr sz="1600" i="1" spc="-9" dirty="0">
                <a:solidFill>
                  <a:srgbClr val="111C5D"/>
                </a:solidFill>
                <a:latin typeface="Arial"/>
                <a:cs typeface="Arial"/>
              </a:rPr>
              <a:t>)</a:t>
            </a:r>
            <a:endParaRPr lang="fr-FR" sz="1600" i="1" spc="-9" dirty="0">
              <a:solidFill>
                <a:srgbClr val="111C5D"/>
              </a:solidFill>
              <a:latin typeface="Arial"/>
              <a:cs typeface="Arial"/>
            </a:endParaRPr>
          </a:p>
          <a:p>
            <a:pPr marL="11516">
              <a:spcBef>
                <a:spcPts val="254"/>
              </a:spcBef>
            </a:pPr>
            <a:endParaRPr sz="1600" dirty="0">
              <a:latin typeface="Arial"/>
              <a:cs typeface="Arial"/>
            </a:endParaRPr>
          </a:p>
          <a:p>
            <a:pPr marL="11516" marR="4607">
              <a:lnSpc>
                <a:spcPct val="113900"/>
              </a:lnSpc>
              <a:spcBef>
                <a:spcPts val="181"/>
              </a:spcBef>
            </a:pPr>
            <a:r>
              <a:rPr sz="1600" spc="-18" dirty="0">
                <a:solidFill>
                  <a:srgbClr val="111C5D"/>
                </a:solidFill>
                <a:latin typeface="Arial MT"/>
                <a:cs typeface="Arial MT"/>
              </a:rPr>
              <a:t>L’école</a:t>
            </a:r>
            <a:r>
              <a:rPr sz="1600" spc="-59" dirty="0">
                <a:solidFill>
                  <a:srgbClr val="111C5D"/>
                </a:solidFill>
                <a:latin typeface="Arial MT"/>
                <a:cs typeface="Arial MT"/>
              </a:rPr>
              <a:t> </a:t>
            </a:r>
            <a:r>
              <a:rPr sz="1600" dirty="0">
                <a:solidFill>
                  <a:srgbClr val="111C5D"/>
                </a:solidFill>
                <a:latin typeface="Arial MT"/>
                <a:cs typeface="Arial MT"/>
              </a:rPr>
              <a:t>propose</a:t>
            </a:r>
            <a:r>
              <a:rPr sz="1600" spc="-14" dirty="0">
                <a:solidFill>
                  <a:srgbClr val="111C5D"/>
                </a:solidFill>
                <a:latin typeface="Arial MT"/>
                <a:cs typeface="Arial MT"/>
              </a:rPr>
              <a:t> </a:t>
            </a:r>
            <a:r>
              <a:rPr sz="1600" dirty="0">
                <a:solidFill>
                  <a:srgbClr val="111C5D"/>
                </a:solidFill>
                <a:latin typeface="Arial MT"/>
                <a:cs typeface="Arial MT"/>
              </a:rPr>
              <a:t>la</a:t>
            </a:r>
            <a:r>
              <a:rPr sz="1600" spc="-36" dirty="0">
                <a:solidFill>
                  <a:srgbClr val="111C5D"/>
                </a:solidFill>
                <a:latin typeface="Arial MT"/>
                <a:cs typeface="Arial MT"/>
              </a:rPr>
              <a:t> </a:t>
            </a:r>
            <a:r>
              <a:rPr sz="1600" dirty="0">
                <a:solidFill>
                  <a:srgbClr val="111C5D"/>
                </a:solidFill>
                <a:latin typeface="Arial MT"/>
                <a:cs typeface="Arial MT"/>
              </a:rPr>
              <a:t>mise</a:t>
            </a:r>
            <a:r>
              <a:rPr sz="1600" spc="-54" dirty="0">
                <a:solidFill>
                  <a:srgbClr val="111C5D"/>
                </a:solidFill>
                <a:latin typeface="Arial MT"/>
                <a:cs typeface="Arial MT"/>
              </a:rPr>
              <a:t> </a:t>
            </a:r>
            <a:r>
              <a:rPr sz="1600" dirty="0">
                <a:solidFill>
                  <a:srgbClr val="111C5D"/>
                </a:solidFill>
                <a:latin typeface="Arial MT"/>
                <a:cs typeface="Arial MT"/>
              </a:rPr>
              <a:t>en</a:t>
            </a:r>
            <a:r>
              <a:rPr sz="1600" spc="-32" dirty="0">
                <a:solidFill>
                  <a:srgbClr val="111C5D"/>
                </a:solidFill>
                <a:latin typeface="Arial MT"/>
                <a:cs typeface="Arial MT"/>
              </a:rPr>
              <a:t> </a:t>
            </a:r>
            <a:r>
              <a:rPr sz="1600" spc="-9" dirty="0">
                <a:solidFill>
                  <a:srgbClr val="111C5D"/>
                </a:solidFill>
                <a:latin typeface="Arial MT"/>
                <a:cs typeface="Arial MT"/>
              </a:rPr>
              <a:t>place</a:t>
            </a:r>
            <a:r>
              <a:rPr sz="1600" spc="-41" dirty="0">
                <a:solidFill>
                  <a:srgbClr val="111C5D"/>
                </a:solidFill>
                <a:latin typeface="Arial MT"/>
                <a:cs typeface="Arial MT"/>
              </a:rPr>
              <a:t> </a:t>
            </a:r>
            <a:r>
              <a:rPr sz="1600" dirty="0">
                <a:solidFill>
                  <a:srgbClr val="111C5D"/>
                </a:solidFill>
                <a:latin typeface="Arial MT"/>
                <a:cs typeface="Arial MT"/>
              </a:rPr>
              <a:t>de</a:t>
            </a:r>
            <a:r>
              <a:rPr sz="1600" spc="-27" dirty="0">
                <a:solidFill>
                  <a:srgbClr val="111C5D"/>
                </a:solidFill>
                <a:latin typeface="Arial MT"/>
                <a:cs typeface="Arial MT"/>
              </a:rPr>
              <a:t> </a:t>
            </a:r>
            <a:r>
              <a:rPr sz="1600" b="1" spc="-27" dirty="0">
                <a:solidFill>
                  <a:srgbClr val="111C5D"/>
                </a:solidFill>
                <a:latin typeface="Arial"/>
                <a:cs typeface="Arial"/>
              </a:rPr>
              <a:t>projets</a:t>
            </a:r>
            <a:r>
              <a:rPr sz="1600" b="1" spc="-54" dirty="0">
                <a:solidFill>
                  <a:srgbClr val="111C5D"/>
                </a:solidFill>
                <a:latin typeface="Arial"/>
                <a:cs typeface="Arial"/>
              </a:rPr>
              <a:t> </a:t>
            </a:r>
            <a:r>
              <a:rPr sz="1600" dirty="0">
                <a:solidFill>
                  <a:srgbClr val="111C5D"/>
                </a:solidFill>
                <a:latin typeface="Arial MT"/>
                <a:cs typeface="Arial MT"/>
              </a:rPr>
              <a:t>à</a:t>
            </a:r>
            <a:r>
              <a:rPr sz="1600" spc="-36" dirty="0">
                <a:solidFill>
                  <a:srgbClr val="111C5D"/>
                </a:solidFill>
                <a:latin typeface="Arial MT"/>
                <a:cs typeface="Arial MT"/>
              </a:rPr>
              <a:t> </a:t>
            </a:r>
            <a:r>
              <a:rPr sz="1600" spc="-9" dirty="0">
                <a:solidFill>
                  <a:srgbClr val="111C5D"/>
                </a:solidFill>
                <a:latin typeface="Arial MT"/>
                <a:cs typeface="Arial MT"/>
              </a:rPr>
              <a:t>réaliser</a:t>
            </a:r>
            <a:r>
              <a:rPr sz="1600" spc="-36" dirty="0">
                <a:solidFill>
                  <a:srgbClr val="111C5D"/>
                </a:solidFill>
                <a:latin typeface="Arial MT"/>
                <a:cs typeface="Arial MT"/>
              </a:rPr>
              <a:t> </a:t>
            </a:r>
            <a:r>
              <a:rPr sz="1600" spc="-23" dirty="0">
                <a:solidFill>
                  <a:srgbClr val="111C5D"/>
                </a:solidFill>
                <a:latin typeface="Arial MT"/>
                <a:cs typeface="Arial MT"/>
              </a:rPr>
              <a:t>par</a:t>
            </a:r>
            <a:r>
              <a:rPr sz="1600" spc="453" dirty="0">
                <a:solidFill>
                  <a:srgbClr val="111C5D"/>
                </a:solidFill>
                <a:latin typeface="Arial MT"/>
                <a:cs typeface="Arial MT"/>
              </a:rPr>
              <a:t> </a:t>
            </a:r>
            <a:r>
              <a:rPr sz="1600" b="1" spc="-27" dirty="0">
                <a:solidFill>
                  <a:srgbClr val="111C5D"/>
                </a:solidFill>
                <a:latin typeface="Arial"/>
                <a:cs typeface="Arial"/>
              </a:rPr>
              <a:t>équipe</a:t>
            </a:r>
            <a:r>
              <a:rPr sz="1600" b="1" spc="-54" dirty="0">
                <a:solidFill>
                  <a:srgbClr val="111C5D"/>
                </a:solidFill>
                <a:latin typeface="Arial"/>
                <a:cs typeface="Arial"/>
              </a:rPr>
              <a:t> </a:t>
            </a:r>
            <a:r>
              <a:rPr sz="1600" b="1" dirty="0">
                <a:solidFill>
                  <a:srgbClr val="111C5D"/>
                </a:solidFill>
                <a:latin typeface="Arial"/>
                <a:cs typeface="Arial"/>
              </a:rPr>
              <a:t>de</a:t>
            </a:r>
            <a:r>
              <a:rPr sz="1600" b="1" spc="-36" dirty="0">
                <a:solidFill>
                  <a:srgbClr val="111C5D"/>
                </a:solidFill>
                <a:latin typeface="Arial"/>
                <a:cs typeface="Arial"/>
              </a:rPr>
              <a:t> </a:t>
            </a:r>
            <a:r>
              <a:rPr sz="1600" b="1" spc="-27" dirty="0">
                <a:solidFill>
                  <a:srgbClr val="111C5D"/>
                </a:solidFill>
                <a:latin typeface="Arial"/>
                <a:cs typeface="Arial"/>
              </a:rPr>
              <a:t>deux</a:t>
            </a:r>
            <a:r>
              <a:rPr sz="1600" b="1" spc="-50" dirty="0">
                <a:solidFill>
                  <a:srgbClr val="111C5D"/>
                </a:solidFill>
                <a:latin typeface="Arial"/>
                <a:cs typeface="Arial"/>
              </a:rPr>
              <a:t> </a:t>
            </a:r>
            <a:r>
              <a:rPr sz="1600" b="1" spc="-27" dirty="0">
                <a:solidFill>
                  <a:srgbClr val="111C5D"/>
                </a:solidFill>
                <a:latin typeface="Arial"/>
                <a:cs typeface="Arial"/>
              </a:rPr>
              <a:t>ou</a:t>
            </a:r>
            <a:r>
              <a:rPr sz="1600" b="1" spc="-36" dirty="0">
                <a:solidFill>
                  <a:srgbClr val="111C5D"/>
                </a:solidFill>
                <a:latin typeface="Arial"/>
                <a:cs typeface="Arial"/>
              </a:rPr>
              <a:t> </a:t>
            </a:r>
            <a:r>
              <a:rPr sz="1600" b="1" spc="-23" dirty="0">
                <a:solidFill>
                  <a:srgbClr val="111C5D"/>
                </a:solidFill>
                <a:latin typeface="Arial"/>
                <a:cs typeface="Arial"/>
              </a:rPr>
              <a:t>trois</a:t>
            </a:r>
            <a:r>
              <a:rPr sz="1600" b="1" spc="-54" dirty="0">
                <a:solidFill>
                  <a:srgbClr val="111C5D"/>
                </a:solidFill>
                <a:latin typeface="Arial"/>
                <a:cs typeface="Arial"/>
              </a:rPr>
              <a:t> </a:t>
            </a:r>
            <a:r>
              <a:rPr sz="1600" b="1" spc="-41" dirty="0">
                <a:solidFill>
                  <a:srgbClr val="111C5D"/>
                </a:solidFill>
                <a:latin typeface="Arial"/>
                <a:cs typeface="Arial"/>
              </a:rPr>
              <a:t>élèves </a:t>
            </a:r>
            <a:r>
              <a:rPr sz="1600" dirty="0">
                <a:solidFill>
                  <a:srgbClr val="111C5D"/>
                </a:solidFill>
                <a:latin typeface="Arial MT"/>
                <a:cs typeface="Arial MT"/>
              </a:rPr>
              <a:t>afin</a:t>
            </a:r>
            <a:r>
              <a:rPr sz="1600" spc="-45" dirty="0">
                <a:solidFill>
                  <a:srgbClr val="111C5D"/>
                </a:solidFill>
                <a:latin typeface="Arial MT"/>
                <a:cs typeface="Arial MT"/>
              </a:rPr>
              <a:t> </a:t>
            </a:r>
            <a:r>
              <a:rPr sz="1600" dirty="0">
                <a:solidFill>
                  <a:srgbClr val="111C5D"/>
                </a:solidFill>
                <a:latin typeface="Arial MT"/>
                <a:cs typeface="Arial MT"/>
              </a:rPr>
              <a:t>de</a:t>
            </a:r>
            <a:r>
              <a:rPr sz="1600" spc="-45" dirty="0">
                <a:solidFill>
                  <a:srgbClr val="111C5D"/>
                </a:solidFill>
                <a:latin typeface="Arial MT"/>
                <a:cs typeface="Arial MT"/>
              </a:rPr>
              <a:t> </a:t>
            </a:r>
            <a:r>
              <a:rPr sz="1600" dirty="0">
                <a:solidFill>
                  <a:srgbClr val="111C5D"/>
                </a:solidFill>
                <a:latin typeface="Arial MT"/>
                <a:cs typeface="Arial MT"/>
              </a:rPr>
              <a:t>consolider</a:t>
            </a:r>
            <a:r>
              <a:rPr sz="1600" spc="-32" dirty="0">
                <a:solidFill>
                  <a:srgbClr val="111C5D"/>
                </a:solidFill>
                <a:latin typeface="Arial MT"/>
                <a:cs typeface="Arial MT"/>
              </a:rPr>
              <a:t> </a:t>
            </a:r>
            <a:r>
              <a:rPr sz="1600" dirty="0">
                <a:solidFill>
                  <a:srgbClr val="111C5D"/>
                </a:solidFill>
                <a:latin typeface="Arial MT"/>
                <a:cs typeface="Arial MT"/>
              </a:rPr>
              <a:t>leurs</a:t>
            </a:r>
            <a:r>
              <a:rPr sz="1600" spc="-50" dirty="0">
                <a:solidFill>
                  <a:srgbClr val="111C5D"/>
                </a:solidFill>
                <a:latin typeface="Arial MT"/>
                <a:cs typeface="Arial MT"/>
              </a:rPr>
              <a:t> </a:t>
            </a:r>
            <a:r>
              <a:rPr sz="1600" b="1" spc="-9" dirty="0">
                <a:solidFill>
                  <a:srgbClr val="111C5D"/>
                </a:solidFill>
                <a:latin typeface="Arial"/>
                <a:cs typeface="Arial"/>
              </a:rPr>
              <a:t>qualités </a:t>
            </a:r>
            <a:r>
              <a:rPr sz="1600" b="1" spc="-32" dirty="0">
                <a:solidFill>
                  <a:srgbClr val="111C5D"/>
                </a:solidFill>
                <a:latin typeface="Arial"/>
                <a:cs typeface="Arial"/>
              </a:rPr>
              <a:t>d'analyse</a:t>
            </a:r>
            <a:r>
              <a:rPr sz="1600" b="1" spc="-54" dirty="0">
                <a:solidFill>
                  <a:srgbClr val="111C5D"/>
                </a:solidFill>
                <a:latin typeface="Arial"/>
                <a:cs typeface="Arial"/>
              </a:rPr>
              <a:t> </a:t>
            </a:r>
            <a:r>
              <a:rPr sz="1600" b="1" dirty="0">
                <a:solidFill>
                  <a:srgbClr val="111C5D"/>
                </a:solidFill>
                <a:latin typeface="Arial"/>
                <a:cs typeface="Arial"/>
              </a:rPr>
              <a:t>et</a:t>
            </a:r>
            <a:r>
              <a:rPr sz="1600" b="1" spc="-36" dirty="0">
                <a:solidFill>
                  <a:srgbClr val="111C5D"/>
                </a:solidFill>
                <a:latin typeface="Arial"/>
                <a:cs typeface="Arial"/>
              </a:rPr>
              <a:t> </a:t>
            </a:r>
            <a:r>
              <a:rPr sz="1600" b="1" dirty="0">
                <a:solidFill>
                  <a:srgbClr val="111C5D"/>
                </a:solidFill>
                <a:latin typeface="Arial"/>
                <a:cs typeface="Arial"/>
              </a:rPr>
              <a:t>de</a:t>
            </a:r>
            <a:r>
              <a:rPr sz="1600" b="1" spc="-41" dirty="0">
                <a:solidFill>
                  <a:srgbClr val="111C5D"/>
                </a:solidFill>
                <a:latin typeface="Arial"/>
                <a:cs typeface="Arial"/>
              </a:rPr>
              <a:t> synthèse, </a:t>
            </a:r>
            <a:r>
              <a:rPr sz="1600" dirty="0">
                <a:solidFill>
                  <a:srgbClr val="111C5D"/>
                </a:solidFill>
                <a:latin typeface="Arial MT"/>
                <a:cs typeface="Arial MT"/>
              </a:rPr>
              <a:t>et</a:t>
            </a:r>
            <a:r>
              <a:rPr sz="1600" spc="-27" dirty="0">
                <a:solidFill>
                  <a:srgbClr val="111C5D"/>
                </a:solidFill>
                <a:latin typeface="Arial MT"/>
                <a:cs typeface="Arial MT"/>
              </a:rPr>
              <a:t> </a:t>
            </a:r>
            <a:r>
              <a:rPr sz="1600" dirty="0">
                <a:solidFill>
                  <a:srgbClr val="111C5D"/>
                </a:solidFill>
                <a:latin typeface="Arial MT"/>
                <a:cs typeface="Arial MT"/>
              </a:rPr>
              <a:t>de</a:t>
            </a:r>
            <a:r>
              <a:rPr sz="1600" spc="-50" dirty="0">
                <a:solidFill>
                  <a:srgbClr val="111C5D"/>
                </a:solidFill>
                <a:latin typeface="Arial MT"/>
                <a:cs typeface="Arial MT"/>
              </a:rPr>
              <a:t> </a:t>
            </a:r>
            <a:r>
              <a:rPr sz="1600" spc="-9" dirty="0">
                <a:solidFill>
                  <a:srgbClr val="111C5D"/>
                </a:solidFill>
                <a:latin typeface="Arial MT"/>
                <a:cs typeface="Arial MT"/>
              </a:rPr>
              <a:t>les</a:t>
            </a:r>
            <a:r>
              <a:rPr sz="1600" spc="-50" dirty="0">
                <a:solidFill>
                  <a:srgbClr val="111C5D"/>
                </a:solidFill>
                <a:latin typeface="Arial MT"/>
                <a:cs typeface="Arial MT"/>
              </a:rPr>
              <a:t> </a:t>
            </a:r>
            <a:r>
              <a:rPr sz="1600" dirty="0">
                <a:solidFill>
                  <a:srgbClr val="111C5D"/>
                </a:solidFill>
                <a:latin typeface="Arial MT"/>
                <a:cs typeface="Arial MT"/>
              </a:rPr>
              <a:t>pousser</a:t>
            </a:r>
            <a:r>
              <a:rPr sz="1600" spc="-36" dirty="0">
                <a:solidFill>
                  <a:srgbClr val="111C5D"/>
                </a:solidFill>
                <a:latin typeface="Arial MT"/>
                <a:cs typeface="Arial MT"/>
              </a:rPr>
              <a:t> </a:t>
            </a:r>
            <a:r>
              <a:rPr sz="1600" dirty="0">
                <a:solidFill>
                  <a:srgbClr val="111C5D"/>
                </a:solidFill>
                <a:latin typeface="Arial MT"/>
                <a:cs typeface="Arial MT"/>
              </a:rPr>
              <a:t>à</a:t>
            </a:r>
            <a:r>
              <a:rPr sz="1600" spc="-41" dirty="0">
                <a:solidFill>
                  <a:srgbClr val="111C5D"/>
                </a:solidFill>
                <a:latin typeface="Arial MT"/>
                <a:cs typeface="Arial MT"/>
              </a:rPr>
              <a:t> </a:t>
            </a:r>
            <a:r>
              <a:rPr sz="1600" dirty="0">
                <a:solidFill>
                  <a:srgbClr val="111C5D"/>
                </a:solidFill>
                <a:latin typeface="Arial MT"/>
                <a:cs typeface="Arial MT"/>
              </a:rPr>
              <a:t>améliorer</a:t>
            </a:r>
            <a:r>
              <a:rPr sz="1600" spc="-41" dirty="0">
                <a:solidFill>
                  <a:srgbClr val="111C5D"/>
                </a:solidFill>
                <a:latin typeface="Arial MT"/>
                <a:cs typeface="Arial MT"/>
              </a:rPr>
              <a:t> </a:t>
            </a:r>
            <a:r>
              <a:rPr sz="1600" spc="-9" dirty="0">
                <a:solidFill>
                  <a:srgbClr val="111C5D"/>
                </a:solidFill>
                <a:latin typeface="Arial MT"/>
                <a:cs typeface="Arial MT"/>
              </a:rPr>
              <a:t>leurs </a:t>
            </a:r>
            <a:r>
              <a:rPr sz="1600" b="1" spc="-50" dirty="0">
                <a:solidFill>
                  <a:srgbClr val="111C5D"/>
                </a:solidFill>
                <a:latin typeface="Arial"/>
                <a:cs typeface="Arial"/>
              </a:rPr>
              <a:t>expressions</a:t>
            </a:r>
            <a:r>
              <a:rPr sz="1600" b="1" spc="-23" dirty="0">
                <a:solidFill>
                  <a:srgbClr val="111C5D"/>
                </a:solidFill>
                <a:latin typeface="Arial"/>
                <a:cs typeface="Arial"/>
              </a:rPr>
              <a:t> écrite</a:t>
            </a:r>
            <a:r>
              <a:rPr sz="1600" b="1" spc="-14" dirty="0">
                <a:solidFill>
                  <a:srgbClr val="111C5D"/>
                </a:solidFill>
                <a:latin typeface="Arial"/>
                <a:cs typeface="Arial"/>
              </a:rPr>
              <a:t> </a:t>
            </a:r>
            <a:r>
              <a:rPr sz="1600" b="1" dirty="0">
                <a:solidFill>
                  <a:srgbClr val="111C5D"/>
                </a:solidFill>
                <a:latin typeface="Arial"/>
                <a:cs typeface="Arial"/>
              </a:rPr>
              <a:t>et</a:t>
            </a:r>
            <a:r>
              <a:rPr sz="1600" b="1" spc="-9" dirty="0">
                <a:solidFill>
                  <a:srgbClr val="111C5D"/>
                </a:solidFill>
                <a:latin typeface="Arial"/>
                <a:cs typeface="Arial"/>
              </a:rPr>
              <a:t> orale.</a:t>
            </a:r>
            <a:endParaRPr sz="1600" dirty="0">
              <a:latin typeface="Arial"/>
              <a:cs typeface="Arial"/>
            </a:endParaRPr>
          </a:p>
        </p:txBody>
      </p:sp>
      <p:sp>
        <p:nvSpPr>
          <p:cNvPr id="9" name="object 9"/>
          <p:cNvSpPr txBox="1"/>
          <p:nvPr/>
        </p:nvSpPr>
        <p:spPr>
          <a:xfrm>
            <a:off x="3671455" y="4433455"/>
            <a:ext cx="7536871" cy="1417074"/>
          </a:xfrm>
          <a:prstGeom prst="rect">
            <a:avLst/>
          </a:prstGeom>
        </p:spPr>
        <p:txBody>
          <a:bodyPr vert="horz" wrap="square" lIns="0" tIns="10941" rIns="0" bIns="0" rtlCol="0">
            <a:spAutoFit/>
          </a:bodyPr>
          <a:lstStyle/>
          <a:p>
            <a:pPr marL="11516" marR="4607">
              <a:lnSpc>
                <a:spcPct val="115399"/>
              </a:lnSpc>
              <a:spcBef>
                <a:spcPts val="86"/>
              </a:spcBef>
            </a:pPr>
            <a:r>
              <a:rPr sz="1600" spc="-18" dirty="0">
                <a:solidFill>
                  <a:srgbClr val="111C5D"/>
                </a:solidFill>
                <a:latin typeface="Arial MT"/>
                <a:cs typeface="Arial MT"/>
              </a:rPr>
              <a:t>L’école</a:t>
            </a:r>
            <a:r>
              <a:rPr sz="1600" spc="-41" dirty="0">
                <a:solidFill>
                  <a:srgbClr val="111C5D"/>
                </a:solidFill>
                <a:latin typeface="Arial MT"/>
                <a:cs typeface="Arial MT"/>
              </a:rPr>
              <a:t> </a:t>
            </a:r>
            <a:r>
              <a:rPr sz="1600" dirty="0">
                <a:solidFill>
                  <a:srgbClr val="111C5D"/>
                </a:solidFill>
                <a:latin typeface="Arial MT"/>
                <a:cs typeface="Arial MT"/>
              </a:rPr>
              <a:t>demande</a:t>
            </a:r>
            <a:r>
              <a:rPr sz="1600" spc="-45" dirty="0">
                <a:solidFill>
                  <a:srgbClr val="111C5D"/>
                </a:solidFill>
                <a:latin typeface="Arial MT"/>
                <a:cs typeface="Arial MT"/>
              </a:rPr>
              <a:t> </a:t>
            </a:r>
            <a:r>
              <a:rPr sz="1600" dirty="0">
                <a:solidFill>
                  <a:srgbClr val="111C5D"/>
                </a:solidFill>
                <a:latin typeface="Arial MT"/>
                <a:cs typeface="Arial MT"/>
              </a:rPr>
              <a:t>la</a:t>
            </a:r>
            <a:r>
              <a:rPr sz="1600" spc="-32" dirty="0">
                <a:solidFill>
                  <a:srgbClr val="111C5D"/>
                </a:solidFill>
                <a:latin typeface="Arial MT"/>
                <a:cs typeface="Arial MT"/>
              </a:rPr>
              <a:t> </a:t>
            </a:r>
            <a:r>
              <a:rPr sz="1600" dirty="0">
                <a:solidFill>
                  <a:srgbClr val="111C5D"/>
                </a:solidFill>
                <a:latin typeface="Arial MT"/>
                <a:cs typeface="Arial MT"/>
              </a:rPr>
              <a:t>réalisation</a:t>
            </a:r>
            <a:r>
              <a:rPr sz="1600" spc="-23" dirty="0">
                <a:solidFill>
                  <a:srgbClr val="111C5D"/>
                </a:solidFill>
                <a:latin typeface="Arial MT"/>
                <a:cs typeface="Arial MT"/>
              </a:rPr>
              <a:t> </a:t>
            </a:r>
            <a:r>
              <a:rPr sz="1600" dirty="0">
                <a:solidFill>
                  <a:srgbClr val="111C5D"/>
                </a:solidFill>
                <a:latin typeface="Arial MT"/>
                <a:cs typeface="Arial MT"/>
              </a:rPr>
              <a:t>de</a:t>
            </a:r>
            <a:r>
              <a:rPr sz="1600" spc="-41" dirty="0">
                <a:solidFill>
                  <a:srgbClr val="111C5D"/>
                </a:solidFill>
                <a:latin typeface="Arial MT"/>
                <a:cs typeface="Arial MT"/>
              </a:rPr>
              <a:t> </a:t>
            </a:r>
            <a:r>
              <a:rPr sz="1600" dirty="0">
                <a:solidFill>
                  <a:srgbClr val="111C5D"/>
                </a:solidFill>
                <a:latin typeface="Arial MT"/>
                <a:cs typeface="Arial MT"/>
              </a:rPr>
              <a:t>plusieurs</a:t>
            </a:r>
            <a:r>
              <a:rPr sz="1600" spc="-18" dirty="0">
                <a:solidFill>
                  <a:srgbClr val="111C5D"/>
                </a:solidFill>
                <a:latin typeface="Arial MT"/>
                <a:cs typeface="Arial MT"/>
              </a:rPr>
              <a:t> </a:t>
            </a:r>
            <a:r>
              <a:rPr sz="1600" b="1" spc="-32" dirty="0">
                <a:solidFill>
                  <a:srgbClr val="111C5D"/>
                </a:solidFill>
                <a:latin typeface="Arial"/>
                <a:cs typeface="Arial"/>
              </a:rPr>
              <a:t>stages</a:t>
            </a:r>
            <a:r>
              <a:rPr sz="1600" b="1" spc="-41" dirty="0">
                <a:solidFill>
                  <a:srgbClr val="111C5D"/>
                </a:solidFill>
                <a:latin typeface="Arial"/>
                <a:cs typeface="Arial"/>
              </a:rPr>
              <a:t> </a:t>
            </a:r>
            <a:r>
              <a:rPr sz="1600" dirty="0">
                <a:solidFill>
                  <a:srgbClr val="111C5D"/>
                </a:solidFill>
                <a:latin typeface="Arial MT"/>
                <a:cs typeface="Arial MT"/>
              </a:rPr>
              <a:t>obligatoires</a:t>
            </a:r>
            <a:r>
              <a:rPr sz="1600" spc="-27" dirty="0">
                <a:solidFill>
                  <a:srgbClr val="111C5D"/>
                </a:solidFill>
                <a:latin typeface="Arial MT"/>
                <a:cs typeface="Arial MT"/>
              </a:rPr>
              <a:t> </a:t>
            </a:r>
            <a:r>
              <a:rPr sz="1600" spc="-23" dirty="0">
                <a:solidFill>
                  <a:srgbClr val="111C5D"/>
                </a:solidFill>
                <a:latin typeface="Arial MT"/>
                <a:cs typeface="Arial MT"/>
              </a:rPr>
              <a:t>en </a:t>
            </a:r>
            <a:r>
              <a:rPr sz="1600" dirty="0">
                <a:solidFill>
                  <a:srgbClr val="111C5D"/>
                </a:solidFill>
                <a:latin typeface="Arial MT"/>
                <a:cs typeface="Arial MT"/>
              </a:rPr>
              <a:t>entreprise</a:t>
            </a:r>
            <a:r>
              <a:rPr sz="1600" spc="-14" dirty="0">
                <a:solidFill>
                  <a:srgbClr val="111C5D"/>
                </a:solidFill>
                <a:latin typeface="Arial MT"/>
                <a:cs typeface="Arial MT"/>
              </a:rPr>
              <a:t> </a:t>
            </a:r>
            <a:r>
              <a:rPr sz="1600" dirty="0">
                <a:solidFill>
                  <a:srgbClr val="111C5D"/>
                </a:solidFill>
                <a:latin typeface="Arial MT"/>
                <a:cs typeface="Arial MT"/>
              </a:rPr>
              <a:t>afin</a:t>
            </a:r>
            <a:r>
              <a:rPr sz="1600" spc="-54" dirty="0">
                <a:solidFill>
                  <a:srgbClr val="111C5D"/>
                </a:solidFill>
                <a:latin typeface="Arial MT"/>
                <a:cs typeface="Arial MT"/>
              </a:rPr>
              <a:t> </a:t>
            </a:r>
            <a:r>
              <a:rPr sz="1600" dirty="0">
                <a:solidFill>
                  <a:srgbClr val="111C5D"/>
                </a:solidFill>
                <a:latin typeface="Arial MT"/>
                <a:cs typeface="Arial MT"/>
              </a:rPr>
              <a:t>de</a:t>
            </a:r>
            <a:r>
              <a:rPr sz="1600" spc="-14" dirty="0">
                <a:solidFill>
                  <a:srgbClr val="111C5D"/>
                </a:solidFill>
                <a:latin typeface="Arial MT"/>
                <a:cs typeface="Arial MT"/>
              </a:rPr>
              <a:t> </a:t>
            </a:r>
            <a:r>
              <a:rPr sz="1600" spc="-9" dirty="0">
                <a:solidFill>
                  <a:srgbClr val="111C5D"/>
                </a:solidFill>
                <a:latin typeface="Arial MT"/>
                <a:cs typeface="Arial MT"/>
              </a:rPr>
              <a:t>se</a:t>
            </a:r>
            <a:r>
              <a:rPr sz="1600" spc="-27" dirty="0">
                <a:solidFill>
                  <a:srgbClr val="111C5D"/>
                </a:solidFill>
                <a:latin typeface="Arial MT"/>
                <a:cs typeface="Arial MT"/>
              </a:rPr>
              <a:t> </a:t>
            </a:r>
            <a:r>
              <a:rPr sz="1600" spc="-9" dirty="0">
                <a:solidFill>
                  <a:srgbClr val="111C5D"/>
                </a:solidFill>
                <a:latin typeface="Arial MT"/>
                <a:cs typeface="Arial MT"/>
              </a:rPr>
              <a:t>professionnaliser.</a:t>
            </a:r>
            <a:endParaRPr sz="1600" dirty="0">
              <a:latin typeface="Arial MT"/>
              <a:cs typeface="Arial MT"/>
            </a:endParaRPr>
          </a:p>
          <a:p>
            <a:pPr>
              <a:spcBef>
                <a:spcPts val="358"/>
              </a:spcBef>
            </a:pPr>
            <a:endParaRPr sz="1600" dirty="0">
              <a:latin typeface="Arial MT"/>
              <a:cs typeface="Arial MT"/>
            </a:endParaRPr>
          </a:p>
          <a:p>
            <a:pPr marL="11516" marR="403073">
              <a:lnSpc>
                <a:spcPct val="114999"/>
              </a:lnSpc>
            </a:pPr>
            <a:r>
              <a:rPr sz="1600" spc="-18" dirty="0">
                <a:solidFill>
                  <a:srgbClr val="111C5D"/>
                </a:solidFill>
                <a:latin typeface="Arial MT"/>
                <a:cs typeface="Arial MT"/>
              </a:rPr>
              <a:t>L’école</a:t>
            </a:r>
            <a:r>
              <a:rPr sz="1600" spc="-45" dirty="0">
                <a:solidFill>
                  <a:srgbClr val="111C5D"/>
                </a:solidFill>
                <a:latin typeface="Arial MT"/>
                <a:cs typeface="Arial MT"/>
              </a:rPr>
              <a:t> </a:t>
            </a:r>
            <a:r>
              <a:rPr sz="1600" dirty="0">
                <a:solidFill>
                  <a:srgbClr val="111C5D"/>
                </a:solidFill>
                <a:latin typeface="Arial MT"/>
                <a:cs typeface="Arial MT"/>
              </a:rPr>
              <a:t>propose</a:t>
            </a:r>
            <a:r>
              <a:rPr sz="1600" spc="-14" dirty="0">
                <a:solidFill>
                  <a:srgbClr val="111C5D"/>
                </a:solidFill>
                <a:latin typeface="Arial MT"/>
                <a:cs typeface="Arial MT"/>
              </a:rPr>
              <a:t> </a:t>
            </a:r>
            <a:r>
              <a:rPr sz="1600" dirty="0">
                <a:solidFill>
                  <a:srgbClr val="111C5D"/>
                </a:solidFill>
                <a:latin typeface="Arial MT"/>
                <a:cs typeface="Arial MT"/>
              </a:rPr>
              <a:t>des</a:t>
            </a:r>
            <a:r>
              <a:rPr sz="1600" spc="-36" dirty="0">
                <a:solidFill>
                  <a:srgbClr val="111C5D"/>
                </a:solidFill>
                <a:latin typeface="Arial MT"/>
                <a:cs typeface="Arial MT"/>
              </a:rPr>
              <a:t> </a:t>
            </a:r>
            <a:r>
              <a:rPr sz="1600" b="1" spc="-50" dirty="0">
                <a:solidFill>
                  <a:srgbClr val="111C5D"/>
                </a:solidFill>
                <a:latin typeface="Arial"/>
                <a:cs typeface="Arial"/>
              </a:rPr>
              <a:t>échanges</a:t>
            </a:r>
            <a:r>
              <a:rPr sz="1600" b="1" spc="-32" dirty="0">
                <a:solidFill>
                  <a:srgbClr val="111C5D"/>
                </a:solidFill>
                <a:latin typeface="Arial"/>
                <a:cs typeface="Arial"/>
              </a:rPr>
              <a:t> </a:t>
            </a:r>
            <a:r>
              <a:rPr sz="1600" spc="-9" dirty="0">
                <a:solidFill>
                  <a:srgbClr val="111C5D"/>
                </a:solidFill>
                <a:latin typeface="Arial MT"/>
                <a:cs typeface="Arial MT"/>
              </a:rPr>
              <a:t>avec</a:t>
            </a:r>
            <a:r>
              <a:rPr sz="1600" spc="-41" dirty="0">
                <a:solidFill>
                  <a:srgbClr val="111C5D"/>
                </a:solidFill>
                <a:latin typeface="Arial MT"/>
                <a:cs typeface="Arial MT"/>
              </a:rPr>
              <a:t> </a:t>
            </a:r>
            <a:r>
              <a:rPr sz="1600" dirty="0">
                <a:solidFill>
                  <a:srgbClr val="111C5D"/>
                </a:solidFill>
                <a:latin typeface="Arial MT"/>
                <a:cs typeface="Arial MT"/>
              </a:rPr>
              <a:t>des</a:t>
            </a:r>
            <a:r>
              <a:rPr sz="1600" spc="-32" dirty="0">
                <a:solidFill>
                  <a:srgbClr val="111C5D"/>
                </a:solidFill>
                <a:latin typeface="Arial MT"/>
                <a:cs typeface="Arial MT"/>
              </a:rPr>
              <a:t> </a:t>
            </a:r>
            <a:r>
              <a:rPr sz="1600" spc="-9" dirty="0">
                <a:solidFill>
                  <a:srgbClr val="111C5D"/>
                </a:solidFill>
                <a:latin typeface="Arial MT"/>
                <a:cs typeface="Arial MT"/>
              </a:rPr>
              <a:t>universités </a:t>
            </a:r>
            <a:r>
              <a:rPr sz="1600" dirty="0">
                <a:solidFill>
                  <a:srgbClr val="111C5D"/>
                </a:solidFill>
                <a:latin typeface="Arial MT"/>
                <a:cs typeface="Arial MT"/>
              </a:rPr>
              <a:t>étrangères</a:t>
            </a:r>
            <a:r>
              <a:rPr sz="1600" spc="336" dirty="0">
                <a:solidFill>
                  <a:srgbClr val="111C5D"/>
                </a:solidFill>
                <a:latin typeface="Arial MT"/>
                <a:cs typeface="Arial MT"/>
              </a:rPr>
              <a:t> </a:t>
            </a:r>
            <a:r>
              <a:rPr sz="1600" dirty="0">
                <a:solidFill>
                  <a:srgbClr val="111C5D"/>
                </a:solidFill>
                <a:latin typeface="Arial MT"/>
                <a:cs typeface="Arial MT"/>
              </a:rPr>
              <a:t>partenaires</a:t>
            </a:r>
            <a:r>
              <a:rPr sz="1600" spc="-9" dirty="0">
                <a:solidFill>
                  <a:srgbClr val="111C5D"/>
                </a:solidFill>
                <a:latin typeface="Arial MT"/>
                <a:cs typeface="Arial MT"/>
              </a:rPr>
              <a:t> </a:t>
            </a:r>
            <a:r>
              <a:rPr sz="1600" dirty="0">
                <a:solidFill>
                  <a:srgbClr val="111C5D"/>
                </a:solidFill>
                <a:latin typeface="Arial MT"/>
                <a:cs typeface="Arial MT"/>
              </a:rPr>
              <a:t>et offre</a:t>
            </a:r>
            <a:r>
              <a:rPr sz="1600" spc="-5" dirty="0">
                <a:solidFill>
                  <a:srgbClr val="111C5D"/>
                </a:solidFill>
                <a:latin typeface="Arial MT"/>
                <a:cs typeface="Arial MT"/>
              </a:rPr>
              <a:t> </a:t>
            </a:r>
            <a:r>
              <a:rPr sz="1600" dirty="0">
                <a:solidFill>
                  <a:srgbClr val="111C5D"/>
                </a:solidFill>
                <a:latin typeface="Arial MT"/>
                <a:cs typeface="Arial MT"/>
              </a:rPr>
              <a:t>la possibilité</a:t>
            </a:r>
            <a:r>
              <a:rPr sz="1600" spc="-5" dirty="0">
                <a:solidFill>
                  <a:srgbClr val="111C5D"/>
                </a:solidFill>
                <a:latin typeface="Arial MT"/>
                <a:cs typeface="Arial MT"/>
              </a:rPr>
              <a:t> </a:t>
            </a:r>
            <a:r>
              <a:rPr sz="1600" dirty="0">
                <a:solidFill>
                  <a:srgbClr val="111C5D"/>
                </a:solidFill>
                <a:latin typeface="Arial MT"/>
                <a:cs typeface="Arial MT"/>
              </a:rPr>
              <a:t>d’effectuer</a:t>
            </a:r>
            <a:r>
              <a:rPr sz="1600" spc="-14" dirty="0">
                <a:solidFill>
                  <a:srgbClr val="111C5D"/>
                </a:solidFill>
                <a:latin typeface="Arial MT"/>
                <a:cs typeface="Arial MT"/>
              </a:rPr>
              <a:t> </a:t>
            </a:r>
            <a:r>
              <a:rPr sz="1600" spc="-23" dirty="0">
                <a:solidFill>
                  <a:srgbClr val="111C5D"/>
                </a:solidFill>
                <a:latin typeface="Arial MT"/>
                <a:cs typeface="Arial MT"/>
              </a:rPr>
              <a:t>des </a:t>
            </a:r>
            <a:r>
              <a:rPr sz="1600" dirty="0">
                <a:solidFill>
                  <a:srgbClr val="111C5D"/>
                </a:solidFill>
                <a:latin typeface="Arial MT"/>
                <a:cs typeface="Arial MT"/>
              </a:rPr>
              <a:t>stages</a:t>
            </a:r>
            <a:r>
              <a:rPr sz="1600" spc="-50" dirty="0">
                <a:solidFill>
                  <a:srgbClr val="111C5D"/>
                </a:solidFill>
                <a:latin typeface="Arial MT"/>
                <a:cs typeface="Arial MT"/>
              </a:rPr>
              <a:t> </a:t>
            </a:r>
            <a:r>
              <a:rPr sz="1600" dirty="0">
                <a:solidFill>
                  <a:srgbClr val="111C5D"/>
                </a:solidFill>
                <a:latin typeface="Arial MT"/>
                <a:cs typeface="Arial MT"/>
              </a:rPr>
              <a:t>à</a:t>
            </a:r>
            <a:r>
              <a:rPr sz="1600" spc="258" dirty="0">
                <a:solidFill>
                  <a:srgbClr val="111C5D"/>
                </a:solidFill>
                <a:latin typeface="Arial MT"/>
                <a:cs typeface="Arial MT"/>
              </a:rPr>
              <a:t> </a:t>
            </a:r>
            <a:r>
              <a:rPr sz="1600" spc="-9" dirty="0">
                <a:solidFill>
                  <a:srgbClr val="111C5D"/>
                </a:solidFill>
                <a:latin typeface="Arial MT"/>
                <a:cs typeface="Arial MT"/>
              </a:rPr>
              <a:t>l’international.</a:t>
            </a:r>
            <a:endParaRPr sz="1600" dirty="0">
              <a:latin typeface="Arial MT"/>
              <a:cs typeface="Arial M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88717" y="3412048"/>
            <a:ext cx="2873138" cy="385031"/>
          </a:xfrm>
          <a:prstGeom prst="rect">
            <a:avLst/>
          </a:prstGeom>
        </p:spPr>
        <p:txBody>
          <a:bodyPr vert="horz" wrap="square" lIns="0" tIns="15547" rIns="0" bIns="0" rtlCol="0">
            <a:spAutoFit/>
          </a:bodyPr>
          <a:lstStyle/>
          <a:p>
            <a:pPr marL="11516">
              <a:spcBef>
                <a:spcPts val="122"/>
              </a:spcBef>
            </a:pPr>
            <a:r>
              <a:rPr sz="2400" b="1" spc="-27" dirty="0">
                <a:solidFill>
                  <a:srgbClr val="111C5D"/>
                </a:solidFill>
                <a:latin typeface="Arial"/>
                <a:cs typeface="Arial"/>
              </a:rPr>
              <a:t>Le</a:t>
            </a:r>
            <a:r>
              <a:rPr sz="2400" b="1" spc="-95" dirty="0">
                <a:solidFill>
                  <a:srgbClr val="111C5D"/>
                </a:solidFill>
                <a:latin typeface="Arial"/>
                <a:cs typeface="Arial"/>
              </a:rPr>
              <a:t> </a:t>
            </a:r>
            <a:r>
              <a:rPr sz="2400" b="1" dirty="0">
                <a:solidFill>
                  <a:srgbClr val="111C5D"/>
                </a:solidFill>
                <a:latin typeface="Arial"/>
                <a:cs typeface="Arial"/>
              </a:rPr>
              <a:t>profil</a:t>
            </a:r>
            <a:r>
              <a:rPr sz="2400" b="1" spc="-103" dirty="0">
                <a:solidFill>
                  <a:srgbClr val="111C5D"/>
                </a:solidFill>
                <a:latin typeface="Arial"/>
                <a:cs typeface="Arial"/>
              </a:rPr>
              <a:t> </a:t>
            </a:r>
            <a:r>
              <a:rPr sz="2400" b="1" dirty="0">
                <a:solidFill>
                  <a:srgbClr val="111C5D"/>
                </a:solidFill>
                <a:latin typeface="Arial"/>
                <a:cs typeface="Arial"/>
              </a:rPr>
              <a:t>de</a:t>
            </a:r>
            <a:r>
              <a:rPr sz="2400" b="1" spc="-77" dirty="0">
                <a:solidFill>
                  <a:srgbClr val="111C5D"/>
                </a:solidFill>
                <a:latin typeface="Arial"/>
                <a:cs typeface="Arial"/>
              </a:rPr>
              <a:t> </a:t>
            </a:r>
            <a:r>
              <a:rPr sz="2400" b="1" spc="-36" dirty="0">
                <a:solidFill>
                  <a:srgbClr val="111C5D"/>
                </a:solidFill>
                <a:latin typeface="Arial"/>
                <a:cs typeface="Arial"/>
              </a:rPr>
              <a:t>Céline</a:t>
            </a:r>
            <a:endParaRPr sz="2400" dirty="0">
              <a:latin typeface="Arial"/>
              <a:cs typeface="Arial"/>
            </a:endParaRPr>
          </a:p>
        </p:txBody>
      </p:sp>
      <p:grpSp>
        <p:nvGrpSpPr>
          <p:cNvPr id="4" name="object 4"/>
          <p:cNvGrpSpPr/>
          <p:nvPr/>
        </p:nvGrpSpPr>
        <p:grpSpPr>
          <a:xfrm>
            <a:off x="1204892" y="2614468"/>
            <a:ext cx="506145" cy="506145"/>
            <a:chOff x="2133600" y="2974848"/>
            <a:chExt cx="558165" cy="558165"/>
          </a:xfrm>
        </p:grpSpPr>
        <p:sp>
          <p:nvSpPr>
            <p:cNvPr id="5" name="object 5"/>
            <p:cNvSpPr/>
            <p:nvPr/>
          </p:nvSpPr>
          <p:spPr>
            <a:xfrm>
              <a:off x="2133600" y="2974848"/>
              <a:ext cx="558165" cy="558165"/>
            </a:xfrm>
            <a:custGeom>
              <a:avLst/>
              <a:gdLst/>
              <a:ahLst/>
              <a:cxnLst/>
              <a:rect l="l" t="t" r="r" b="b"/>
              <a:pathLst>
                <a:path w="558164" h="558164">
                  <a:moveTo>
                    <a:pt x="278892" y="557784"/>
                  </a:moveTo>
                  <a:lnTo>
                    <a:pt x="231648" y="553212"/>
                  </a:lnTo>
                  <a:lnTo>
                    <a:pt x="185928" y="541019"/>
                  </a:lnTo>
                  <a:lnTo>
                    <a:pt x="141732" y="521208"/>
                  </a:lnTo>
                  <a:lnTo>
                    <a:pt x="100584" y="492252"/>
                  </a:lnTo>
                  <a:lnTo>
                    <a:pt x="65532" y="457200"/>
                  </a:lnTo>
                  <a:lnTo>
                    <a:pt x="36576" y="416052"/>
                  </a:lnTo>
                  <a:lnTo>
                    <a:pt x="16764" y="371856"/>
                  </a:lnTo>
                  <a:lnTo>
                    <a:pt x="4572" y="326136"/>
                  </a:lnTo>
                  <a:lnTo>
                    <a:pt x="0" y="278892"/>
                  </a:lnTo>
                  <a:lnTo>
                    <a:pt x="1524" y="254507"/>
                  </a:lnTo>
                  <a:lnTo>
                    <a:pt x="9144" y="208788"/>
                  </a:lnTo>
                  <a:lnTo>
                    <a:pt x="25908" y="163068"/>
                  </a:lnTo>
                  <a:lnTo>
                    <a:pt x="50292" y="120396"/>
                  </a:lnTo>
                  <a:lnTo>
                    <a:pt x="82296" y="82296"/>
                  </a:lnTo>
                  <a:lnTo>
                    <a:pt x="120396" y="50292"/>
                  </a:lnTo>
                  <a:lnTo>
                    <a:pt x="163068" y="25908"/>
                  </a:lnTo>
                  <a:lnTo>
                    <a:pt x="208788" y="9144"/>
                  </a:lnTo>
                  <a:lnTo>
                    <a:pt x="254508" y="1524"/>
                  </a:lnTo>
                  <a:lnTo>
                    <a:pt x="278892" y="0"/>
                  </a:lnTo>
                  <a:lnTo>
                    <a:pt x="303276" y="1524"/>
                  </a:lnTo>
                  <a:lnTo>
                    <a:pt x="348996" y="9144"/>
                  </a:lnTo>
                  <a:lnTo>
                    <a:pt x="394716" y="25908"/>
                  </a:lnTo>
                  <a:lnTo>
                    <a:pt x="437388" y="50292"/>
                  </a:lnTo>
                  <a:lnTo>
                    <a:pt x="475488" y="82296"/>
                  </a:lnTo>
                  <a:lnTo>
                    <a:pt x="507492" y="120396"/>
                  </a:lnTo>
                  <a:lnTo>
                    <a:pt x="531876" y="163068"/>
                  </a:lnTo>
                  <a:lnTo>
                    <a:pt x="548640" y="208788"/>
                  </a:lnTo>
                  <a:lnTo>
                    <a:pt x="556260" y="254507"/>
                  </a:lnTo>
                  <a:lnTo>
                    <a:pt x="557784" y="278892"/>
                  </a:lnTo>
                  <a:lnTo>
                    <a:pt x="556260" y="301752"/>
                  </a:lnTo>
                  <a:lnTo>
                    <a:pt x="548640" y="348995"/>
                  </a:lnTo>
                  <a:lnTo>
                    <a:pt x="531876" y="394715"/>
                  </a:lnTo>
                  <a:lnTo>
                    <a:pt x="507492" y="437387"/>
                  </a:lnTo>
                  <a:lnTo>
                    <a:pt x="475488" y="475487"/>
                  </a:lnTo>
                  <a:lnTo>
                    <a:pt x="437388" y="507491"/>
                  </a:lnTo>
                  <a:lnTo>
                    <a:pt x="394716" y="531876"/>
                  </a:lnTo>
                  <a:lnTo>
                    <a:pt x="348996" y="548639"/>
                  </a:lnTo>
                  <a:lnTo>
                    <a:pt x="303276" y="556260"/>
                  </a:lnTo>
                  <a:lnTo>
                    <a:pt x="278892" y="557784"/>
                  </a:lnTo>
                  <a:close/>
                </a:path>
              </a:pathLst>
            </a:custGeom>
            <a:solidFill>
              <a:srgbClr val="111C5D"/>
            </a:solidFill>
          </p:spPr>
          <p:txBody>
            <a:bodyPr wrap="square" lIns="0" tIns="0" rIns="0" bIns="0" rtlCol="0"/>
            <a:lstStyle/>
            <a:p>
              <a:endParaRPr sz="1632"/>
            </a:p>
          </p:txBody>
        </p:sp>
        <p:pic>
          <p:nvPicPr>
            <p:cNvPr id="6" name="object 6"/>
            <p:cNvPicPr/>
            <p:nvPr/>
          </p:nvPicPr>
          <p:blipFill>
            <a:blip r:embed="rId2" cstate="print"/>
            <a:stretch>
              <a:fillRect/>
            </a:stretch>
          </p:blipFill>
          <p:spPr>
            <a:xfrm>
              <a:off x="2302763" y="3089148"/>
              <a:ext cx="216407" cy="327659"/>
            </a:xfrm>
            <a:prstGeom prst="rect">
              <a:avLst/>
            </a:prstGeom>
          </p:spPr>
        </p:pic>
      </p:grpSp>
      <p:sp>
        <p:nvSpPr>
          <p:cNvPr id="7" name="object 7"/>
          <p:cNvSpPr txBox="1"/>
          <p:nvPr/>
        </p:nvSpPr>
        <p:spPr>
          <a:xfrm>
            <a:off x="3380510" y="1441314"/>
            <a:ext cx="6681531" cy="2280960"/>
          </a:xfrm>
          <a:prstGeom prst="rect">
            <a:avLst/>
          </a:prstGeom>
        </p:spPr>
        <p:txBody>
          <a:bodyPr vert="horz" wrap="square" lIns="0" tIns="10365" rIns="0" bIns="0" rtlCol="0">
            <a:spAutoFit/>
          </a:bodyPr>
          <a:lstStyle/>
          <a:p>
            <a:pPr marL="58733" marR="206142">
              <a:lnSpc>
                <a:spcPct val="114399"/>
              </a:lnSpc>
              <a:spcBef>
                <a:spcPts val="82"/>
              </a:spcBef>
            </a:pPr>
            <a:r>
              <a:rPr sz="1600" spc="-9" dirty="0">
                <a:solidFill>
                  <a:srgbClr val="111C5D"/>
                </a:solidFill>
                <a:latin typeface="Arial MT"/>
                <a:cs typeface="Arial MT"/>
              </a:rPr>
              <a:t>Céline</a:t>
            </a:r>
            <a:r>
              <a:rPr sz="1600" spc="-36" dirty="0">
                <a:solidFill>
                  <a:srgbClr val="111C5D"/>
                </a:solidFill>
                <a:latin typeface="Arial MT"/>
                <a:cs typeface="Arial MT"/>
              </a:rPr>
              <a:t> </a:t>
            </a:r>
            <a:r>
              <a:rPr sz="1600" dirty="0">
                <a:solidFill>
                  <a:srgbClr val="111C5D"/>
                </a:solidFill>
                <a:latin typeface="Arial MT"/>
                <a:cs typeface="Arial MT"/>
              </a:rPr>
              <a:t>est</a:t>
            </a:r>
            <a:r>
              <a:rPr sz="1600" spc="-41" dirty="0">
                <a:solidFill>
                  <a:srgbClr val="111C5D"/>
                </a:solidFill>
                <a:latin typeface="Arial MT"/>
                <a:cs typeface="Arial MT"/>
              </a:rPr>
              <a:t> </a:t>
            </a:r>
            <a:r>
              <a:rPr sz="1600" dirty="0">
                <a:solidFill>
                  <a:srgbClr val="111C5D"/>
                </a:solidFill>
                <a:latin typeface="Arial MT"/>
                <a:cs typeface="Arial MT"/>
              </a:rPr>
              <a:t>une</a:t>
            </a:r>
            <a:r>
              <a:rPr sz="1600" spc="-50" dirty="0">
                <a:solidFill>
                  <a:srgbClr val="111C5D"/>
                </a:solidFill>
                <a:latin typeface="Arial MT"/>
                <a:cs typeface="Arial MT"/>
              </a:rPr>
              <a:t> </a:t>
            </a:r>
            <a:r>
              <a:rPr sz="1600" spc="-9" dirty="0">
                <a:solidFill>
                  <a:srgbClr val="111C5D"/>
                </a:solidFill>
                <a:latin typeface="Arial MT"/>
                <a:cs typeface="Arial MT"/>
              </a:rPr>
              <a:t>élève</a:t>
            </a:r>
            <a:r>
              <a:rPr sz="1600" spc="-45" dirty="0">
                <a:solidFill>
                  <a:srgbClr val="111C5D"/>
                </a:solidFill>
                <a:latin typeface="Arial MT"/>
                <a:cs typeface="Arial MT"/>
              </a:rPr>
              <a:t> </a:t>
            </a:r>
            <a:r>
              <a:rPr sz="1600" dirty="0">
                <a:solidFill>
                  <a:srgbClr val="111C5D"/>
                </a:solidFill>
                <a:latin typeface="Arial MT"/>
                <a:cs typeface="Arial MT"/>
              </a:rPr>
              <a:t>en</a:t>
            </a:r>
            <a:r>
              <a:rPr sz="1600" spc="-41" dirty="0">
                <a:solidFill>
                  <a:srgbClr val="111C5D"/>
                </a:solidFill>
                <a:latin typeface="Arial MT"/>
                <a:cs typeface="Arial MT"/>
              </a:rPr>
              <a:t> </a:t>
            </a:r>
            <a:r>
              <a:rPr sz="1600" dirty="0">
                <a:solidFill>
                  <a:srgbClr val="111C5D"/>
                </a:solidFill>
                <a:latin typeface="Arial MT"/>
                <a:cs typeface="Arial MT"/>
              </a:rPr>
              <a:t>terminale</a:t>
            </a:r>
            <a:r>
              <a:rPr sz="1600" spc="-36" dirty="0">
                <a:solidFill>
                  <a:srgbClr val="111C5D"/>
                </a:solidFill>
                <a:latin typeface="Arial MT"/>
                <a:cs typeface="Arial MT"/>
              </a:rPr>
              <a:t> </a:t>
            </a:r>
            <a:r>
              <a:rPr sz="1600" dirty="0">
                <a:solidFill>
                  <a:srgbClr val="111C5D"/>
                </a:solidFill>
                <a:latin typeface="Arial MT"/>
                <a:cs typeface="Arial MT"/>
              </a:rPr>
              <a:t>générale</a:t>
            </a:r>
            <a:r>
              <a:rPr sz="1600" spc="-27" dirty="0">
                <a:solidFill>
                  <a:srgbClr val="111C5D"/>
                </a:solidFill>
                <a:latin typeface="Arial MT"/>
                <a:cs typeface="Arial MT"/>
              </a:rPr>
              <a:t> </a:t>
            </a:r>
            <a:r>
              <a:rPr sz="1600" b="1" spc="-9" dirty="0">
                <a:solidFill>
                  <a:srgbClr val="111C5D"/>
                </a:solidFill>
                <a:latin typeface="Arial"/>
                <a:cs typeface="Arial"/>
              </a:rPr>
              <a:t>spécialité </a:t>
            </a:r>
            <a:r>
              <a:rPr sz="1600" b="1" spc="-27" dirty="0">
                <a:solidFill>
                  <a:srgbClr val="111C5D"/>
                </a:solidFill>
                <a:latin typeface="Arial"/>
                <a:cs typeface="Arial"/>
              </a:rPr>
              <a:t>physique-</a:t>
            </a:r>
            <a:r>
              <a:rPr sz="1600" b="1" spc="-32" dirty="0">
                <a:solidFill>
                  <a:srgbClr val="111C5D"/>
                </a:solidFill>
                <a:latin typeface="Arial"/>
                <a:cs typeface="Arial"/>
              </a:rPr>
              <a:t>chimie</a:t>
            </a:r>
            <a:r>
              <a:rPr sz="1600" b="1" spc="-18" dirty="0">
                <a:solidFill>
                  <a:srgbClr val="111C5D"/>
                </a:solidFill>
                <a:latin typeface="Arial"/>
                <a:cs typeface="Arial"/>
              </a:rPr>
              <a:t> </a:t>
            </a:r>
            <a:r>
              <a:rPr sz="1600" b="1" dirty="0">
                <a:solidFill>
                  <a:srgbClr val="111C5D"/>
                </a:solidFill>
                <a:latin typeface="Arial"/>
                <a:cs typeface="Arial"/>
              </a:rPr>
              <a:t>et</a:t>
            </a:r>
            <a:r>
              <a:rPr sz="1600" b="1" spc="-27" dirty="0">
                <a:solidFill>
                  <a:srgbClr val="111C5D"/>
                </a:solidFill>
                <a:latin typeface="Arial"/>
                <a:cs typeface="Arial"/>
              </a:rPr>
              <a:t> </a:t>
            </a:r>
            <a:r>
              <a:rPr sz="1600" b="1" spc="-23" dirty="0">
                <a:solidFill>
                  <a:srgbClr val="111C5D"/>
                </a:solidFill>
                <a:latin typeface="Arial"/>
                <a:cs typeface="Arial"/>
              </a:rPr>
              <a:t>mathématiques.</a:t>
            </a:r>
            <a:r>
              <a:rPr sz="1600" b="1" spc="-5" dirty="0">
                <a:solidFill>
                  <a:srgbClr val="111C5D"/>
                </a:solidFill>
                <a:latin typeface="Arial"/>
                <a:cs typeface="Arial"/>
              </a:rPr>
              <a:t> </a:t>
            </a:r>
            <a:r>
              <a:rPr sz="1600" spc="-23" dirty="0">
                <a:solidFill>
                  <a:srgbClr val="111C5D"/>
                </a:solidFill>
                <a:latin typeface="Arial MT"/>
                <a:cs typeface="Arial MT"/>
              </a:rPr>
              <a:t>Elle </a:t>
            </a:r>
            <a:r>
              <a:rPr sz="1600" dirty="0">
                <a:solidFill>
                  <a:srgbClr val="111C5D"/>
                </a:solidFill>
                <a:latin typeface="Arial MT"/>
                <a:cs typeface="Arial MT"/>
              </a:rPr>
              <a:t>a</a:t>
            </a:r>
            <a:r>
              <a:rPr sz="1600" spc="-41" dirty="0">
                <a:solidFill>
                  <a:srgbClr val="111C5D"/>
                </a:solidFill>
                <a:latin typeface="Arial MT"/>
                <a:cs typeface="Arial MT"/>
              </a:rPr>
              <a:t> </a:t>
            </a:r>
            <a:r>
              <a:rPr sz="1600" spc="-9" dirty="0">
                <a:solidFill>
                  <a:srgbClr val="111C5D"/>
                </a:solidFill>
                <a:latin typeface="Arial MT"/>
                <a:cs typeface="Arial MT"/>
              </a:rPr>
              <a:t>abandonné </a:t>
            </a:r>
            <a:r>
              <a:rPr sz="1600" dirty="0">
                <a:solidFill>
                  <a:srgbClr val="111C5D"/>
                </a:solidFill>
                <a:latin typeface="Arial MT"/>
                <a:cs typeface="Arial MT"/>
              </a:rPr>
              <a:t>la</a:t>
            </a:r>
            <a:r>
              <a:rPr sz="1600" spc="-41" dirty="0">
                <a:solidFill>
                  <a:srgbClr val="111C5D"/>
                </a:solidFill>
                <a:latin typeface="Arial MT"/>
                <a:cs typeface="Arial MT"/>
              </a:rPr>
              <a:t> </a:t>
            </a:r>
            <a:r>
              <a:rPr sz="1600" dirty="0">
                <a:solidFill>
                  <a:srgbClr val="111C5D"/>
                </a:solidFill>
                <a:latin typeface="Arial MT"/>
                <a:cs typeface="Arial MT"/>
              </a:rPr>
              <a:t>spécialité</a:t>
            </a:r>
            <a:r>
              <a:rPr sz="1600" spc="-14" dirty="0">
                <a:solidFill>
                  <a:srgbClr val="111C5D"/>
                </a:solidFill>
                <a:latin typeface="Arial MT"/>
                <a:cs typeface="Arial MT"/>
              </a:rPr>
              <a:t> </a:t>
            </a:r>
            <a:r>
              <a:rPr sz="1600" dirty="0">
                <a:solidFill>
                  <a:srgbClr val="111C5D"/>
                </a:solidFill>
                <a:latin typeface="Arial MT"/>
                <a:cs typeface="Arial MT"/>
              </a:rPr>
              <a:t>SVT</a:t>
            </a:r>
            <a:r>
              <a:rPr sz="1600" spc="-27" dirty="0">
                <a:solidFill>
                  <a:srgbClr val="111C5D"/>
                </a:solidFill>
                <a:latin typeface="Arial MT"/>
                <a:cs typeface="Arial MT"/>
              </a:rPr>
              <a:t> </a:t>
            </a:r>
            <a:r>
              <a:rPr sz="1600" dirty="0">
                <a:solidFill>
                  <a:srgbClr val="111C5D"/>
                </a:solidFill>
                <a:latin typeface="Arial MT"/>
                <a:cs typeface="Arial MT"/>
              </a:rPr>
              <a:t>à</a:t>
            </a:r>
            <a:r>
              <a:rPr sz="1600" spc="-41" dirty="0">
                <a:solidFill>
                  <a:srgbClr val="111C5D"/>
                </a:solidFill>
                <a:latin typeface="Arial MT"/>
                <a:cs typeface="Arial MT"/>
              </a:rPr>
              <a:t> </a:t>
            </a:r>
            <a:r>
              <a:rPr sz="1600" dirty="0">
                <a:solidFill>
                  <a:srgbClr val="111C5D"/>
                </a:solidFill>
                <a:latin typeface="Arial MT"/>
                <a:cs typeface="Arial MT"/>
              </a:rPr>
              <a:t>la</a:t>
            </a:r>
            <a:r>
              <a:rPr sz="1600" spc="-27" dirty="0">
                <a:solidFill>
                  <a:srgbClr val="111C5D"/>
                </a:solidFill>
                <a:latin typeface="Arial MT"/>
                <a:cs typeface="Arial MT"/>
              </a:rPr>
              <a:t> </a:t>
            </a:r>
            <a:r>
              <a:rPr sz="1600" dirty="0">
                <a:solidFill>
                  <a:srgbClr val="111C5D"/>
                </a:solidFill>
                <a:latin typeface="Arial MT"/>
                <a:cs typeface="Arial MT"/>
              </a:rPr>
              <a:t>fin</a:t>
            </a:r>
            <a:r>
              <a:rPr sz="1600" spc="-41" dirty="0">
                <a:solidFill>
                  <a:srgbClr val="111C5D"/>
                </a:solidFill>
                <a:latin typeface="Arial MT"/>
                <a:cs typeface="Arial MT"/>
              </a:rPr>
              <a:t> </a:t>
            </a:r>
            <a:r>
              <a:rPr sz="1600" dirty="0">
                <a:solidFill>
                  <a:srgbClr val="111C5D"/>
                </a:solidFill>
                <a:latin typeface="Arial MT"/>
                <a:cs typeface="Arial MT"/>
              </a:rPr>
              <a:t>de</a:t>
            </a:r>
            <a:r>
              <a:rPr sz="1600" spc="-23" dirty="0">
                <a:solidFill>
                  <a:srgbClr val="111C5D"/>
                </a:solidFill>
                <a:latin typeface="Arial MT"/>
                <a:cs typeface="Arial MT"/>
              </a:rPr>
              <a:t> </a:t>
            </a:r>
            <a:r>
              <a:rPr sz="1600" dirty="0">
                <a:solidFill>
                  <a:srgbClr val="111C5D"/>
                </a:solidFill>
                <a:latin typeface="Arial MT"/>
                <a:cs typeface="Arial MT"/>
              </a:rPr>
              <a:t>la</a:t>
            </a:r>
            <a:r>
              <a:rPr sz="1600" spc="-41" dirty="0">
                <a:solidFill>
                  <a:srgbClr val="111C5D"/>
                </a:solidFill>
                <a:latin typeface="Arial MT"/>
                <a:cs typeface="Arial MT"/>
              </a:rPr>
              <a:t> </a:t>
            </a:r>
            <a:r>
              <a:rPr sz="1600" spc="-18" dirty="0">
                <a:solidFill>
                  <a:srgbClr val="111C5D"/>
                </a:solidFill>
                <a:latin typeface="Arial MT"/>
                <a:cs typeface="Arial MT"/>
              </a:rPr>
              <a:t>1</a:t>
            </a:r>
            <a:r>
              <a:rPr sz="1600" spc="-27" baseline="16666" dirty="0">
                <a:solidFill>
                  <a:srgbClr val="111C5D"/>
                </a:solidFill>
                <a:latin typeface="Arial MT"/>
                <a:cs typeface="Arial MT"/>
              </a:rPr>
              <a:t>re</a:t>
            </a:r>
            <a:r>
              <a:rPr sz="1600" spc="-18" dirty="0">
                <a:solidFill>
                  <a:srgbClr val="111C5D"/>
                </a:solidFill>
                <a:latin typeface="Arial MT"/>
                <a:cs typeface="Arial MT"/>
              </a:rPr>
              <a:t>.</a:t>
            </a:r>
            <a:endParaRPr sz="1600" dirty="0">
              <a:latin typeface="Arial MT"/>
              <a:cs typeface="Arial MT"/>
            </a:endParaRPr>
          </a:p>
          <a:p>
            <a:pPr>
              <a:spcBef>
                <a:spcPts val="313"/>
              </a:spcBef>
            </a:pPr>
            <a:endParaRPr sz="1600" dirty="0">
              <a:latin typeface="Arial MT"/>
              <a:cs typeface="Arial MT"/>
            </a:endParaRPr>
          </a:p>
          <a:p>
            <a:pPr marL="57582" marR="50672">
              <a:lnSpc>
                <a:spcPct val="114199"/>
              </a:lnSpc>
            </a:pPr>
            <a:r>
              <a:rPr sz="1600" spc="-27" dirty="0">
                <a:solidFill>
                  <a:srgbClr val="111C5D"/>
                </a:solidFill>
                <a:latin typeface="Arial MT"/>
                <a:cs typeface="Arial MT"/>
              </a:rPr>
              <a:t>Elle</a:t>
            </a:r>
            <a:r>
              <a:rPr sz="1600" spc="-36" dirty="0">
                <a:solidFill>
                  <a:srgbClr val="111C5D"/>
                </a:solidFill>
                <a:latin typeface="Arial MT"/>
                <a:cs typeface="Arial MT"/>
              </a:rPr>
              <a:t> </a:t>
            </a:r>
            <a:r>
              <a:rPr sz="1600" dirty="0">
                <a:solidFill>
                  <a:srgbClr val="111C5D"/>
                </a:solidFill>
                <a:latin typeface="Arial MT"/>
                <a:cs typeface="Arial MT"/>
              </a:rPr>
              <a:t>a</a:t>
            </a:r>
            <a:r>
              <a:rPr sz="1600" spc="-23" dirty="0">
                <a:solidFill>
                  <a:srgbClr val="111C5D"/>
                </a:solidFill>
                <a:latin typeface="Arial MT"/>
                <a:cs typeface="Arial MT"/>
              </a:rPr>
              <a:t> </a:t>
            </a:r>
            <a:r>
              <a:rPr sz="1600" dirty="0">
                <a:solidFill>
                  <a:srgbClr val="111C5D"/>
                </a:solidFill>
                <a:latin typeface="Arial MT"/>
                <a:cs typeface="Arial MT"/>
              </a:rPr>
              <a:t>fait</a:t>
            </a:r>
            <a:r>
              <a:rPr sz="1600" spc="-9" dirty="0">
                <a:solidFill>
                  <a:srgbClr val="111C5D"/>
                </a:solidFill>
                <a:latin typeface="Arial MT"/>
                <a:cs typeface="Arial MT"/>
              </a:rPr>
              <a:t> </a:t>
            </a:r>
            <a:r>
              <a:rPr sz="1600" dirty="0">
                <a:solidFill>
                  <a:srgbClr val="111C5D"/>
                </a:solidFill>
                <a:latin typeface="Arial MT"/>
                <a:cs typeface="Arial MT"/>
              </a:rPr>
              <a:t>son</a:t>
            </a:r>
            <a:r>
              <a:rPr sz="1600" spc="-36" dirty="0">
                <a:solidFill>
                  <a:srgbClr val="111C5D"/>
                </a:solidFill>
                <a:latin typeface="Arial MT"/>
                <a:cs typeface="Arial MT"/>
              </a:rPr>
              <a:t> </a:t>
            </a:r>
            <a:r>
              <a:rPr sz="1600" b="1" spc="-9" dirty="0">
                <a:solidFill>
                  <a:srgbClr val="111C5D"/>
                </a:solidFill>
                <a:latin typeface="Arial"/>
                <a:cs typeface="Arial"/>
              </a:rPr>
              <a:t>stage</a:t>
            </a:r>
            <a:r>
              <a:rPr sz="1600" b="1" dirty="0">
                <a:solidFill>
                  <a:srgbClr val="111C5D"/>
                </a:solidFill>
                <a:latin typeface="Arial"/>
                <a:cs typeface="Arial"/>
              </a:rPr>
              <a:t> de</a:t>
            </a:r>
            <a:r>
              <a:rPr sz="1600" b="1" spc="-23" dirty="0">
                <a:solidFill>
                  <a:srgbClr val="111C5D"/>
                </a:solidFill>
                <a:latin typeface="Arial"/>
                <a:cs typeface="Arial"/>
              </a:rPr>
              <a:t> </a:t>
            </a:r>
            <a:r>
              <a:rPr sz="1600" b="1" dirty="0">
                <a:solidFill>
                  <a:srgbClr val="111C5D"/>
                </a:solidFill>
                <a:latin typeface="Arial"/>
                <a:cs typeface="Arial"/>
              </a:rPr>
              <a:t>3</a:t>
            </a:r>
            <a:r>
              <a:rPr sz="1600" b="1" baseline="16666" dirty="0">
                <a:solidFill>
                  <a:srgbClr val="111C5D"/>
                </a:solidFill>
                <a:latin typeface="Arial"/>
                <a:cs typeface="Arial"/>
              </a:rPr>
              <a:t>e</a:t>
            </a:r>
            <a:r>
              <a:rPr sz="1600" b="1" spc="-14" baseline="16666" dirty="0">
                <a:solidFill>
                  <a:srgbClr val="111C5D"/>
                </a:solidFill>
                <a:latin typeface="Arial"/>
                <a:cs typeface="Arial"/>
              </a:rPr>
              <a:t> </a:t>
            </a:r>
            <a:r>
              <a:rPr sz="1600" b="1" dirty="0">
                <a:solidFill>
                  <a:srgbClr val="111C5D"/>
                </a:solidFill>
                <a:latin typeface="Arial"/>
                <a:cs typeface="Arial"/>
              </a:rPr>
              <a:t>à</a:t>
            </a:r>
            <a:r>
              <a:rPr sz="1600" b="1" spc="-23" dirty="0">
                <a:solidFill>
                  <a:srgbClr val="111C5D"/>
                </a:solidFill>
                <a:latin typeface="Arial"/>
                <a:cs typeface="Arial"/>
              </a:rPr>
              <a:t> </a:t>
            </a:r>
            <a:r>
              <a:rPr sz="1600" b="1" dirty="0">
                <a:solidFill>
                  <a:srgbClr val="111C5D"/>
                </a:solidFill>
                <a:latin typeface="Arial"/>
                <a:cs typeface="Arial"/>
              </a:rPr>
              <a:t>Air</a:t>
            </a:r>
            <a:r>
              <a:rPr sz="1600" b="1" spc="-5" dirty="0">
                <a:solidFill>
                  <a:srgbClr val="111C5D"/>
                </a:solidFill>
                <a:latin typeface="Arial"/>
                <a:cs typeface="Arial"/>
              </a:rPr>
              <a:t> </a:t>
            </a:r>
            <a:r>
              <a:rPr sz="1600" b="1" spc="-45" dirty="0">
                <a:solidFill>
                  <a:srgbClr val="111C5D"/>
                </a:solidFill>
                <a:latin typeface="Arial"/>
                <a:cs typeface="Arial"/>
              </a:rPr>
              <a:t>France.</a:t>
            </a:r>
            <a:r>
              <a:rPr sz="1600" b="1" spc="-23" dirty="0">
                <a:solidFill>
                  <a:srgbClr val="111C5D"/>
                </a:solidFill>
                <a:latin typeface="Arial"/>
                <a:cs typeface="Arial"/>
              </a:rPr>
              <a:t> </a:t>
            </a:r>
            <a:r>
              <a:rPr sz="1600" spc="-23" dirty="0">
                <a:solidFill>
                  <a:srgbClr val="111C5D"/>
                </a:solidFill>
                <a:latin typeface="Arial MT"/>
                <a:cs typeface="Arial MT"/>
              </a:rPr>
              <a:t>Elle</a:t>
            </a:r>
            <a:r>
              <a:rPr sz="1600" spc="-18" dirty="0">
                <a:solidFill>
                  <a:srgbClr val="111C5D"/>
                </a:solidFill>
                <a:latin typeface="Arial MT"/>
                <a:cs typeface="Arial MT"/>
              </a:rPr>
              <a:t> </a:t>
            </a:r>
            <a:r>
              <a:rPr sz="1600" spc="-9" dirty="0">
                <a:solidFill>
                  <a:srgbClr val="111C5D"/>
                </a:solidFill>
                <a:latin typeface="Arial MT"/>
                <a:cs typeface="Arial MT"/>
              </a:rPr>
              <a:t>s’est intéressée</a:t>
            </a:r>
            <a:r>
              <a:rPr sz="1600" spc="9" dirty="0">
                <a:solidFill>
                  <a:srgbClr val="111C5D"/>
                </a:solidFill>
                <a:latin typeface="Arial MT"/>
                <a:cs typeface="Arial MT"/>
              </a:rPr>
              <a:t> </a:t>
            </a:r>
            <a:r>
              <a:rPr sz="1600" dirty="0">
                <a:solidFill>
                  <a:srgbClr val="111C5D"/>
                </a:solidFill>
                <a:latin typeface="Arial MT"/>
                <a:cs typeface="Arial MT"/>
              </a:rPr>
              <a:t>à</a:t>
            </a:r>
            <a:r>
              <a:rPr sz="1600" spc="-18" dirty="0">
                <a:solidFill>
                  <a:srgbClr val="111C5D"/>
                </a:solidFill>
                <a:latin typeface="Arial MT"/>
                <a:cs typeface="Arial MT"/>
              </a:rPr>
              <a:t> </a:t>
            </a:r>
            <a:r>
              <a:rPr sz="1600" dirty="0">
                <a:solidFill>
                  <a:srgbClr val="111C5D"/>
                </a:solidFill>
                <a:latin typeface="Arial MT"/>
                <a:cs typeface="Arial MT"/>
              </a:rPr>
              <a:t>tous</a:t>
            </a:r>
            <a:r>
              <a:rPr sz="1600" spc="-18" dirty="0">
                <a:solidFill>
                  <a:srgbClr val="111C5D"/>
                </a:solidFill>
                <a:latin typeface="Arial MT"/>
                <a:cs typeface="Arial MT"/>
              </a:rPr>
              <a:t> </a:t>
            </a:r>
            <a:r>
              <a:rPr sz="1600" dirty="0">
                <a:solidFill>
                  <a:srgbClr val="111C5D"/>
                </a:solidFill>
                <a:latin typeface="Arial MT"/>
                <a:cs typeface="Arial MT"/>
              </a:rPr>
              <a:t>les</a:t>
            </a:r>
            <a:r>
              <a:rPr sz="1600" spc="-5" dirty="0">
                <a:solidFill>
                  <a:srgbClr val="111C5D"/>
                </a:solidFill>
                <a:latin typeface="Arial MT"/>
                <a:cs typeface="Arial MT"/>
              </a:rPr>
              <a:t> </a:t>
            </a:r>
            <a:r>
              <a:rPr sz="1600" dirty="0">
                <a:solidFill>
                  <a:srgbClr val="111C5D"/>
                </a:solidFill>
                <a:latin typeface="Arial MT"/>
                <a:cs typeface="Arial MT"/>
              </a:rPr>
              <a:t>métiers</a:t>
            </a:r>
            <a:r>
              <a:rPr sz="1600" spc="9" dirty="0">
                <a:solidFill>
                  <a:srgbClr val="111C5D"/>
                </a:solidFill>
                <a:latin typeface="Arial MT"/>
                <a:cs typeface="Arial MT"/>
              </a:rPr>
              <a:t> </a:t>
            </a:r>
            <a:r>
              <a:rPr sz="1600" dirty="0">
                <a:solidFill>
                  <a:srgbClr val="111C5D"/>
                </a:solidFill>
                <a:latin typeface="Arial MT"/>
                <a:cs typeface="Arial MT"/>
              </a:rPr>
              <a:t>de</a:t>
            </a:r>
            <a:r>
              <a:rPr sz="1600" spc="-14" dirty="0">
                <a:solidFill>
                  <a:srgbClr val="111C5D"/>
                </a:solidFill>
                <a:latin typeface="Arial MT"/>
                <a:cs typeface="Arial MT"/>
              </a:rPr>
              <a:t> </a:t>
            </a:r>
            <a:r>
              <a:rPr sz="1600" dirty="0">
                <a:solidFill>
                  <a:srgbClr val="111C5D"/>
                </a:solidFill>
                <a:latin typeface="Arial MT"/>
                <a:cs typeface="Arial MT"/>
              </a:rPr>
              <a:t>l’aviation</a:t>
            </a:r>
            <a:r>
              <a:rPr sz="1600" spc="-5" dirty="0">
                <a:solidFill>
                  <a:srgbClr val="111C5D"/>
                </a:solidFill>
                <a:latin typeface="Arial MT"/>
                <a:cs typeface="Arial MT"/>
              </a:rPr>
              <a:t> </a:t>
            </a:r>
            <a:r>
              <a:rPr sz="1600" dirty="0">
                <a:solidFill>
                  <a:srgbClr val="111C5D"/>
                </a:solidFill>
                <a:latin typeface="Arial MT"/>
                <a:cs typeface="Arial MT"/>
              </a:rPr>
              <a:t>(pilote,</a:t>
            </a:r>
            <a:r>
              <a:rPr sz="1600" spc="9" dirty="0">
                <a:solidFill>
                  <a:srgbClr val="111C5D"/>
                </a:solidFill>
                <a:latin typeface="Arial MT"/>
                <a:cs typeface="Arial MT"/>
              </a:rPr>
              <a:t> </a:t>
            </a:r>
            <a:r>
              <a:rPr sz="1600" spc="-9" dirty="0">
                <a:solidFill>
                  <a:srgbClr val="111C5D"/>
                </a:solidFill>
                <a:latin typeface="Arial MT"/>
                <a:cs typeface="Arial MT"/>
              </a:rPr>
              <a:t>hôtesse </a:t>
            </a:r>
            <a:r>
              <a:rPr sz="1600" dirty="0">
                <a:solidFill>
                  <a:srgbClr val="111C5D"/>
                </a:solidFill>
                <a:latin typeface="Arial MT"/>
                <a:cs typeface="Arial MT"/>
              </a:rPr>
              <a:t>de</a:t>
            </a:r>
            <a:r>
              <a:rPr sz="1600" spc="-23" dirty="0">
                <a:solidFill>
                  <a:srgbClr val="111C5D"/>
                </a:solidFill>
                <a:latin typeface="Arial MT"/>
                <a:cs typeface="Arial MT"/>
              </a:rPr>
              <a:t> </a:t>
            </a:r>
            <a:r>
              <a:rPr sz="1600" dirty="0">
                <a:solidFill>
                  <a:srgbClr val="111C5D"/>
                </a:solidFill>
                <a:latin typeface="Arial MT"/>
                <a:cs typeface="Arial MT"/>
              </a:rPr>
              <a:t>l’air,</a:t>
            </a:r>
            <a:r>
              <a:rPr sz="1600" spc="-14" dirty="0">
                <a:solidFill>
                  <a:srgbClr val="111C5D"/>
                </a:solidFill>
                <a:latin typeface="Arial MT"/>
                <a:cs typeface="Arial MT"/>
              </a:rPr>
              <a:t> </a:t>
            </a:r>
            <a:r>
              <a:rPr sz="1600" dirty="0">
                <a:solidFill>
                  <a:srgbClr val="111C5D"/>
                </a:solidFill>
                <a:latin typeface="Arial MT"/>
                <a:cs typeface="Arial MT"/>
              </a:rPr>
              <a:t>contrôleur</a:t>
            </a:r>
            <a:r>
              <a:rPr sz="1600" spc="-5" dirty="0">
                <a:solidFill>
                  <a:srgbClr val="111C5D"/>
                </a:solidFill>
                <a:latin typeface="Arial MT"/>
                <a:cs typeface="Arial MT"/>
              </a:rPr>
              <a:t> </a:t>
            </a:r>
            <a:r>
              <a:rPr sz="1600" spc="-9" dirty="0">
                <a:solidFill>
                  <a:srgbClr val="111C5D"/>
                </a:solidFill>
                <a:latin typeface="Arial MT"/>
                <a:cs typeface="Arial MT"/>
              </a:rPr>
              <a:t>aérien)</a:t>
            </a:r>
            <a:r>
              <a:rPr sz="1600" dirty="0">
                <a:solidFill>
                  <a:srgbClr val="111C5D"/>
                </a:solidFill>
                <a:latin typeface="Arial MT"/>
                <a:cs typeface="Arial MT"/>
              </a:rPr>
              <a:t> mais</a:t>
            </a:r>
            <a:r>
              <a:rPr sz="1600" spc="-27" dirty="0">
                <a:solidFill>
                  <a:srgbClr val="111C5D"/>
                </a:solidFill>
                <a:latin typeface="Arial MT"/>
                <a:cs typeface="Arial MT"/>
              </a:rPr>
              <a:t> </a:t>
            </a:r>
            <a:r>
              <a:rPr sz="1600" dirty="0">
                <a:solidFill>
                  <a:srgbClr val="111C5D"/>
                </a:solidFill>
                <a:latin typeface="Arial MT"/>
                <a:cs typeface="Arial MT"/>
              </a:rPr>
              <a:t>ce</a:t>
            </a:r>
            <a:r>
              <a:rPr sz="1600" spc="-23" dirty="0">
                <a:solidFill>
                  <a:srgbClr val="111C5D"/>
                </a:solidFill>
                <a:latin typeface="Arial MT"/>
                <a:cs typeface="Arial MT"/>
              </a:rPr>
              <a:t> </a:t>
            </a:r>
            <a:r>
              <a:rPr sz="1600" dirty="0">
                <a:solidFill>
                  <a:srgbClr val="111C5D"/>
                </a:solidFill>
                <a:latin typeface="Arial MT"/>
                <a:cs typeface="Arial MT"/>
              </a:rPr>
              <a:t>qui</a:t>
            </a:r>
            <a:r>
              <a:rPr sz="1600" spc="-27" dirty="0">
                <a:solidFill>
                  <a:srgbClr val="111C5D"/>
                </a:solidFill>
                <a:latin typeface="Arial MT"/>
                <a:cs typeface="Arial MT"/>
              </a:rPr>
              <a:t> </a:t>
            </a:r>
            <a:r>
              <a:rPr sz="1600" dirty="0">
                <a:solidFill>
                  <a:srgbClr val="111C5D"/>
                </a:solidFill>
                <a:latin typeface="Arial MT"/>
                <a:cs typeface="Arial MT"/>
              </a:rPr>
              <a:t>lui</a:t>
            </a:r>
            <a:r>
              <a:rPr sz="1600" spc="-18" dirty="0">
                <a:solidFill>
                  <a:srgbClr val="111C5D"/>
                </a:solidFill>
                <a:latin typeface="Arial MT"/>
                <a:cs typeface="Arial MT"/>
              </a:rPr>
              <a:t> </a:t>
            </a:r>
            <a:r>
              <a:rPr sz="1600" dirty="0">
                <a:solidFill>
                  <a:srgbClr val="111C5D"/>
                </a:solidFill>
                <a:latin typeface="Arial MT"/>
                <a:cs typeface="Arial MT"/>
              </a:rPr>
              <a:t>plaît </a:t>
            </a:r>
            <a:r>
              <a:rPr sz="1600" spc="-9" dirty="0">
                <a:solidFill>
                  <a:srgbClr val="111C5D"/>
                </a:solidFill>
                <a:latin typeface="Arial MT"/>
                <a:cs typeface="Arial MT"/>
              </a:rPr>
              <a:t>vraiment </a:t>
            </a:r>
            <a:r>
              <a:rPr sz="1600" dirty="0">
                <a:solidFill>
                  <a:srgbClr val="111C5D"/>
                </a:solidFill>
                <a:latin typeface="Arial MT"/>
                <a:cs typeface="Arial MT"/>
              </a:rPr>
              <a:t>c’est</a:t>
            </a:r>
            <a:r>
              <a:rPr sz="1600" spc="-63" dirty="0">
                <a:solidFill>
                  <a:srgbClr val="111C5D"/>
                </a:solidFill>
                <a:latin typeface="Arial MT"/>
                <a:cs typeface="Arial MT"/>
              </a:rPr>
              <a:t> </a:t>
            </a:r>
            <a:r>
              <a:rPr sz="1600" b="1" spc="-27" dirty="0">
                <a:solidFill>
                  <a:srgbClr val="111C5D"/>
                </a:solidFill>
                <a:latin typeface="Arial"/>
                <a:cs typeface="Arial"/>
              </a:rPr>
              <a:t>comprendre</a:t>
            </a:r>
            <a:r>
              <a:rPr sz="1600" b="1" spc="-41" dirty="0">
                <a:solidFill>
                  <a:srgbClr val="111C5D"/>
                </a:solidFill>
                <a:latin typeface="Arial"/>
                <a:cs typeface="Arial"/>
              </a:rPr>
              <a:t> </a:t>
            </a:r>
            <a:r>
              <a:rPr sz="1600" b="1" spc="-23" dirty="0">
                <a:solidFill>
                  <a:srgbClr val="111C5D"/>
                </a:solidFill>
                <a:latin typeface="Arial"/>
                <a:cs typeface="Arial"/>
              </a:rPr>
              <a:t>pourquoi</a:t>
            </a:r>
            <a:r>
              <a:rPr sz="1600" b="1" spc="-36" dirty="0">
                <a:solidFill>
                  <a:srgbClr val="111C5D"/>
                </a:solidFill>
                <a:latin typeface="Arial"/>
                <a:cs typeface="Arial"/>
              </a:rPr>
              <a:t> </a:t>
            </a:r>
            <a:r>
              <a:rPr sz="1600" b="1" dirty="0">
                <a:solidFill>
                  <a:srgbClr val="111C5D"/>
                </a:solidFill>
                <a:latin typeface="Arial"/>
                <a:cs typeface="Arial"/>
              </a:rPr>
              <a:t>un</a:t>
            </a:r>
            <a:r>
              <a:rPr sz="1600" b="1" spc="-50" dirty="0">
                <a:solidFill>
                  <a:srgbClr val="111C5D"/>
                </a:solidFill>
                <a:latin typeface="Arial"/>
                <a:cs typeface="Arial"/>
              </a:rPr>
              <a:t> </a:t>
            </a:r>
            <a:r>
              <a:rPr sz="1600" b="1" spc="-27" dirty="0">
                <a:solidFill>
                  <a:srgbClr val="111C5D"/>
                </a:solidFill>
                <a:latin typeface="Arial"/>
                <a:cs typeface="Arial"/>
              </a:rPr>
              <a:t>avion</a:t>
            </a:r>
            <a:r>
              <a:rPr sz="1600" b="1" spc="-54" dirty="0">
                <a:solidFill>
                  <a:srgbClr val="111C5D"/>
                </a:solidFill>
                <a:latin typeface="Arial"/>
                <a:cs typeface="Arial"/>
              </a:rPr>
              <a:t> </a:t>
            </a:r>
            <a:r>
              <a:rPr sz="1600" b="1" dirty="0">
                <a:solidFill>
                  <a:srgbClr val="111C5D"/>
                </a:solidFill>
                <a:latin typeface="Arial"/>
                <a:cs typeface="Arial"/>
              </a:rPr>
              <a:t>peut</a:t>
            </a:r>
            <a:r>
              <a:rPr sz="1600" b="1" spc="-54" dirty="0">
                <a:solidFill>
                  <a:srgbClr val="111C5D"/>
                </a:solidFill>
                <a:latin typeface="Arial"/>
                <a:cs typeface="Arial"/>
              </a:rPr>
              <a:t> </a:t>
            </a:r>
            <a:r>
              <a:rPr sz="1600" b="1" spc="-9" dirty="0">
                <a:solidFill>
                  <a:srgbClr val="111C5D"/>
                </a:solidFill>
                <a:latin typeface="Arial"/>
                <a:cs typeface="Arial"/>
              </a:rPr>
              <a:t>voler.</a:t>
            </a:r>
            <a:endParaRPr sz="1600" dirty="0">
              <a:latin typeface="Arial"/>
              <a:cs typeface="Arial"/>
            </a:endParaRPr>
          </a:p>
          <a:p>
            <a:pPr>
              <a:spcBef>
                <a:spcPts val="676"/>
              </a:spcBef>
            </a:pPr>
            <a:endParaRPr sz="1600" dirty="0">
              <a:latin typeface="Arial"/>
              <a:cs typeface="Arial"/>
            </a:endParaRPr>
          </a:p>
          <a:p>
            <a:pPr marL="57582">
              <a:spcBef>
                <a:spcPts val="5"/>
              </a:spcBef>
            </a:pPr>
            <a:r>
              <a:rPr sz="1600" spc="-27" dirty="0">
                <a:solidFill>
                  <a:srgbClr val="111C5D"/>
                </a:solidFill>
                <a:latin typeface="Arial MT"/>
                <a:cs typeface="Arial MT"/>
              </a:rPr>
              <a:t>Elle</a:t>
            </a:r>
            <a:r>
              <a:rPr sz="1600" spc="-32" dirty="0">
                <a:solidFill>
                  <a:srgbClr val="111C5D"/>
                </a:solidFill>
                <a:latin typeface="Arial MT"/>
                <a:cs typeface="Arial MT"/>
              </a:rPr>
              <a:t> </a:t>
            </a:r>
            <a:r>
              <a:rPr sz="1600" dirty="0">
                <a:solidFill>
                  <a:srgbClr val="111C5D"/>
                </a:solidFill>
                <a:latin typeface="Arial MT"/>
                <a:cs typeface="Arial MT"/>
              </a:rPr>
              <a:t>souhaite</a:t>
            </a:r>
            <a:r>
              <a:rPr sz="1600" spc="-14" dirty="0">
                <a:solidFill>
                  <a:srgbClr val="111C5D"/>
                </a:solidFill>
                <a:latin typeface="Arial MT"/>
                <a:cs typeface="Arial MT"/>
              </a:rPr>
              <a:t> </a:t>
            </a:r>
            <a:r>
              <a:rPr sz="1600" dirty="0">
                <a:solidFill>
                  <a:srgbClr val="111C5D"/>
                </a:solidFill>
                <a:latin typeface="Arial MT"/>
                <a:cs typeface="Arial MT"/>
              </a:rPr>
              <a:t>devenir</a:t>
            </a:r>
            <a:r>
              <a:rPr sz="1600" spc="-32" dirty="0">
                <a:solidFill>
                  <a:srgbClr val="111C5D"/>
                </a:solidFill>
                <a:latin typeface="Arial MT"/>
                <a:cs typeface="Arial MT"/>
              </a:rPr>
              <a:t> </a:t>
            </a:r>
            <a:r>
              <a:rPr sz="1600" b="1" spc="-27" dirty="0">
                <a:solidFill>
                  <a:srgbClr val="111C5D"/>
                </a:solidFill>
                <a:latin typeface="Arial"/>
                <a:cs typeface="Arial"/>
              </a:rPr>
              <a:t>ingénieure</a:t>
            </a:r>
            <a:r>
              <a:rPr sz="1600" b="1" spc="-5" dirty="0">
                <a:solidFill>
                  <a:srgbClr val="111C5D"/>
                </a:solidFill>
                <a:latin typeface="Arial"/>
                <a:cs typeface="Arial"/>
              </a:rPr>
              <a:t> </a:t>
            </a:r>
            <a:r>
              <a:rPr sz="1600" b="1" spc="-9" dirty="0">
                <a:solidFill>
                  <a:srgbClr val="111C5D"/>
                </a:solidFill>
                <a:latin typeface="Arial"/>
                <a:cs typeface="Arial"/>
              </a:rPr>
              <a:t>aéronautique</a:t>
            </a:r>
            <a:r>
              <a:rPr sz="1600" spc="-9" dirty="0">
                <a:solidFill>
                  <a:srgbClr val="111C5D"/>
                </a:solidFill>
                <a:latin typeface="Arial MT"/>
                <a:cs typeface="Arial MT"/>
              </a:rPr>
              <a:t>.</a:t>
            </a:r>
            <a:endParaRPr sz="1600" dirty="0">
              <a:latin typeface="Arial MT"/>
              <a:cs typeface="Arial MT"/>
            </a:endParaRPr>
          </a:p>
        </p:txBody>
      </p:sp>
      <p:sp>
        <p:nvSpPr>
          <p:cNvPr id="8" name="object 8"/>
          <p:cNvSpPr txBox="1"/>
          <p:nvPr/>
        </p:nvSpPr>
        <p:spPr>
          <a:xfrm>
            <a:off x="3491345" y="4003964"/>
            <a:ext cx="6570696" cy="1662346"/>
          </a:xfrm>
          <a:prstGeom prst="rect">
            <a:avLst/>
          </a:prstGeom>
        </p:spPr>
        <p:txBody>
          <a:bodyPr vert="horz" wrap="square" lIns="0" tIns="12668" rIns="0" bIns="0" rtlCol="0">
            <a:spAutoFit/>
          </a:bodyPr>
          <a:lstStyle/>
          <a:p>
            <a:pPr marL="11516">
              <a:spcBef>
                <a:spcPts val="100"/>
              </a:spcBef>
            </a:pPr>
            <a:r>
              <a:rPr sz="1600" spc="-27" dirty="0">
                <a:solidFill>
                  <a:srgbClr val="111C5D"/>
                </a:solidFill>
                <a:latin typeface="Arial MT"/>
                <a:cs typeface="Arial MT"/>
              </a:rPr>
              <a:t>Elle</a:t>
            </a:r>
            <a:r>
              <a:rPr sz="1600" spc="-45" dirty="0">
                <a:solidFill>
                  <a:srgbClr val="111C5D"/>
                </a:solidFill>
                <a:latin typeface="Arial MT"/>
                <a:cs typeface="Arial MT"/>
              </a:rPr>
              <a:t> </a:t>
            </a:r>
            <a:r>
              <a:rPr sz="1600" dirty="0">
                <a:solidFill>
                  <a:srgbClr val="111C5D"/>
                </a:solidFill>
                <a:latin typeface="Arial MT"/>
                <a:cs typeface="Arial MT"/>
              </a:rPr>
              <a:t>joue</a:t>
            </a:r>
            <a:r>
              <a:rPr sz="1600" spc="-27" dirty="0">
                <a:solidFill>
                  <a:srgbClr val="111C5D"/>
                </a:solidFill>
                <a:latin typeface="Arial MT"/>
                <a:cs typeface="Arial MT"/>
              </a:rPr>
              <a:t> </a:t>
            </a:r>
            <a:r>
              <a:rPr sz="1600" dirty="0">
                <a:solidFill>
                  <a:srgbClr val="111C5D"/>
                </a:solidFill>
                <a:latin typeface="Arial MT"/>
                <a:cs typeface="Arial MT"/>
              </a:rPr>
              <a:t>au</a:t>
            </a:r>
            <a:r>
              <a:rPr sz="1600" spc="-41" dirty="0">
                <a:solidFill>
                  <a:srgbClr val="111C5D"/>
                </a:solidFill>
                <a:latin typeface="Arial MT"/>
                <a:cs typeface="Arial MT"/>
              </a:rPr>
              <a:t> </a:t>
            </a:r>
            <a:r>
              <a:rPr sz="1600" b="1" spc="-18" dirty="0">
                <a:solidFill>
                  <a:srgbClr val="111C5D"/>
                </a:solidFill>
                <a:latin typeface="Arial"/>
                <a:cs typeface="Arial"/>
              </a:rPr>
              <a:t>handball</a:t>
            </a:r>
            <a:r>
              <a:rPr sz="1600" b="1" spc="-32" dirty="0">
                <a:solidFill>
                  <a:srgbClr val="111C5D"/>
                </a:solidFill>
                <a:latin typeface="Arial"/>
                <a:cs typeface="Arial"/>
              </a:rPr>
              <a:t> </a:t>
            </a:r>
            <a:r>
              <a:rPr sz="1600" dirty="0">
                <a:solidFill>
                  <a:srgbClr val="111C5D"/>
                </a:solidFill>
                <a:latin typeface="Arial MT"/>
                <a:cs typeface="Arial MT"/>
              </a:rPr>
              <a:t>depuis</a:t>
            </a:r>
            <a:r>
              <a:rPr sz="1600" spc="-32" dirty="0">
                <a:solidFill>
                  <a:srgbClr val="111C5D"/>
                </a:solidFill>
                <a:latin typeface="Arial MT"/>
                <a:cs typeface="Arial MT"/>
              </a:rPr>
              <a:t> </a:t>
            </a:r>
            <a:r>
              <a:rPr sz="1600" dirty="0">
                <a:solidFill>
                  <a:srgbClr val="111C5D"/>
                </a:solidFill>
                <a:latin typeface="Arial MT"/>
                <a:cs typeface="Arial MT"/>
              </a:rPr>
              <a:t>qu’elle</a:t>
            </a:r>
            <a:r>
              <a:rPr sz="1600" spc="-41" dirty="0">
                <a:solidFill>
                  <a:srgbClr val="111C5D"/>
                </a:solidFill>
                <a:latin typeface="Arial MT"/>
                <a:cs typeface="Arial MT"/>
              </a:rPr>
              <a:t> </a:t>
            </a:r>
            <a:r>
              <a:rPr sz="1600" dirty="0">
                <a:solidFill>
                  <a:srgbClr val="111C5D"/>
                </a:solidFill>
                <a:latin typeface="Arial MT"/>
                <a:cs typeface="Arial MT"/>
              </a:rPr>
              <a:t>a</a:t>
            </a:r>
            <a:r>
              <a:rPr sz="1600" spc="-36" dirty="0">
                <a:solidFill>
                  <a:srgbClr val="111C5D"/>
                </a:solidFill>
                <a:latin typeface="Arial MT"/>
                <a:cs typeface="Arial MT"/>
              </a:rPr>
              <a:t> </a:t>
            </a:r>
            <a:r>
              <a:rPr sz="1600" spc="59" dirty="0">
                <a:solidFill>
                  <a:srgbClr val="111C5D"/>
                </a:solidFill>
                <a:latin typeface="Arial MT"/>
                <a:cs typeface="Arial MT"/>
              </a:rPr>
              <a:t>12</a:t>
            </a:r>
            <a:r>
              <a:rPr sz="1600" spc="-45" dirty="0">
                <a:solidFill>
                  <a:srgbClr val="111C5D"/>
                </a:solidFill>
                <a:latin typeface="Arial MT"/>
                <a:cs typeface="Arial MT"/>
              </a:rPr>
              <a:t> </a:t>
            </a:r>
            <a:r>
              <a:rPr sz="1600" spc="-18" dirty="0">
                <a:solidFill>
                  <a:srgbClr val="111C5D"/>
                </a:solidFill>
                <a:latin typeface="Arial MT"/>
                <a:cs typeface="Arial MT"/>
              </a:rPr>
              <a:t>ans.</a:t>
            </a:r>
            <a:endParaRPr sz="1600" dirty="0">
              <a:latin typeface="Arial MT"/>
              <a:cs typeface="Arial MT"/>
            </a:endParaRPr>
          </a:p>
          <a:p>
            <a:pPr>
              <a:spcBef>
                <a:spcPts val="340"/>
              </a:spcBef>
            </a:pPr>
            <a:endParaRPr sz="1600" dirty="0">
              <a:latin typeface="Arial MT"/>
              <a:cs typeface="Arial MT"/>
            </a:endParaRPr>
          </a:p>
          <a:p>
            <a:pPr marL="11516" marR="4607">
              <a:lnSpc>
                <a:spcPct val="114700"/>
              </a:lnSpc>
            </a:pPr>
            <a:r>
              <a:rPr sz="1600" spc="-27" dirty="0">
                <a:solidFill>
                  <a:srgbClr val="111C5D"/>
                </a:solidFill>
                <a:latin typeface="Arial MT"/>
                <a:cs typeface="Arial MT"/>
              </a:rPr>
              <a:t>Elle</a:t>
            </a:r>
            <a:r>
              <a:rPr sz="1600" spc="-18" dirty="0">
                <a:solidFill>
                  <a:srgbClr val="111C5D"/>
                </a:solidFill>
                <a:latin typeface="Arial MT"/>
                <a:cs typeface="Arial MT"/>
              </a:rPr>
              <a:t> </a:t>
            </a:r>
            <a:r>
              <a:rPr sz="1600" dirty="0">
                <a:solidFill>
                  <a:srgbClr val="111C5D"/>
                </a:solidFill>
                <a:latin typeface="Arial MT"/>
                <a:cs typeface="Arial MT"/>
              </a:rPr>
              <a:t>a</a:t>
            </a:r>
            <a:r>
              <a:rPr sz="1600" spc="-9" dirty="0">
                <a:solidFill>
                  <a:srgbClr val="111C5D"/>
                </a:solidFill>
                <a:latin typeface="Arial MT"/>
                <a:cs typeface="Arial MT"/>
              </a:rPr>
              <a:t> </a:t>
            </a:r>
            <a:r>
              <a:rPr sz="1600" dirty="0">
                <a:solidFill>
                  <a:srgbClr val="111C5D"/>
                </a:solidFill>
                <a:latin typeface="Arial MT"/>
                <a:cs typeface="Arial MT"/>
              </a:rPr>
              <a:t>fait</a:t>
            </a:r>
            <a:r>
              <a:rPr sz="1600" spc="-5" dirty="0">
                <a:solidFill>
                  <a:srgbClr val="111C5D"/>
                </a:solidFill>
                <a:latin typeface="Arial MT"/>
                <a:cs typeface="Arial MT"/>
              </a:rPr>
              <a:t> </a:t>
            </a:r>
            <a:r>
              <a:rPr sz="1600" dirty="0">
                <a:solidFill>
                  <a:srgbClr val="111C5D"/>
                </a:solidFill>
                <a:latin typeface="Arial MT"/>
                <a:cs typeface="Arial MT"/>
              </a:rPr>
              <a:t>des</a:t>
            </a:r>
            <a:r>
              <a:rPr sz="1600" spc="-18" dirty="0">
                <a:solidFill>
                  <a:srgbClr val="111C5D"/>
                </a:solidFill>
                <a:latin typeface="Arial MT"/>
                <a:cs typeface="Arial MT"/>
              </a:rPr>
              <a:t> </a:t>
            </a:r>
            <a:r>
              <a:rPr sz="1600" b="1" spc="-27" dirty="0">
                <a:solidFill>
                  <a:srgbClr val="111C5D"/>
                </a:solidFill>
                <a:latin typeface="Arial"/>
                <a:cs typeface="Arial"/>
              </a:rPr>
              <a:t>compétitions</a:t>
            </a:r>
            <a:r>
              <a:rPr sz="1600" b="1" spc="36" dirty="0">
                <a:solidFill>
                  <a:srgbClr val="111C5D"/>
                </a:solidFill>
                <a:latin typeface="Arial"/>
                <a:cs typeface="Arial"/>
              </a:rPr>
              <a:t> </a:t>
            </a:r>
            <a:r>
              <a:rPr sz="1600" b="1" spc="-54" dirty="0">
                <a:solidFill>
                  <a:srgbClr val="111C5D"/>
                </a:solidFill>
                <a:latin typeface="Arial"/>
                <a:cs typeface="Arial"/>
              </a:rPr>
              <a:t>d’échecs</a:t>
            </a:r>
            <a:r>
              <a:rPr sz="1600" b="1" spc="9" dirty="0">
                <a:solidFill>
                  <a:srgbClr val="111C5D"/>
                </a:solidFill>
                <a:latin typeface="Arial"/>
                <a:cs typeface="Arial"/>
              </a:rPr>
              <a:t> </a:t>
            </a:r>
            <a:r>
              <a:rPr sz="1600" dirty="0">
                <a:solidFill>
                  <a:srgbClr val="111C5D"/>
                </a:solidFill>
                <a:latin typeface="Arial MT"/>
                <a:cs typeface="Arial MT"/>
              </a:rPr>
              <a:t>quand</a:t>
            </a:r>
            <a:r>
              <a:rPr sz="1600" spc="-14" dirty="0">
                <a:solidFill>
                  <a:srgbClr val="111C5D"/>
                </a:solidFill>
                <a:latin typeface="Arial MT"/>
                <a:cs typeface="Arial MT"/>
              </a:rPr>
              <a:t> </a:t>
            </a:r>
            <a:r>
              <a:rPr sz="1600" dirty="0">
                <a:solidFill>
                  <a:srgbClr val="111C5D"/>
                </a:solidFill>
                <a:latin typeface="Arial MT"/>
                <a:cs typeface="Arial MT"/>
              </a:rPr>
              <a:t>elle</a:t>
            </a:r>
            <a:r>
              <a:rPr sz="1600" spc="-5" dirty="0">
                <a:solidFill>
                  <a:srgbClr val="111C5D"/>
                </a:solidFill>
                <a:latin typeface="Arial MT"/>
                <a:cs typeface="Arial MT"/>
              </a:rPr>
              <a:t> </a:t>
            </a:r>
            <a:r>
              <a:rPr sz="1600" dirty="0">
                <a:solidFill>
                  <a:srgbClr val="111C5D"/>
                </a:solidFill>
                <a:latin typeface="Arial MT"/>
                <a:cs typeface="Arial MT"/>
              </a:rPr>
              <a:t>était</a:t>
            </a:r>
            <a:r>
              <a:rPr sz="1600" spc="-5" dirty="0">
                <a:solidFill>
                  <a:srgbClr val="111C5D"/>
                </a:solidFill>
                <a:latin typeface="Arial MT"/>
                <a:cs typeface="Arial MT"/>
              </a:rPr>
              <a:t> </a:t>
            </a:r>
            <a:r>
              <a:rPr sz="1600" spc="-23" dirty="0">
                <a:solidFill>
                  <a:srgbClr val="111C5D"/>
                </a:solidFill>
                <a:latin typeface="Arial MT"/>
                <a:cs typeface="Arial MT"/>
              </a:rPr>
              <a:t>au </a:t>
            </a:r>
            <a:r>
              <a:rPr sz="1600" spc="-9" dirty="0">
                <a:solidFill>
                  <a:srgbClr val="111C5D"/>
                </a:solidFill>
                <a:latin typeface="Arial MT"/>
                <a:cs typeface="Arial MT"/>
              </a:rPr>
              <a:t>collège.</a:t>
            </a:r>
            <a:endParaRPr sz="1600" dirty="0">
              <a:latin typeface="Arial MT"/>
              <a:cs typeface="Arial MT"/>
            </a:endParaRPr>
          </a:p>
          <a:p>
            <a:pPr>
              <a:spcBef>
                <a:spcPts val="404"/>
              </a:spcBef>
            </a:pPr>
            <a:endParaRPr sz="1600" dirty="0">
              <a:latin typeface="Arial MT"/>
              <a:cs typeface="Arial MT"/>
            </a:endParaRPr>
          </a:p>
          <a:p>
            <a:pPr marL="11516" marR="187717">
              <a:lnSpc>
                <a:spcPct val="113999"/>
              </a:lnSpc>
              <a:spcBef>
                <a:spcPts val="5"/>
              </a:spcBef>
            </a:pPr>
            <a:r>
              <a:rPr sz="1600" spc="-27" dirty="0">
                <a:solidFill>
                  <a:srgbClr val="111C5D"/>
                </a:solidFill>
                <a:latin typeface="Arial MT"/>
                <a:cs typeface="Arial MT"/>
              </a:rPr>
              <a:t>Elle</a:t>
            </a:r>
            <a:r>
              <a:rPr sz="1600" spc="-32" dirty="0">
                <a:solidFill>
                  <a:srgbClr val="111C5D"/>
                </a:solidFill>
                <a:latin typeface="Arial MT"/>
                <a:cs typeface="Arial MT"/>
              </a:rPr>
              <a:t> </a:t>
            </a:r>
            <a:r>
              <a:rPr sz="1600" dirty="0">
                <a:solidFill>
                  <a:srgbClr val="111C5D"/>
                </a:solidFill>
                <a:latin typeface="Arial MT"/>
                <a:cs typeface="Arial MT"/>
              </a:rPr>
              <a:t>a</a:t>
            </a:r>
            <a:r>
              <a:rPr sz="1600" spc="-23" dirty="0">
                <a:solidFill>
                  <a:srgbClr val="111C5D"/>
                </a:solidFill>
                <a:latin typeface="Arial MT"/>
                <a:cs typeface="Arial MT"/>
              </a:rPr>
              <a:t> </a:t>
            </a:r>
            <a:r>
              <a:rPr sz="1600" dirty="0">
                <a:solidFill>
                  <a:srgbClr val="111C5D"/>
                </a:solidFill>
                <a:latin typeface="Arial MT"/>
                <a:cs typeface="Arial MT"/>
              </a:rPr>
              <a:t>fait</a:t>
            </a:r>
            <a:r>
              <a:rPr sz="1600" spc="-23" dirty="0">
                <a:solidFill>
                  <a:srgbClr val="111C5D"/>
                </a:solidFill>
                <a:latin typeface="Arial MT"/>
                <a:cs typeface="Arial MT"/>
              </a:rPr>
              <a:t> </a:t>
            </a:r>
            <a:r>
              <a:rPr sz="1600" dirty="0">
                <a:solidFill>
                  <a:srgbClr val="111C5D"/>
                </a:solidFill>
                <a:latin typeface="Arial MT"/>
                <a:cs typeface="Arial MT"/>
              </a:rPr>
              <a:t>un</a:t>
            </a:r>
            <a:r>
              <a:rPr sz="1600" spc="-32" dirty="0">
                <a:solidFill>
                  <a:srgbClr val="111C5D"/>
                </a:solidFill>
                <a:latin typeface="Arial MT"/>
                <a:cs typeface="Arial MT"/>
              </a:rPr>
              <a:t> </a:t>
            </a:r>
            <a:r>
              <a:rPr sz="1600" b="1" spc="-36" dirty="0">
                <a:solidFill>
                  <a:srgbClr val="111C5D"/>
                </a:solidFill>
                <a:latin typeface="Arial"/>
                <a:cs typeface="Arial"/>
              </a:rPr>
              <a:t>séjour</a:t>
            </a:r>
            <a:r>
              <a:rPr sz="1600" b="1" spc="-9" dirty="0">
                <a:solidFill>
                  <a:srgbClr val="111C5D"/>
                </a:solidFill>
                <a:latin typeface="Arial"/>
                <a:cs typeface="Arial"/>
              </a:rPr>
              <a:t> </a:t>
            </a:r>
            <a:r>
              <a:rPr sz="1600" b="1" spc="-27" dirty="0">
                <a:solidFill>
                  <a:srgbClr val="111C5D"/>
                </a:solidFill>
                <a:latin typeface="Arial"/>
                <a:cs typeface="Arial"/>
              </a:rPr>
              <a:t>linguistique</a:t>
            </a:r>
            <a:r>
              <a:rPr sz="1600" b="1" spc="-9" dirty="0">
                <a:solidFill>
                  <a:srgbClr val="111C5D"/>
                </a:solidFill>
                <a:latin typeface="Arial"/>
                <a:cs typeface="Arial"/>
              </a:rPr>
              <a:t> </a:t>
            </a:r>
            <a:r>
              <a:rPr sz="1600" b="1" dirty="0">
                <a:solidFill>
                  <a:srgbClr val="111C5D"/>
                </a:solidFill>
                <a:latin typeface="Arial"/>
                <a:cs typeface="Arial"/>
              </a:rPr>
              <a:t>en</a:t>
            </a:r>
            <a:r>
              <a:rPr sz="1600" b="1" spc="-32" dirty="0">
                <a:solidFill>
                  <a:srgbClr val="111C5D"/>
                </a:solidFill>
                <a:latin typeface="Arial"/>
                <a:cs typeface="Arial"/>
              </a:rPr>
              <a:t> </a:t>
            </a:r>
            <a:r>
              <a:rPr sz="1600" b="1" spc="-9" dirty="0">
                <a:solidFill>
                  <a:srgbClr val="111C5D"/>
                </a:solidFill>
                <a:latin typeface="Arial"/>
                <a:cs typeface="Arial"/>
              </a:rPr>
              <a:t>Irlande</a:t>
            </a:r>
            <a:r>
              <a:rPr sz="1600" b="1" spc="-18" dirty="0">
                <a:solidFill>
                  <a:srgbClr val="111C5D"/>
                </a:solidFill>
                <a:latin typeface="Arial"/>
                <a:cs typeface="Arial"/>
              </a:rPr>
              <a:t> </a:t>
            </a:r>
            <a:r>
              <a:rPr sz="1600" dirty="0">
                <a:solidFill>
                  <a:srgbClr val="111C5D"/>
                </a:solidFill>
                <a:latin typeface="Arial MT"/>
                <a:cs typeface="Arial MT"/>
              </a:rPr>
              <a:t>l’été</a:t>
            </a:r>
            <a:r>
              <a:rPr sz="1600" spc="-32" dirty="0">
                <a:solidFill>
                  <a:srgbClr val="111C5D"/>
                </a:solidFill>
                <a:latin typeface="Arial MT"/>
                <a:cs typeface="Arial MT"/>
              </a:rPr>
              <a:t> </a:t>
            </a:r>
            <a:r>
              <a:rPr sz="1600" spc="45" dirty="0">
                <a:solidFill>
                  <a:srgbClr val="111C5D"/>
                </a:solidFill>
                <a:latin typeface="Arial MT"/>
                <a:cs typeface="Arial MT"/>
              </a:rPr>
              <a:t>2020 </a:t>
            </a:r>
            <a:r>
              <a:rPr sz="1600" dirty="0">
                <a:solidFill>
                  <a:srgbClr val="111C5D"/>
                </a:solidFill>
                <a:latin typeface="Arial MT"/>
                <a:cs typeface="Arial MT"/>
              </a:rPr>
              <a:t>pour</a:t>
            </a:r>
            <a:r>
              <a:rPr sz="1600" spc="-18" dirty="0">
                <a:solidFill>
                  <a:srgbClr val="111C5D"/>
                </a:solidFill>
                <a:latin typeface="Arial MT"/>
                <a:cs typeface="Arial MT"/>
              </a:rPr>
              <a:t> </a:t>
            </a:r>
            <a:r>
              <a:rPr sz="1600" dirty="0">
                <a:solidFill>
                  <a:srgbClr val="111C5D"/>
                </a:solidFill>
                <a:latin typeface="Arial MT"/>
                <a:cs typeface="Arial MT"/>
              </a:rPr>
              <a:t>améliorer</a:t>
            </a:r>
            <a:r>
              <a:rPr sz="1600" spc="14" dirty="0">
                <a:solidFill>
                  <a:srgbClr val="111C5D"/>
                </a:solidFill>
                <a:latin typeface="Arial MT"/>
                <a:cs typeface="Arial MT"/>
              </a:rPr>
              <a:t> </a:t>
            </a:r>
            <a:r>
              <a:rPr sz="1600" dirty="0">
                <a:solidFill>
                  <a:srgbClr val="111C5D"/>
                </a:solidFill>
                <a:latin typeface="Arial MT"/>
                <a:cs typeface="Arial MT"/>
              </a:rPr>
              <a:t>son</a:t>
            </a:r>
            <a:r>
              <a:rPr sz="1600" spc="-27" dirty="0">
                <a:solidFill>
                  <a:srgbClr val="111C5D"/>
                </a:solidFill>
                <a:latin typeface="Arial MT"/>
                <a:cs typeface="Arial MT"/>
              </a:rPr>
              <a:t> </a:t>
            </a:r>
            <a:r>
              <a:rPr sz="1600" spc="-9" dirty="0">
                <a:solidFill>
                  <a:srgbClr val="111C5D"/>
                </a:solidFill>
                <a:latin typeface="Arial MT"/>
                <a:cs typeface="Arial MT"/>
              </a:rPr>
              <a:t>anglais.</a:t>
            </a:r>
            <a:endParaRPr sz="1600" dirty="0">
              <a:latin typeface="Arial MT"/>
              <a:cs typeface="Arial M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2" cstate="print"/>
          <a:stretch>
            <a:fillRect/>
          </a:stretch>
        </p:blipFill>
        <p:spPr>
          <a:xfrm>
            <a:off x="6048553" y="1840776"/>
            <a:ext cx="85681" cy="290213"/>
          </a:xfrm>
          <a:prstGeom prst="rect">
            <a:avLst/>
          </a:prstGeom>
        </p:spPr>
      </p:pic>
      <p:pic>
        <p:nvPicPr>
          <p:cNvPr id="4" name="object 4"/>
          <p:cNvPicPr/>
          <p:nvPr/>
        </p:nvPicPr>
        <p:blipFill>
          <a:blip r:embed="rId3" cstate="print"/>
          <a:stretch>
            <a:fillRect/>
          </a:stretch>
        </p:blipFill>
        <p:spPr>
          <a:xfrm>
            <a:off x="3129843" y="1954099"/>
            <a:ext cx="85681" cy="183800"/>
          </a:xfrm>
          <a:prstGeom prst="rect">
            <a:avLst/>
          </a:prstGeom>
        </p:spPr>
      </p:pic>
      <p:sp>
        <p:nvSpPr>
          <p:cNvPr id="5" name="object 5"/>
          <p:cNvSpPr/>
          <p:nvPr/>
        </p:nvSpPr>
        <p:spPr>
          <a:xfrm>
            <a:off x="7749751" y="1587878"/>
            <a:ext cx="2558362" cy="362190"/>
          </a:xfrm>
          <a:custGeom>
            <a:avLst/>
            <a:gdLst/>
            <a:ahLst/>
            <a:cxnLst/>
            <a:rect l="l" t="t" r="r" b="b"/>
            <a:pathLst>
              <a:path w="2821304" h="399414">
                <a:moveTo>
                  <a:pt x="2795016" y="399287"/>
                </a:moveTo>
                <a:lnTo>
                  <a:pt x="27432" y="399287"/>
                </a:lnTo>
                <a:lnTo>
                  <a:pt x="16764" y="396239"/>
                </a:lnTo>
                <a:lnTo>
                  <a:pt x="7619" y="391667"/>
                </a:lnTo>
                <a:lnTo>
                  <a:pt x="3048" y="382523"/>
                </a:lnTo>
                <a:lnTo>
                  <a:pt x="0" y="371856"/>
                </a:lnTo>
                <a:lnTo>
                  <a:pt x="0" y="27432"/>
                </a:lnTo>
                <a:lnTo>
                  <a:pt x="3048" y="16764"/>
                </a:lnTo>
                <a:lnTo>
                  <a:pt x="7619" y="7620"/>
                </a:lnTo>
                <a:lnTo>
                  <a:pt x="16764" y="3048"/>
                </a:lnTo>
                <a:lnTo>
                  <a:pt x="27432" y="0"/>
                </a:lnTo>
                <a:lnTo>
                  <a:pt x="2795016" y="0"/>
                </a:lnTo>
                <a:lnTo>
                  <a:pt x="2804160" y="3048"/>
                </a:lnTo>
                <a:lnTo>
                  <a:pt x="2813304" y="7620"/>
                </a:lnTo>
                <a:lnTo>
                  <a:pt x="2819400" y="16764"/>
                </a:lnTo>
                <a:lnTo>
                  <a:pt x="2820924" y="27432"/>
                </a:lnTo>
                <a:lnTo>
                  <a:pt x="2820924" y="371856"/>
                </a:lnTo>
                <a:lnTo>
                  <a:pt x="2819400" y="382523"/>
                </a:lnTo>
                <a:lnTo>
                  <a:pt x="2813304" y="391667"/>
                </a:lnTo>
                <a:lnTo>
                  <a:pt x="2804160" y="396239"/>
                </a:lnTo>
                <a:lnTo>
                  <a:pt x="2795016" y="399287"/>
                </a:lnTo>
                <a:close/>
              </a:path>
            </a:pathLst>
          </a:custGeom>
          <a:solidFill>
            <a:srgbClr val="FF8000"/>
          </a:solidFill>
        </p:spPr>
        <p:txBody>
          <a:bodyPr wrap="square" lIns="0" tIns="0" rIns="0" bIns="0" rtlCol="0"/>
          <a:lstStyle/>
          <a:p>
            <a:endParaRPr sz="1632"/>
          </a:p>
        </p:txBody>
      </p:sp>
      <p:sp>
        <p:nvSpPr>
          <p:cNvPr id="6" name="object 6"/>
          <p:cNvSpPr txBox="1"/>
          <p:nvPr/>
        </p:nvSpPr>
        <p:spPr>
          <a:xfrm>
            <a:off x="8740152" y="1604030"/>
            <a:ext cx="571788" cy="240657"/>
          </a:xfrm>
          <a:prstGeom prst="rect">
            <a:avLst/>
          </a:prstGeom>
        </p:spPr>
        <p:txBody>
          <a:bodyPr vert="horz" wrap="square" lIns="0" tIns="10365" rIns="0" bIns="0" rtlCol="0">
            <a:spAutoFit/>
          </a:bodyPr>
          <a:lstStyle/>
          <a:p>
            <a:pPr marL="11516">
              <a:spcBef>
                <a:spcPts val="82"/>
              </a:spcBef>
            </a:pPr>
            <a:r>
              <a:rPr sz="1496" b="1" spc="-18" dirty="0">
                <a:solidFill>
                  <a:srgbClr val="FFFFFF"/>
                </a:solidFill>
                <a:latin typeface="Arial"/>
                <a:cs typeface="Arial"/>
              </a:rPr>
              <a:t>NOUS</a:t>
            </a:r>
            <a:endParaRPr sz="1496">
              <a:latin typeface="Arial"/>
              <a:cs typeface="Arial"/>
            </a:endParaRPr>
          </a:p>
        </p:txBody>
      </p:sp>
      <p:sp>
        <p:nvSpPr>
          <p:cNvPr id="7" name="object 7"/>
          <p:cNvSpPr/>
          <p:nvPr/>
        </p:nvSpPr>
        <p:spPr>
          <a:xfrm>
            <a:off x="1884693" y="1587878"/>
            <a:ext cx="2556635" cy="362190"/>
          </a:xfrm>
          <a:custGeom>
            <a:avLst/>
            <a:gdLst/>
            <a:ahLst/>
            <a:cxnLst/>
            <a:rect l="l" t="t" r="r" b="b"/>
            <a:pathLst>
              <a:path w="2819400" h="399414">
                <a:moveTo>
                  <a:pt x="2793491" y="399287"/>
                </a:moveTo>
                <a:lnTo>
                  <a:pt x="25908" y="399287"/>
                </a:lnTo>
                <a:lnTo>
                  <a:pt x="15240" y="396239"/>
                </a:lnTo>
                <a:lnTo>
                  <a:pt x="7619" y="391667"/>
                </a:lnTo>
                <a:lnTo>
                  <a:pt x="1524" y="382523"/>
                </a:lnTo>
                <a:lnTo>
                  <a:pt x="0" y="371856"/>
                </a:lnTo>
                <a:lnTo>
                  <a:pt x="0" y="27432"/>
                </a:lnTo>
                <a:lnTo>
                  <a:pt x="1524" y="16764"/>
                </a:lnTo>
                <a:lnTo>
                  <a:pt x="7619" y="7620"/>
                </a:lnTo>
                <a:lnTo>
                  <a:pt x="15240" y="3048"/>
                </a:lnTo>
                <a:lnTo>
                  <a:pt x="25908" y="0"/>
                </a:lnTo>
                <a:lnTo>
                  <a:pt x="2793491" y="0"/>
                </a:lnTo>
                <a:lnTo>
                  <a:pt x="2804159" y="3048"/>
                </a:lnTo>
                <a:lnTo>
                  <a:pt x="2811779" y="7620"/>
                </a:lnTo>
                <a:lnTo>
                  <a:pt x="2817875" y="16764"/>
                </a:lnTo>
                <a:lnTo>
                  <a:pt x="2819399" y="27432"/>
                </a:lnTo>
                <a:lnTo>
                  <a:pt x="2819399" y="371856"/>
                </a:lnTo>
                <a:lnTo>
                  <a:pt x="2817875" y="382523"/>
                </a:lnTo>
                <a:lnTo>
                  <a:pt x="2811779" y="391667"/>
                </a:lnTo>
                <a:lnTo>
                  <a:pt x="2804159" y="396239"/>
                </a:lnTo>
                <a:lnTo>
                  <a:pt x="2793491" y="399287"/>
                </a:lnTo>
                <a:close/>
              </a:path>
            </a:pathLst>
          </a:custGeom>
          <a:solidFill>
            <a:srgbClr val="A560E8"/>
          </a:solidFill>
        </p:spPr>
        <p:txBody>
          <a:bodyPr wrap="square" lIns="0" tIns="0" rIns="0" bIns="0" rtlCol="0"/>
          <a:lstStyle/>
          <a:p>
            <a:endParaRPr sz="1632"/>
          </a:p>
        </p:txBody>
      </p:sp>
      <p:sp>
        <p:nvSpPr>
          <p:cNvPr id="8" name="object 8"/>
          <p:cNvSpPr txBox="1"/>
          <p:nvPr/>
        </p:nvSpPr>
        <p:spPr>
          <a:xfrm>
            <a:off x="2880604" y="1604030"/>
            <a:ext cx="566030" cy="240657"/>
          </a:xfrm>
          <a:prstGeom prst="rect">
            <a:avLst/>
          </a:prstGeom>
        </p:spPr>
        <p:txBody>
          <a:bodyPr vert="horz" wrap="square" lIns="0" tIns="10365" rIns="0" bIns="0" rtlCol="0">
            <a:spAutoFit/>
          </a:bodyPr>
          <a:lstStyle/>
          <a:p>
            <a:pPr marL="11516">
              <a:spcBef>
                <a:spcPts val="82"/>
              </a:spcBef>
            </a:pPr>
            <a:r>
              <a:rPr sz="1496" b="1" spc="-18" dirty="0">
                <a:solidFill>
                  <a:srgbClr val="FFFFFF"/>
                </a:solidFill>
                <a:latin typeface="Arial"/>
                <a:cs typeface="Arial"/>
              </a:rPr>
              <a:t>VOUS</a:t>
            </a:r>
            <a:endParaRPr sz="1496">
              <a:latin typeface="Arial"/>
              <a:cs typeface="Arial"/>
            </a:endParaRPr>
          </a:p>
        </p:txBody>
      </p:sp>
      <p:grpSp>
        <p:nvGrpSpPr>
          <p:cNvPr id="9" name="object 9"/>
          <p:cNvGrpSpPr/>
          <p:nvPr/>
        </p:nvGrpSpPr>
        <p:grpSpPr>
          <a:xfrm>
            <a:off x="1874328" y="2120625"/>
            <a:ext cx="2577364" cy="3148575"/>
            <a:chOff x="691134" y="2338577"/>
            <a:chExt cx="2842260" cy="3472179"/>
          </a:xfrm>
        </p:grpSpPr>
        <p:sp>
          <p:nvSpPr>
            <p:cNvPr id="10" name="object 10"/>
            <p:cNvSpPr/>
            <p:nvPr/>
          </p:nvSpPr>
          <p:spPr>
            <a:xfrm>
              <a:off x="702564" y="2350007"/>
              <a:ext cx="2819400" cy="3449320"/>
            </a:xfrm>
            <a:custGeom>
              <a:avLst/>
              <a:gdLst/>
              <a:ahLst/>
              <a:cxnLst/>
              <a:rect l="l" t="t" r="r" b="b"/>
              <a:pathLst>
                <a:path w="2819400" h="3449320">
                  <a:moveTo>
                    <a:pt x="2679191" y="3448811"/>
                  </a:moveTo>
                  <a:lnTo>
                    <a:pt x="140208" y="3448811"/>
                  </a:lnTo>
                  <a:lnTo>
                    <a:pt x="114300" y="3445764"/>
                  </a:lnTo>
                  <a:lnTo>
                    <a:pt x="68580" y="3429000"/>
                  </a:lnTo>
                  <a:lnTo>
                    <a:pt x="32003" y="3398519"/>
                  </a:lnTo>
                  <a:lnTo>
                    <a:pt x="7619" y="3357372"/>
                  </a:lnTo>
                  <a:lnTo>
                    <a:pt x="0" y="3307080"/>
                  </a:lnTo>
                  <a:lnTo>
                    <a:pt x="0" y="140208"/>
                  </a:lnTo>
                  <a:lnTo>
                    <a:pt x="7619" y="91439"/>
                  </a:lnTo>
                  <a:lnTo>
                    <a:pt x="32003" y="48768"/>
                  </a:lnTo>
                  <a:lnTo>
                    <a:pt x="68580" y="18288"/>
                  </a:lnTo>
                  <a:lnTo>
                    <a:pt x="114300" y="1524"/>
                  </a:lnTo>
                  <a:lnTo>
                    <a:pt x="140208" y="0"/>
                  </a:lnTo>
                  <a:lnTo>
                    <a:pt x="2679191" y="0"/>
                  </a:lnTo>
                  <a:lnTo>
                    <a:pt x="2727959" y="7620"/>
                  </a:lnTo>
                  <a:lnTo>
                    <a:pt x="2769107" y="32004"/>
                  </a:lnTo>
                  <a:lnTo>
                    <a:pt x="2801111" y="68580"/>
                  </a:lnTo>
                  <a:lnTo>
                    <a:pt x="2817875" y="114300"/>
                  </a:lnTo>
                  <a:lnTo>
                    <a:pt x="2819399" y="140208"/>
                  </a:lnTo>
                  <a:lnTo>
                    <a:pt x="2819399" y="3307080"/>
                  </a:lnTo>
                  <a:lnTo>
                    <a:pt x="2810255" y="3357372"/>
                  </a:lnTo>
                  <a:lnTo>
                    <a:pt x="2785871" y="3398519"/>
                  </a:lnTo>
                  <a:lnTo>
                    <a:pt x="2749295" y="3429000"/>
                  </a:lnTo>
                  <a:lnTo>
                    <a:pt x="2703575" y="3445764"/>
                  </a:lnTo>
                  <a:lnTo>
                    <a:pt x="2679191" y="3448811"/>
                  </a:lnTo>
                  <a:close/>
                </a:path>
              </a:pathLst>
            </a:custGeom>
            <a:solidFill>
              <a:srgbClr val="FFFFFF"/>
            </a:solidFill>
          </p:spPr>
          <p:txBody>
            <a:bodyPr wrap="square" lIns="0" tIns="0" rIns="0" bIns="0" rtlCol="0"/>
            <a:lstStyle/>
            <a:p>
              <a:endParaRPr sz="1632"/>
            </a:p>
          </p:txBody>
        </p:sp>
        <p:sp>
          <p:nvSpPr>
            <p:cNvPr id="11" name="object 11"/>
            <p:cNvSpPr/>
            <p:nvPr/>
          </p:nvSpPr>
          <p:spPr>
            <a:xfrm>
              <a:off x="702564" y="2350007"/>
              <a:ext cx="2819400" cy="3449320"/>
            </a:xfrm>
            <a:custGeom>
              <a:avLst/>
              <a:gdLst/>
              <a:ahLst/>
              <a:cxnLst/>
              <a:rect l="l" t="t" r="r" b="b"/>
              <a:pathLst>
                <a:path w="2819400" h="3449320">
                  <a:moveTo>
                    <a:pt x="0" y="140208"/>
                  </a:moveTo>
                  <a:lnTo>
                    <a:pt x="7620" y="91440"/>
                  </a:lnTo>
                  <a:lnTo>
                    <a:pt x="32004" y="48768"/>
                  </a:lnTo>
                  <a:lnTo>
                    <a:pt x="68580" y="18288"/>
                  </a:lnTo>
                  <a:lnTo>
                    <a:pt x="114300" y="1524"/>
                  </a:lnTo>
                  <a:lnTo>
                    <a:pt x="140208" y="0"/>
                  </a:lnTo>
                  <a:lnTo>
                    <a:pt x="2679191" y="0"/>
                  </a:lnTo>
                  <a:lnTo>
                    <a:pt x="2727959" y="7620"/>
                  </a:lnTo>
                  <a:lnTo>
                    <a:pt x="2769108" y="32004"/>
                  </a:lnTo>
                  <a:lnTo>
                    <a:pt x="2801111" y="68580"/>
                  </a:lnTo>
                  <a:lnTo>
                    <a:pt x="2817875" y="114300"/>
                  </a:lnTo>
                  <a:lnTo>
                    <a:pt x="2819400" y="140208"/>
                  </a:lnTo>
                  <a:lnTo>
                    <a:pt x="2819400" y="3307080"/>
                  </a:lnTo>
                  <a:lnTo>
                    <a:pt x="2810256" y="3357372"/>
                  </a:lnTo>
                  <a:lnTo>
                    <a:pt x="2785872" y="3398519"/>
                  </a:lnTo>
                  <a:lnTo>
                    <a:pt x="2749296" y="3428999"/>
                  </a:lnTo>
                  <a:lnTo>
                    <a:pt x="2703575" y="3445764"/>
                  </a:lnTo>
                  <a:lnTo>
                    <a:pt x="2679191" y="3448811"/>
                  </a:lnTo>
                  <a:lnTo>
                    <a:pt x="140208" y="3448811"/>
                  </a:lnTo>
                  <a:lnTo>
                    <a:pt x="91439" y="3439667"/>
                  </a:lnTo>
                  <a:lnTo>
                    <a:pt x="48768" y="3415283"/>
                  </a:lnTo>
                  <a:lnTo>
                    <a:pt x="18288" y="3378708"/>
                  </a:lnTo>
                  <a:lnTo>
                    <a:pt x="1524" y="3332988"/>
                  </a:lnTo>
                  <a:lnTo>
                    <a:pt x="0" y="3307080"/>
                  </a:lnTo>
                  <a:lnTo>
                    <a:pt x="0" y="140208"/>
                  </a:lnTo>
                  <a:close/>
                </a:path>
              </a:pathLst>
            </a:custGeom>
            <a:ln w="22859">
              <a:solidFill>
                <a:srgbClr val="A560E8"/>
              </a:solidFill>
            </a:ln>
          </p:spPr>
          <p:txBody>
            <a:bodyPr wrap="square" lIns="0" tIns="0" rIns="0" bIns="0" rtlCol="0"/>
            <a:lstStyle/>
            <a:p>
              <a:endParaRPr sz="1632"/>
            </a:p>
          </p:txBody>
        </p:sp>
      </p:grpSp>
      <p:sp>
        <p:nvSpPr>
          <p:cNvPr id="12" name="object 12"/>
          <p:cNvSpPr txBox="1"/>
          <p:nvPr/>
        </p:nvSpPr>
        <p:spPr>
          <a:xfrm>
            <a:off x="2047308" y="2717840"/>
            <a:ext cx="2166806" cy="2333058"/>
          </a:xfrm>
          <a:prstGeom prst="rect">
            <a:avLst/>
          </a:prstGeom>
        </p:spPr>
        <p:txBody>
          <a:bodyPr vert="horz" wrap="square" lIns="0" tIns="6334" rIns="0" bIns="0" rtlCol="0">
            <a:spAutoFit/>
          </a:bodyPr>
          <a:lstStyle/>
          <a:p>
            <a:pPr marL="131287" marR="982921" indent="-120346">
              <a:lnSpc>
                <a:spcPct val="104800"/>
              </a:lnSpc>
              <a:spcBef>
                <a:spcPts val="50"/>
              </a:spcBef>
              <a:buFont typeface="Wingdings"/>
              <a:buChar char=""/>
              <a:tabLst>
                <a:tab pos="131287" algn="l"/>
              </a:tabLst>
            </a:pPr>
            <a:r>
              <a:rPr sz="1315" spc="-9" dirty="0">
                <a:latin typeface="Arial MT"/>
                <a:cs typeface="Arial MT"/>
              </a:rPr>
              <a:t>Devenir ingénieure aéronautique.</a:t>
            </a:r>
            <a:endParaRPr sz="1315" dirty="0">
              <a:latin typeface="Arial MT"/>
              <a:cs typeface="Arial MT"/>
            </a:endParaRPr>
          </a:p>
          <a:p>
            <a:pPr>
              <a:spcBef>
                <a:spcPts val="222"/>
              </a:spcBef>
              <a:buFont typeface="Wingdings"/>
              <a:buChar char=""/>
            </a:pPr>
            <a:endParaRPr sz="1315" dirty="0">
              <a:latin typeface="Arial MT"/>
              <a:cs typeface="Arial MT"/>
            </a:endParaRPr>
          </a:p>
          <a:p>
            <a:pPr marL="131287" marR="506144" indent="-120346">
              <a:lnSpc>
                <a:spcPct val="101099"/>
              </a:lnSpc>
              <a:buFont typeface="Wingdings"/>
              <a:buChar char=""/>
              <a:tabLst>
                <a:tab pos="131287" algn="l"/>
              </a:tabLst>
            </a:pPr>
            <a:r>
              <a:rPr sz="1315" dirty="0">
                <a:latin typeface="Arial MT"/>
                <a:cs typeface="Arial MT"/>
              </a:rPr>
              <a:t>Formation</a:t>
            </a:r>
            <a:r>
              <a:rPr sz="1315" spc="23" dirty="0">
                <a:latin typeface="Arial MT"/>
                <a:cs typeface="Arial MT"/>
              </a:rPr>
              <a:t> </a:t>
            </a:r>
            <a:r>
              <a:rPr sz="1315" dirty="0">
                <a:latin typeface="Arial MT"/>
                <a:cs typeface="Arial MT"/>
              </a:rPr>
              <a:t>avec</a:t>
            </a:r>
            <a:r>
              <a:rPr sz="1315" spc="36" dirty="0">
                <a:latin typeface="Arial MT"/>
                <a:cs typeface="Arial MT"/>
              </a:rPr>
              <a:t> </a:t>
            </a:r>
            <a:r>
              <a:rPr sz="1315" spc="-23" dirty="0">
                <a:latin typeface="Arial MT"/>
                <a:cs typeface="Arial MT"/>
              </a:rPr>
              <a:t>un </a:t>
            </a:r>
            <a:r>
              <a:rPr sz="1315" dirty="0">
                <a:latin typeface="Arial MT"/>
                <a:cs typeface="Arial MT"/>
              </a:rPr>
              <a:t>cycle</a:t>
            </a:r>
            <a:r>
              <a:rPr sz="1315" spc="363" dirty="0">
                <a:latin typeface="Arial MT"/>
                <a:cs typeface="Arial MT"/>
              </a:rPr>
              <a:t> </a:t>
            </a:r>
            <a:r>
              <a:rPr sz="1315" dirty="0">
                <a:latin typeface="Arial MT"/>
                <a:cs typeface="Arial MT"/>
              </a:rPr>
              <a:t>cohérent</a:t>
            </a:r>
            <a:r>
              <a:rPr sz="1315" spc="-5" dirty="0">
                <a:latin typeface="Arial MT"/>
                <a:cs typeface="Arial MT"/>
              </a:rPr>
              <a:t> </a:t>
            </a:r>
            <a:r>
              <a:rPr sz="1315" dirty="0">
                <a:latin typeface="Arial MT"/>
                <a:cs typeface="Arial MT"/>
              </a:rPr>
              <a:t>en</a:t>
            </a:r>
            <a:r>
              <a:rPr sz="1315" spc="18" dirty="0">
                <a:latin typeface="Arial MT"/>
                <a:cs typeface="Arial MT"/>
              </a:rPr>
              <a:t> 5 </a:t>
            </a:r>
            <a:r>
              <a:rPr sz="1315" spc="-18" dirty="0">
                <a:latin typeface="Arial MT"/>
                <a:cs typeface="Arial MT"/>
              </a:rPr>
              <a:t>ans.</a:t>
            </a:r>
            <a:endParaRPr sz="1315" dirty="0">
              <a:latin typeface="Arial MT"/>
              <a:cs typeface="Arial MT"/>
            </a:endParaRPr>
          </a:p>
          <a:p>
            <a:pPr>
              <a:spcBef>
                <a:spcPts val="163"/>
              </a:spcBef>
              <a:buFont typeface="Wingdings"/>
              <a:buChar char=""/>
            </a:pPr>
            <a:endParaRPr sz="1315" dirty="0">
              <a:latin typeface="Arial MT"/>
              <a:cs typeface="Arial MT"/>
            </a:endParaRPr>
          </a:p>
          <a:p>
            <a:pPr marL="131287" indent="-119770">
              <a:buFont typeface="Wingdings"/>
              <a:buChar char=""/>
              <a:tabLst>
                <a:tab pos="131287" algn="l"/>
              </a:tabLst>
            </a:pPr>
            <a:r>
              <a:rPr sz="1315" dirty="0">
                <a:latin typeface="Arial MT"/>
                <a:cs typeface="Arial MT"/>
              </a:rPr>
              <a:t>Pédagogie</a:t>
            </a:r>
            <a:r>
              <a:rPr sz="1315" spc="32" dirty="0">
                <a:latin typeface="Arial MT"/>
                <a:cs typeface="Arial MT"/>
              </a:rPr>
              <a:t> </a:t>
            </a:r>
            <a:r>
              <a:rPr sz="1315" dirty="0">
                <a:latin typeface="Arial MT"/>
                <a:cs typeface="Arial MT"/>
              </a:rPr>
              <a:t>par</a:t>
            </a:r>
            <a:r>
              <a:rPr sz="1315" spc="41" dirty="0">
                <a:latin typeface="Arial MT"/>
                <a:cs typeface="Arial MT"/>
              </a:rPr>
              <a:t> </a:t>
            </a:r>
            <a:r>
              <a:rPr sz="1315" spc="-9" dirty="0">
                <a:latin typeface="Arial MT"/>
                <a:cs typeface="Arial MT"/>
              </a:rPr>
              <a:t>projet.</a:t>
            </a:r>
            <a:endParaRPr sz="1315" dirty="0">
              <a:latin typeface="Arial MT"/>
              <a:cs typeface="Arial MT"/>
            </a:endParaRPr>
          </a:p>
          <a:p>
            <a:pPr>
              <a:spcBef>
                <a:spcPts val="118"/>
              </a:spcBef>
              <a:buFont typeface="Wingdings"/>
              <a:buChar char=""/>
            </a:pPr>
            <a:endParaRPr sz="1315" dirty="0">
              <a:latin typeface="Arial MT"/>
              <a:cs typeface="Arial MT"/>
            </a:endParaRPr>
          </a:p>
          <a:p>
            <a:pPr marL="131287" indent="-119770">
              <a:buFont typeface="Wingdings"/>
              <a:buChar char=""/>
              <a:tabLst>
                <a:tab pos="131287" algn="l"/>
              </a:tabLst>
            </a:pPr>
            <a:r>
              <a:rPr sz="1315" dirty="0">
                <a:latin typeface="Arial MT"/>
                <a:cs typeface="Arial MT"/>
              </a:rPr>
              <a:t>Ouverture</a:t>
            </a:r>
            <a:r>
              <a:rPr sz="1315" spc="41" dirty="0">
                <a:latin typeface="Arial MT"/>
                <a:cs typeface="Arial MT"/>
              </a:rPr>
              <a:t> </a:t>
            </a:r>
            <a:r>
              <a:rPr sz="1315" dirty="0">
                <a:latin typeface="Arial MT"/>
                <a:cs typeface="Arial MT"/>
              </a:rPr>
              <a:t>à</a:t>
            </a:r>
            <a:r>
              <a:rPr sz="1315" spc="50" dirty="0">
                <a:latin typeface="Arial MT"/>
                <a:cs typeface="Arial MT"/>
              </a:rPr>
              <a:t> </a:t>
            </a:r>
            <a:r>
              <a:rPr sz="1315" spc="-9" dirty="0">
                <a:latin typeface="Arial MT"/>
                <a:cs typeface="Arial MT"/>
              </a:rPr>
              <a:t>l’international.</a:t>
            </a:r>
            <a:endParaRPr sz="1315" dirty="0">
              <a:latin typeface="Arial MT"/>
              <a:cs typeface="Arial MT"/>
            </a:endParaRPr>
          </a:p>
        </p:txBody>
      </p:sp>
      <p:grpSp>
        <p:nvGrpSpPr>
          <p:cNvPr id="13" name="object 13"/>
          <p:cNvGrpSpPr/>
          <p:nvPr/>
        </p:nvGrpSpPr>
        <p:grpSpPr>
          <a:xfrm>
            <a:off x="4802711" y="2120625"/>
            <a:ext cx="2577364" cy="3148575"/>
            <a:chOff x="3920489" y="2338577"/>
            <a:chExt cx="2842260" cy="3472179"/>
          </a:xfrm>
        </p:grpSpPr>
        <p:sp>
          <p:nvSpPr>
            <p:cNvPr id="14" name="object 14"/>
            <p:cNvSpPr/>
            <p:nvPr/>
          </p:nvSpPr>
          <p:spPr>
            <a:xfrm>
              <a:off x="3931920" y="2350007"/>
              <a:ext cx="2819400" cy="3449320"/>
            </a:xfrm>
            <a:custGeom>
              <a:avLst/>
              <a:gdLst/>
              <a:ahLst/>
              <a:cxnLst/>
              <a:rect l="l" t="t" r="r" b="b"/>
              <a:pathLst>
                <a:path w="2819400" h="3449320">
                  <a:moveTo>
                    <a:pt x="2679191" y="3448811"/>
                  </a:moveTo>
                  <a:lnTo>
                    <a:pt x="140208" y="3448811"/>
                  </a:lnTo>
                  <a:lnTo>
                    <a:pt x="114300" y="3445764"/>
                  </a:lnTo>
                  <a:lnTo>
                    <a:pt x="68580" y="3429000"/>
                  </a:lnTo>
                  <a:lnTo>
                    <a:pt x="32003" y="3398519"/>
                  </a:lnTo>
                  <a:lnTo>
                    <a:pt x="7619" y="3357372"/>
                  </a:lnTo>
                  <a:lnTo>
                    <a:pt x="0" y="3307080"/>
                  </a:lnTo>
                  <a:lnTo>
                    <a:pt x="0" y="140208"/>
                  </a:lnTo>
                  <a:lnTo>
                    <a:pt x="7619" y="91439"/>
                  </a:lnTo>
                  <a:lnTo>
                    <a:pt x="32003" y="48768"/>
                  </a:lnTo>
                  <a:lnTo>
                    <a:pt x="68580" y="18288"/>
                  </a:lnTo>
                  <a:lnTo>
                    <a:pt x="114300" y="1524"/>
                  </a:lnTo>
                  <a:lnTo>
                    <a:pt x="140208" y="0"/>
                  </a:lnTo>
                  <a:lnTo>
                    <a:pt x="2679191" y="0"/>
                  </a:lnTo>
                  <a:lnTo>
                    <a:pt x="2727959" y="7620"/>
                  </a:lnTo>
                  <a:lnTo>
                    <a:pt x="2769107" y="32004"/>
                  </a:lnTo>
                  <a:lnTo>
                    <a:pt x="2801111" y="68580"/>
                  </a:lnTo>
                  <a:lnTo>
                    <a:pt x="2817875" y="114300"/>
                  </a:lnTo>
                  <a:lnTo>
                    <a:pt x="2819399" y="140208"/>
                  </a:lnTo>
                  <a:lnTo>
                    <a:pt x="2819399" y="3307080"/>
                  </a:lnTo>
                  <a:lnTo>
                    <a:pt x="2810255" y="3357372"/>
                  </a:lnTo>
                  <a:lnTo>
                    <a:pt x="2785871" y="3398519"/>
                  </a:lnTo>
                  <a:lnTo>
                    <a:pt x="2749295" y="3429000"/>
                  </a:lnTo>
                  <a:lnTo>
                    <a:pt x="2703575" y="3445764"/>
                  </a:lnTo>
                  <a:lnTo>
                    <a:pt x="2679191" y="3448811"/>
                  </a:lnTo>
                  <a:close/>
                </a:path>
              </a:pathLst>
            </a:custGeom>
            <a:solidFill>
              <a:srgbClr val="FFFFFF"/>
            </a:solidFill>
          </p:spPr>
          <p:txBody>
            <a:bodyPr wrap="square" lIns="0" tIns="0" rIns="0" bIns="0" rtlCol="0"/>
            <a:lstStyle/>
            <a:p>
              <a:endParaRPr sz="1632"/>
            </a:p>
          </p:txBody>
        </p:sp>
        <p:sp>
          <p:nvSpPr>
            <p:cNvPr id="15" name="object 15"/>
            <p:cNvSpPr/>
            <p:nvPr/>
          </p:nvSpPr>
          <p:spPr>
            <a:xfrm>
              <a:off x="3931919" y="2350007"/>
              <a:ext cx="2819400" cy="3449320"/>
            </a:xfrm>
            <a:custGeom>
              <a:avLst/>
              <a:gdLst/>
              <a:ahLst/>
              <a:cxnLst/>
              <a:rect l="l" t="t" r="r" b="b"/>
              <a:pathLst>
                <a:path w="2819400" h="3449320">
                  <a:moveTo>
                    <a:pt x="0" y="140208"/>
                  </a:moveTo>
                  <a:lnTo>
                    <a:pt x="7620" y="91440"/>
                  </a:lnTo>
                  <a:lnTo>
                    <a:pt x="32004" y="48768"/>
                  </a:lnTo>
                  <a:lnTo>
                    <a:pt x="68580" y="18288"/>
                  </a:lnTo>
                  <a:lnTo>
                    <a:pt x="114300" y="1524"/>
                  </a:lnTo>
                  <a:lnTo>
                    <a:pt x="140208" y="0"/>
                  </a:lnTo>
                  <a:lnTo>
                    <a:pt x="2679191" y="0"/>
                  </a:lnTo>
                  <a:lnTo>
                    <a:pt x="2727959" y="7620"/>
                  </a:lnTo>
                  <a:lnTo>
                    <a:pt x="2769108" y="32004"/>
                  </a:lnTo>
                  <a:lnTo>
                    <a:pt x="2801111" y="68580"/>
                  </a:lnTo>
                  <a:lnTo>
                    <a:pt x="2817875" y="114300"/>
                  </a:lnTo>
                  <a:lnTo>
                    <a:pt x="2819400" y="140208"/>
                  </a:lnTo>
                  <a:lnTo>
                    <a:pt x="2819400" y="3307080"/>
                  </a:lnTo>
                  <a:lnTo>
                    <a:pt x="2810256" y="3357372"/>
                  </a:lnTo>
                  <a:lnTo>
                    <a:pt x="2785872" y="3398519"/>
                  </a:lnTo>
                  <a:lnTo>
                    <a:pt x="2749296" y="3428999"/>
                  </a:lnTo>
                  <a:lnTo>
                    <a:pt x="2703575" y="3445764"/>
                  </a:lnTo>
                  <a:lnTo>
                    <a:pt x="2679191" y="3448811"/>
                  </a:lnTo>
                  <a:lnTo>
                    <a:pt x="140208" y="3448811"/>
                  </a:lnTo>
                  <a:lnTo>
                    <a:pt x="91439" y="3439667"/>
                  </a:lnTo>
                  <a:lnTo>
                    <a:pt x="48768" y="3415283"/>
                  </a:lnTo>
                  <a:lnTo>
                    <a:pt x="18288" y="3378708"/>
                  </a:lnTo>
                  <a:lnTo>
                    <a:pt x="1524" y="3332988"/>
                  </a:lnTo>
                  <a:lnTo>
                    <a:pt x="0" y="3307080"/>
                  </a:lnTo>
                  <a:lnTo>
                    <a:pt x="0" y="140208"/>
                  </a:lnTo>
                  <a:close/>
                </a:path>
              </a:pathLst>
            </a:custGeom>
            <a:ln w="22859">
              <a:solidFill>
                <a:srgbClr val="70BA0A"/>
              </a:solidFill>
            </a:ln>
          </p:spPr>
          <p:txBody>
            <a:bodyPr wrap="square" lIns="0" tIns="0" rIns="0" bIns="0" rtlCol="0"/>
            <a:lstStyle/>
            <a:p>
              <a:endParaRPr sz="1632" dirty="0"/>
            </a:p>
          </p:txBody>
        </p:sp>
      </p:grpSp>
      <p:sp>
        <p:nvSpPr>
          <p:cNvPr id="16" name="object 16"/>
          <p:cNvSpPr txBox="1"/>
          <p:nvPr/>
        </p:nvSpPr>
        <p:spPr>
          <a:xfrm>
            <a:off x="4948508" y="2821511"/>
            <a:ext cx="2378131" cy="1871873"/>
          </a:xfrm>
          <a:prstGeom prst="rect">
            <a:avLst/>
          </a:prstGeom>
        </p:spPr>
        <p:txBody>
          <a:bodyPr vert="horz" wrap="square" lIns="0" tIns="10365" rIns="0" bIns="0" rtlCol="0">
            <a:spAutoFit/>
          </a:bodyPr>
          <a:lstStyle/>
          <a:p>
            <a:pPr marL="154319" marR="27639" indent="-120346">
              <a:lnSpc>
                <a:spcPct val="102800"/>
              </a:lnSpc>
              <a:spcBef>
                <a:spcPts val="82"/>
              </a:spcBef>
              <a:buFont typeface="Wingdings"/>
              <a:buChar char=""/>
              <a:tabLst>
                <a:tab pos="154319" algn="l"/>
              </a:tabLst>
            </a:pPr>
            <a:r>
              <a:rPr sz="1315" dirty="0">
                <a:latin typeface="Arial MT"/>
                <a:cs typeface="Arial MT"/>
              </a:rPr>
              <a:t>Intérêt</a:t>
            </a:r>
            <a:r>
              <a:rPr sz="1315" spc="103" dirty="0">
                <a:latin typeface="Arial MT"/>
                <a:cs typeface="Arial MT"/>
              </a:rPr>
              <a:t> </a:t>
            </a:r>
            <a:r>
              <a:rPr sz="1315" dirty="0">
                <a:latin typeface="Arial MT"/>
                <a:cs typeface="Arial MT"/>
              </a:rPr>
              <a:t>pour</a:t>
            </a:r>
            <a:r>
              <a:rPr sz="1315" spc="103" dirty="0">
                <a:latin typeface="Arial MT"/>
                <a:cs typeface="Arial MT"/>
              </a:rPr>
              <a:t> </a:t>
            </a:r>
            <a:r>
              <a:rPr sz="1315" spc="-9" dirty="0">
                <a:latin typeface="Arial MT"/>
                <a:cs typeface="Arial MT"/>
              </a:rPr>
              <a:t>l’aéronautique </a:t>
            </a:r>
            <a:r>
              <a:rPr sz="1315" dirty="0">
                <a:latin typeface="Arial MT"/>
                <a:cs typeface="Arial MT"/>
              </a:rPr>
              <a:t>depuis</a:t>
            </a:r>
            <a:r>
              <a:rPr sz="1315" spc="41" dirty="0">
                <a:latin typeface="Arial MT"/>
                <a:cs typeface="Arial MT"/>
              </a:rPr>
              <a:t> </a:t>
            </a:r>
            <a:r>
              <a:rPr sz="1315" dirty="0">
                <a:latin typeface="Arial MT"/>
                <a:cs typeface="Arial MT"/>
              </a:rPr>
              <a:t>mon</a:t>
            </a:r>
            <a:r>
              <a:rPr sz="1315" spc="18" dirty="0">
                <a:latin typeface="Arial MT"/>
                <a:cs typeface="Arial MT"/>
              </a:rPr>
              <a:t> </a:t>
            </a:r>
            <a:r>
              <a:rPr sz="1315" dirty="0">
                <a:latin typeface="Arial MT"/>
                <a:cs typeface="Arial MT"/>
              </a:rPr>
              <a:t>stage</a:t>
            </a:r>
            <a:r>
              <a:rPr sz="1315" spc="32" dirty="0">
                <a:latin typeface="Arial MT"/>
                <a:cs typeface="Arial MT"/>
              </a:rPr>
              <a:t> </a:t>
            </a:r>
            <a:r>
              <a:rPr sz="1315" dirty="0">
                <a:latin typeface="Arial MT"/>
                <a:cs typeface="Arial MT"/>
              </a:rPr>
              <a:t>de</a:t>
            </a:r>
            <a:r>
              <a:rPr sz="1315" spc="18" dirty="0">
                <a:latin typeface="Arial MT"/>
                <a:cs typeface="Arial MT"/>
              </a:rPr>
              <a:t> </a:t>
            </a:r>
            <a:r>
              <a:rPr sz="1315" dirty="0">
                <a:latin typeface="Arial MT"/>
                <a:cs typeface="Arial MT"/>
              </a:rPr>
              <a:t>3</a:t>
            </a:r>
            <a:r>
              <a:rPr sz="1292" baseline="20467" dirty="0">
                <a:latin typeface="Arial MT"/>
                <a:cs typeface="Arial MT"/>
              </a:rPr>
              <a:t>e</a:t>
            </a:r>
            <a:r>
              <a:rPr sz="1292" spc="34" baseline="20467" dirty="0">
                <a:latin typeface="Arial MT"/>
                <a:cs typeface="Arial MT"/>
              </a:rPr>
              <a:t> </a:t>
            </a:r>
            <a:r>
              <a:rPr sz="1315" dirty="0">
                <a:latin typeface="Arial MT"/>
                <a:cs typeface="Arial MT"/>
              </a:rPr>
              <a:t>à</a:t>
            </a:r>
            <a:r>
              <a:rPr sz="1315" spc="27" dirty="0">
                <a:latin typeface="Arial MT"/>
                <a:cs typeface="Arial MT"/>
              </a:rPr>
              <a:t> </a:t>
            </a:r>
            <a:r>
              <a:rPr sz="1315" spc="23" dirty="0">
                <a:latin typeface="Arial MT"/>
                <a:cs typeface="Arial MT"/>
              </a:rPr>
              <a:t>Air </a:t>
            </a:r>
            <a:r>
              <a:rPr sz="1315" dirty="0">
                <a:latin typeface="Arial MT"/>
                <a:cs typeface="Arial MT"/>
              </a:rPr>
              <a:t>France</a:t>
            </a:r>
            <a:r>
              <a:rPr sz="1315" spc="14" dirty="0">
                <a:latin typeface="Arial MT"/>
                <a:cs typeface="Arial MT"/>
              </a:rPr>
              <a:t> </a:t>
            </a:r>
            <a:r>
              <a:rPr sz="1315" i="1" dirty="0">
                <a:solidFill>
                  <a:srgbClr val="7E7E7E"/>
                </a:solidFill>
                <a:latin typeface="Arial"/>
                <a:cs typeface="Arial"/>
              </a:rPr>
              <a:t>(en</a:t>
            </a:r>
            <a:r>
              <a:rPr sz="1315" i="1" spc="14" dirty="0">
                <a:solidFill>
                  <a:srgbClr val="7E7E7E"/>
                </a:solidFill>
                <a:latin typeface="Arial"/>
                <a:cs typeface="Arial"/>
              </a:rPr>
              <a:t> </a:t>
            </a:r>
            <a:r>
              <a:rPr sz="1315" i="1" dirty="0">
                <a:solidFill>
                  <a:srgbClr val="7E7E7E"/>
                </a:solidFill>
                <a:latin typeface="Arial"/>
                <a:cs typeface="Arial"/>
              </a:rPr>
              <a:t>particulier</a:t>
            </a:r>
            <a:r>
              <a:rPr sz="1315" i="1" spc="5" dirty="0">
                <a:solidFill>
                  <a:srgbClr val="7E7E7E"/>
                </a:solidFill>
                <a:latin typeface="Arial"/>
                <a:cs typeface="Arial"/>
              </a:rPr>
              <a:t> </a:t>
            </a:r>
            <a:r>
              <a:rPr sz="1315" i="1" spc="-23" dirty="0">
                <a:solidFill>
                  <a:srgbClr val="7E7E7E"/>
                </a:solidFill>
                <a:latin typeface="Arial"/>
                <a:cs typeface="Arial"/>
              </a:rPr>
              <a:t>le </a:t>
            </a:r>
            <a:r>
              <a:rPr sz="1315" i="1" dirty="0">
                <a:solidFill>
                  <a:srgbClr val="7E7E7E"/>
                </a:solidFill>
                <a:latin typeface="Arial"/>
                <a:cs typeface="Arial"/>
              </a:rPr>
              <a:t>fonctionnement</a:t>
            </a:r>
            <a:r>
              <a:rPr sz="1315" i="1" spc="154" dirty="0">
                <a:solidFill>
                  <a:srgbClr val="7E7E7E"/>
                </a:solidFill>
                <a:latin typeface="Arial"/>
                <a:cs typeface="Arial"/>
              </a:rPr>
              <a:t> </a:t>
            </a:r>
            <a:r>
              <a:rPr sz="1315" i="1" dirty="0">
                <a:solidFill>
                  <a:srgbClr val="7E7E7E"/>
                </a:solidFill>
                <a:latin typeface="Arial"/>
                <a:cs typeface="Arial"/>
              </a:rPr>
              <a:t>des</a:t>
            </a:r>
            <a:r>
              <a:rPr sz="1315" i="1" spc="154" dirty="0">
                <a:solidFill>
                  <a:srgbClr val="7E7E7E"/>
                </a:solidFill>
                <a:latin typeface="Arial"/>
                <a:cs typeface="Arial"/>
              </a:rPr>
              <a:t> </a:t>
            </a:r>
            <a:r>
              <a:rPr sz="1315" i="1" spc="-9" dirty="0">
                <a:solidFill>
                  <a:srgbClr val="7E7E7E"/>
                </a:solidFill>
                <a:latin typeface="Arial"/>
                <a:cs typeface="Arial"/>
              </a:rPr>
              <a:t>avions).</a:t>
            </a:r>
            <a:endParaRPr sz="1315">
              <a:latin typeface="Arial"/>
              <a:cs typeface="Arial"/>
            </a:endParaRPr>
          </a:p>
          <a:p>
            <a:pPr>
              <a:spcBef>
                <a:spcPts val="82"/>
              </a:spcBef>
              <a:buFont typeface="Wingdings"/>
              <a:buChar char=""/>
            </a:pPr>
            <a:endParaRPr sz="1315">
              <a:latin typeface="Arial"/>
              <a:cs typeface="Arial"/>
            </a:endParaRPr>
          </a:p>
          <a:p>
            <a:pPr marL="154319" marR="348370" indent="-120346">
              <a:lnSpc>
                <a:spcPct val="101600"/>
              </a:lnSpc>
              <a:buFont typeface="Wingdings"/>
              <a:buChar char=""/>
              <a:tabLst>
                <a:tab pos="154319" algn="l"/>
              </a:tabLst>
            </a:pPr>
            <a:r>
              <a:rPr sz="1315" dirty="0">
                <a:latin typeface="Arial MT"/>
                <a:cs typeface="Arial MT"/>
              </a:rPr>
              <a:t>Intérêt</a:t>
            </a:r>
            <a:r>
              <a:rPr sz="1315" spc="73" dirty="0">
                <a:latin typeface="Arial MT"/>
                <a:cs typeface="Arial MT"/>
              </a:rPr>
              <a:t> </a:t>
            </a:r>
            <a:r>
              <a:rPr sz="1315" dirty="0">
                <a:latin typeface="Arial MT"/>
                <a:cs typeface="Arial MT"/>
              </a:rPr>
              <a:t>pour</a:t>
            </a:r>
            <a:r>
              <a:rPr sz="1315" spc="73" dirty="0">
                <a:latin typeface="Arial MT"/>
                <a:cs typeface="Arial MT"/>
              </a:rPr>
              <a:t> </a:t>
            </a:r>
            <a:r>
              <a:rPr sz="1315" dirty="0">
                <a:latin typeface="Arial MT"/>
                <a:cs typeface="Arial MT"/>
              </a:rPr>
              <a:t>la</a:t>
            </a:r>
            <a:r>
              <a:rPr sz="1315" spc="77" dirty="0">
                <a:latin typeface="Arial MT"/>
                <a:cs typeface="Arial MT"/>
              </a:rPr>
              <a:t> </a:t>
            </a:r>
            <a:r>
              <a:rPr sz="1315" dirty="0">
                <a:latin typeface="Arial MT"/>
                <a:cs typeface="Arial MT"/>
              </a:rPr>
              <a:t>logique</a:t>
            </a:r>
            <a:r>
              <a:rPr sz="1315" spc="45" dirty="0">
                <a:latin typeface="Arial MT"/>
                <a:cs typeface="Arial MT"/>
              </a:rPr>
              <a:t> </a:t>
            </a:r>
            <a:r>
              <a:rPr sz="1315" spc="-23" dirty="0">
                <a:latin typeface="Arial MT"/>
                <a:cs typeface="Arial MT"/>
              </a:rPr>
              <a:t>et </a:t>
            </a:r>
            <a:r>
              <a:rPr sz="1315" dirty="0">
                <a:latin typeface="Arial MT"/>
                <a:cs typeface="Arial MT"/>
              </a:rPr>
              <a:t>les</a:t>
            </a:r>
            <a:r>
              <a:rPr sz="1315" spc="299" dirty="0">
                <a:latin typeface="Arial MT"/>
                <a:cs typeface="Arial MT"/>
              </a:rPr>
              <a:t> </a:t>
            </a:r>
            <a:r>
              <a:rPr sz="1315" spc="-9" dirty="0">
                <a:latin typeface="Arial MT"/>
                <a:cs typeface="Arial MT"/>
              </a:rPr>
              <a:t>raisonnements </a:t>
            </a:r>
            <a:r>
              <a:rPr sz="1315" i="1" dirty="0">
                <a:solidFill>
                  <a:srgbClr val="7E7E7E"/>
                </a:solidFill>
                <a:latin typeface="Arial"/>
                <a:cs typeface="Arial"/>
              </a:rPr>
              <a:t>(concours</a:t>
            </a:r>
            <a:r>
              <a:rPr sz="1315" i="1" spc="295" dirty="0">
                <a:solidFill>
                  <a:srgbClr val="7E7E7E"/>
                </a:solidFill>
                <a:latin typeface="Arial"/>
                <a:cs typeface="Arial"/>
              </a:rPr>
              <a:t> </a:t>
            </a:r>
            <a:r>
              <a:rPr sz="1315" i="1" dirty="0">
                <a:solidFill>
                  <a:srgbClr val="7E7E7E"/>
                </a:solidFill>
                <a:latin typeface="Arial"/>
                <a:cs typeface="Arial"/>
              </a:rPr>
              <a:t>d’échecs</a:t>
            </a:r>
            <a:r>
              <a:rPr sz="1315" i="1" spc="-23" dirty="0">
                <a:solidFill>
                  <a:srgbClr val="7E7E7E"/>
                </a:solidFill>
                <a:latin typeface="Arial"/>
                <a:cs typeface="Arial"/>
              </a:rPr>
              <a:t> au </a:t>
            </a:r>
            <a:r>
              <a:rPr sz="1315" i="1" spc="-9" dirty="0">
                <a:solidFill>
                  <a:srgbClr val="7E7E7E"/>
                </a:solidFill>
                <a:latin typeface="Arial"/>
                <a:cs typeface="Arial"/>
              </a:rPr>
              <a:t>collège).</a:t>
            </a:r>
            <a:endParaRPr sz="1315">
              <a:latin typeface="Arial"/>
              <a:cs typeface="Arial"/>
            </a:endParaRPr>
          </a:p>
        </p:txBody>
      </p:sp>
      <p:grpSp>
        <p:nvGrpSpPr>
          <p:cNvPr id="17" name="object 17"/>
          <p:cNvGrpSpPr/>
          <p:nvPr/>
        </p:nvGrpSpPr>
        <p:grpSpPr>
          <a:xfrm>
            <a:off x="7739387" y="2120625"/>
            <a:ext cx="2579092" cy="3148575"/>
            <a:chOff x="7158990" y="2338577"/>
            <a:chExt cx="2844165" cy="3472179"/>
          </a:xfrm>
        </p:grpSpPr>
        <p:sp>
          <p:nvSpPr>
            <p:cNvPr id="18" name="object 18"/>
            <p:cNvSpPr/>
            <p:nvPr/>
          </p:nvSpPr>
          <p:spPr>
            <a:xfrm>
              <a:off x="7170420" y="2350007"/>
              <a:ext cx="2821305" cy="3449320"/>
            </a:xfrm>
            <a:custGeom>
              <a:avLst/>
              <a:gdLst/>
              <a:ahLst/>
              <a:cxnLst/>
              <a:rect l="l" t="t" r="r" b="b"/>
              <a:pathLst>
                <a:path w="2821304" h="3449320">
                  <a:moveTo>
                    <a:pt x="2680716" y="3448811"/>
                  </a:moveTo>
                  <a:lnTo>
                    <a:pt x="141732" y="3448811"/>
                  </a:lnTo>
                  <a:lnTo>
                    <a:pt x="115824" y="3445764"/>
                  </a:lnTo>
                  <a:lnTo>
                    <a:pt x="70104" y="3429000"/>
                  </a:lnTo>
                  <a:lnTo>
                    <a:pt x="33527" y="3398519"/>
                  </a:lnTo>
                  <a:lnTo>
                    <a:pt x="9143" y="3357372"/>
                  </a:lnTo>
                  <a:lnTo>
                    <a:pt x="0" y="3307080"/>
                  </a:lnTo>
                  <a:lnTo>
                    <a:pt x="0" y="140208"/>
                  </a:lnTo>
                  <a:lnTo>
                    <a:pt x="9143" y="91439"/>
                  </a:lnTo>
                  <a:lnTo>
                    <a:pt x="33527" y="48768"/>
                  </a:lnTo>
                  <a:lnTo>
                    <a:pt x="70104" y="18288"/>
                  </a:lnTo>
                  <a:lnTo>
                    <a:pt x="115824" y="1524"/>
                  </a:lnTo>
                  <a:lnTo>
                    <a:pt x="141732" y="0"/>
                  </a:lnTo>
                  <a:lnTo>
                    <a:pt x="2680716" y="0"/>
                  </a:lnTo>
                  <a:lnTo>
                    <a:pt x="2729484" y="7620"/>
                  </a:lnTo>
                  <a:lnTo>
                    <a:pt x="2770632" y="32004"/>
                  </a:lnTo>
                  <a:lnTo>
                    <a:pt x="2801112" y="68580"/>
                  </a:lnTo>
                  <a:lnTo>
                    <a:pt x="2819400" y="114300"/>
                  </a:lnTo>
                  <a:lnTo>
                    <a:pt x="2820924" y="140208"/>
                  </a:lnTo>
                  <a:lnTo>
                    <a:pt x="2820924" y="3307080"/>
                  </a:lnTo>
                  <a:lnTo>
                    <a:pt x="2811780" y="3357372"/>
                  </a:lnTo>
                  <a:lnTo>
                    <a:pt x="2787396" y="3398519"/>
                  </a:lnTo>
                  <a:lnTo>
                    <a:pt x="2750820" y="3429000"/>
                  </a:lnTo>
                  <a:lnTo>
                    <a:pt x="2705100" y="3445764"/>
                  </a:lnTo>
                  <a:lnTo>
                    <a:pt x="2680716" y="3448811"/>
                  </a:lnTo>
                  <a:close/>
                </a:path>
              </a:pathLst>
            </a:custGeom>
            <a:solidFill>
              <a:srgbClr val="FFFFFF"/>
            </a:solidFill>
          </p:spPr>
          <p:txBody>
            <a:bodyPr wrap="square" lIns="0" tIns="0" rIns="0" bIns="0" rtlCol="0"/>
            <a:lstStyle/>
            <a:p>
              <a:endParaRPr sz="1632"/>
            </a:p>
          </p:txBody>
        </p:sp>
        <p:sp>
          <p:nvSpPr>
            <p:cNvPr id="19" name="object 19"/>
            <p:cNvSpPr/>
            <p:nvPr/>
          </p:nvSpPr>
          <p:spPr>
            <a:xfrm>
              <a:off x="7170420" y="2350007"/>
              <a:ext cx="2821305" cy="3449320"/>
            </a:xfrm>
            <a:custGeom>
              <a:avLst/>
              <a:gdLst/>
              <a:ahLst/>
              <a:cxnLst/>
              <a:rect l="l" t="t" r="r" b="b"/>
              <a:pathLst>
                <a:path w="2821304" h="3449320">
                  <a:moveTo>
                    <a:pt x="0" y="140208"/>
                  </a:moveTo>
                  <a:lnTo>
                    <a:pt x="9144" y="91440"/>
                  </a:lnTo>
                  <a:lnTo>
                    <a:pt x="33528" y="48768"/>
                  </a:lnTo>
                  <a:lnTo>
                    <a:pt x="70104" y="18288"/>
                  </a:lnTo>
                  <a:lnTo>
                    <a:pt x="115824" y="1524"/>
                  </a:lnTo>
                  <a:lnTo>
                    <a:pt x="141732" y="0"/>
                  </a:lnTo>
                  <a:lnTo>
                    <a:pt x="2680716" y="0"/>
                  </a:lnTo>
                  <a:lnTo>
                    <a:pt x="2729483" y="7620"/>
                  </a:lnTo>
                  <a:lnTo>
                    <a:pt x="2770632" y="32004"/>
                  </a:lnTo>
                  <a:lnTo>
                    <a:pt x="2801111" y="68580"/>
                  </a:lnTo>
                  <a:lnTo>
                    <a:pt x="2819400" y="114300"/>
                  </a:lnTo>
                  <a:lnTo>
                    <a:pt x="2820924" y="140208"/>
                  </a:lnTo>
                  <a:lnTo>
                    <a:pt x="2820924" y="3307080"/>
                  </a:lnTo>
                  <a:lnTo>
                    <a:pt x="2811780" y="3357372"/>
                  </a:lnTo>
                  <a:lnTo>
                    <a:pt x="2787396" y="3398519"/>
                  </a:lnTo>
                  <a:lnTo>
                    <a:pt x="2750819" y="3428999"/>
                  </a:lnTo>
                  <a:lnTo>
                    <a:pt x="2705100" y="3445764"/>
                  </a:lnTo>
                  <a:lnTo>
                    <a:pt x="2680716" y="3448811"/>
                  </a:lnTo>
                  <a:lnTo>
                    <a:pt x="141732" y="3448811"/>
                  </a:lnTo>
                  <a:lnTo>
                    <a:pt x="92964" y="3439667"/>
                  </a:lnTo>
                  <a:lnTo>
                    <a:pt x="50292" y="3415283"/>
                  </a:lnTo>
                  <a:lnTo>
                    <a:pt x="19812" y="3378708"/>
                  </a:lnTo>
                  <a:lnTo>
                    <a:pt x="3048" y="3332988"/>
                  </a:lnTo>
                  <a:lnTo>
                    <a:pt x="0" y="3307080"/>
                  </a:lnTo>
                  <a:lnTo>
                    <a:pt x="0" y="140208"/>
                  </a:lnTo>
                  <a:close/>
                </a:path>
              </a:pathLst>
            </a:custGeom>
            <a:ln w="22859">
              <a:solidFill>
                <a:srgbClr val="FF8000"/>
              </a:solidFill>
            </a:ln>
          </p:spPr>
          <p:txBody>
            <a:bodyPr wrap="square" lIns="0" tIns="0" rIns="0" bIns="0" rtlCol="0"/>
            <a:lstStyle/>
            <a:p>
              <a:endParaRPr sz="1632"/>
            </a:p>
          </p:txBody>
        </p:sp>
      </p:grpSp>
      <p:sp>
        <p:nvSpPr>
          <p:cNvPr id="20" name="object 20"/>
          <p:cNvSpPr txBox="1"/>
          <p:nvPr/>
        </p:nvSpPr>
        <p:spPr>
          <a:xfrm>
            <a:off x="7911013" y="2517525"/>
            <a:ext cx="2128226" cy="2519871"/>
          </a:xfrm>
          <a:prstGeom prst="rect">
            <a:avLst/>
          </a:prstGeom>
        </p:spPr>
        <p:txBody>
          <a:bodyPr vert="horz" wrap="square" lIns="0" tIns="10365" rIns="0" bIns="0" rtlCol="0">
            <a:spAutoFit/>
          </a:bodyPr>
          <a:lstStyle/>
          <a:p>
            <a:pPr marL="131287" marR="480808" indent="-120346">
              <a:lnSpc>
                <a:spcPct val="102800"/>
              </a:lnSpc>
              <a:spcBef>
                <a:spcPts val="82"/>
              </a:spcBef>
              <a:buFont typeface="Wingdings"/>
              <a:buChar char=""/>
              <a:tabLst>
                <a:tab pos="131287" algn="l"/>
              </a:tabLst>
            </a:pPr>
            <a:r>
              <a:rPr sz="1315" dirty="0">
                <a:latin typeface="Arial MT"/>
                <a:cs typeface="Arial MT"/>
              </a:rPr>
              <a:t>Maîtrise</a:t>
            </a:r>
            <a:r>
              <a:rPr sz="1315" spc="36" dirty="0">
                <a:latin typeface="Arial MT"/>
                <a:cs typeface="Arial MT"/>
              </a:rPr>
              <a:t> </a:t>
            </a:r>
            <a:r>
              <a:rPr sz="1315" spc="-23" dirty="0">
                <a:latin typeface="Arial MT"/>
                <a:cs typeface="Arial MT"/>
              </a:rPr>
              <a:t>des </a:t>
            </a:r>
            <a:r>
              <a:rPr sz="1315" spc="-9" dirty="0">
                <a:latin typeface="Arial MT"/>
                <a:cs typeface="Arial MT"/>
              </a:rPr>
              <a:t>matières </a:t>
            </a:r>
            <a:r>
              <a:rPr sz="1315" dirty="0">
                <a:latin typeface="Arial MT"/>
                <a:cs typeface="Arial MT"/>
              </a:rPr>
              <a:t>scientifiques</a:t>
            </a:r>
            <a:r>
              <a:rPr sz="1315" spc="177" dirty="0">
                <a:latin typeface="Arial MT"/>
                <a:cs typeface="Arial MT"/>
              </a:rPr>
              <a:t> </a:t>
            </a:r>
            <a:r>
              <a:rPr sz="1315" i="1" spc="-9" dirty="0">
                <a:solidFill>
                  <a:srgbClr val="7E7E7E"/>
                </a:solidFill>
                <a:latin typeface="Arial"/>
                <a:cs typeface="Arial"/>
              </a:rPr>
              <a:t>(choix </a:t>
            </a:r>
            <a:r>
              <a:rPr sz="1315" i="1" dirty="0">
                <a:solidFill>
                  <a:srgbClr val="7E7E7E"/>
                </a:solidFill>
                <a:latin typeface="Arial"/>
                <a:cs typeface="Arial"/>
              </a:rPr>
              <a:t>spécialités</a:t>
            </a:r>
            <a:r>
              <a:rPr sz="1315" i="1" spc="68" dirty="0">
                <a:solidFill>
                  <a:srgbClr val="7E7E7E"/>
                </a:solidFill>
                <a:latin typeface="Arial"/>
                <a:cs typeface="Arial"/>
              </a:rPr>
              <a:t> </a:t>
            </a:r>
            <a:r>
              <a:rPr sz="1315" i="1" dirty="0">
                <a:solidFill>
                  <a:srgbClr val="7E7E7E"/>
                </a:solidFill>
                <a:latin typeface="Arial"/>
                <a:cs typeface="Arial"/>
              </a:rPr>
              <a:t>maths</a:t>
            </a:r>
            <a:r>
              <a:rPr sz="1315" i="1" spc="86" dirty="0">
                <a:solidFill>
                  <a:srgbClr val="7E7E7E"/>
                </a:solidFill>
                <a:latin typeface="Arial"/>
                <a:cs typeface="Arial"/>
              </a:rPr>
              <a:t> </a:t>
            </a:r>
            <a:r>
              <a:rPr sz="1315" i="1" spc="-23" dirty="0">
                <a:solidFill>
                  <a:srgbClr val="7E7E7E"/>
                </a:solidFill>
                <a:latin typeface="Arial"/>
                <a:cs typeface="Arial"/>
              </a:rPr>
              <a:t>et </a:t>
            </a:r>
            <a:r>
              <a:rPr sz="1315" i="1" spc="-9" dirty="0">
                <a:solidFill>
                  <a:srgbClr val="7E7E7E"/>
                </a:solidFill>
                <a:latin typeface="Arial"/>
                <a:cs typeface="Arial"/>
              </a:rPr>
              <a:t>physique).</a:t>
            </a:r>
            <a:endParaRPr sz="1315">
              <a:latin typeface="Arial"/>
              <a:cs typeface="Arial"/>
            </a:endParaRPr>
          </a:p>
          <a:p>
            <a:pPr>
              <a:spcBef>
                <a:spcPts val="77"/>
              </a:spcBef>
              <a:buFont typeface="Wingdings"/>
              <a:buChar char=""/>
            </a:pPr>
            <a:endParaRPr sz="1315">
              <a:latin typeface="Arial"/>
              <a:cs typeface="Arial"/>
            </a:endParaRPr>
          </a:p>
          <a:p>
            <a:pPr marL="131287" marR="454320" indent="-120346" algn="just">
              <a:lnSpc>
                <a:spcPct val="101699"/>
              </a:lnSpc>
              <a:spcBef>
                <a:spcPts val="5"/>
              </a:spcBef>
              <a:buFont typeface="Wingdings"/>
              <a:buChar char=""/>
              <a:tabLst>
                <a:tab pos="131287" algn="l"/>
              </a:tabLst>
            </a:pPr>
            <a:r>
              <a:rPr sz="1315" dirty="0">
                <a:latin typeface="Arial MT"/>
                <a:cs typeface="Arial MT"/>
              </a:rPr>
              <a:t>Capacité</a:t>
            </a:r>
            <a:r>
              <a:rPr sz="1315" spc="-23" dirty="0">
                <a:latin typeface="Arial MT"/>
                <a:cs typeface="Arial MT"/>
              </a:rPr>
              <a:t> </a:t>
            </a:r>
            <a:r>
              <a:rPr sz="1315" dirty="0">
                <a:latin typeface="Arial MT"/>
                <a:cs typeface="Arial MT"/>
              </a:rPr>
              <a:t>à</a:t>
            </a:r>
            <a:r>
              <a:rPr sz="1315" spc="-23" dirty="0">
                <a:latin typeface="Arial MT"/>
                <a:cs typeface="Arial MT"/>
              </a:rPr>
              <a:t> </a:t>
            </a:r>
            <a:r>
              <a:rPr sz="1315" spc="-9" dirty="0">
                <a:latin typeface="Arial MT"/>
                <a:cs typeface="Arial MT"/>
              </a:rPr>
              <a:t>travailler </a:t>
            </a:r>
            <a:r>
              <a:rPr sz="1315" dirty="0">
                <a:latin typeface="Arial MT"/>
                <a:cs typeface="Arial MT"/>
              </a:rPr>
              <a:t>en</a:t>
            </a:r>
            <a:r>
              <a:rPr sz="1315" spc="363" dirty="0">
                <a:latin typeface="Arial MT"/>
                <a:cs typeface="Arial MT"/>
              </a:rPr>
              <a:t> </a:t>
            </a:r>
            <a:r>
              <a:rPr sz="1315" dirty="0">
                <a:latin typeface="Arial MT"/>
                <a:cs typeface="Arial MT"/>
              </a:rPr>
              <a:t>équipe</a:t>
            </a:r>
            <a:r>
              <a:rPr sz="1315" spc="-14" dirty="0">
                <a:latin typeface="Arial MT"/>
                <a:cs typeface="Arial MT"/>
              </a:rPr>
              <a:t> </a:t>
            </a:r>
            <a:r>
              <a:rPr sz="1315" i="1" spc="-9" dirty="0">
                <a:solidFill>
                  <a:srgbClr val="7E7E7E"/>
                </a:solidFill>
                <a:latin typeface="Arial"/>
                <a:cs typeface="Arial"/>
              </a:rPr>
              <a:t>(exemple </a:t>
            </a:r>
            <a:r>
              <a:rPr sz="1315" i="1" dirty="0">
                <a:solidFill>
                  <a:srgbClr val="7E7E7E"/>
                </a:solidFill>
                <a:latin typeface="Arial"/>
                <a:cs typeface="Arial"/>
              </a:rPr>
              <a:t>du</a:t>
            </a:r>
            <a:r>
              <a:rPr sz="1315" i="1" spc="385" dirty="0">
                <a:solidFill>
                  <a:srgbClr val="7E7E7E"/>
                </a:solidFill>
                <a:latin typeface="Arial"/>
                <a:cs typeface="Arial"/>
              </a:rPr>
              <a:t> </a:t>
            </a:r>
            <a:r>
              <a:rPr sz="1315" i="1" spc="-9" dirty="0">
                <a:solidFill>
                  <a:srgbClr val="7E7E7E"/>
                </a:solidFill>
                <a:latin typeface="Arial"/>
                <a:cs typeface="Arial"/>
              </a:rPr>
              <a:t>handball).</a:t>
            </a:r>
            <a:endParaRPr sz="1315">
              <a:latin typeface="Arial"/>
              <a:cs typeface="Arial"/>
            </a:endParaRPr>
          </a:p>
          <a:p>
            <a:pPr>
              <a:spcBef>
                <a:spcPts val="103"/>
              </a:spcBef>
              <a:buFont typeface="Wingdings"/>
              <a:buChar char=""/>
            </a:pPr>
            <a:endParaRPr sz="1315">
              <a:latin typeface="Arial"/>
              <a:cs typeface="Arial"/>
            </a:endParaRPr>
          </a:p>
          <a:p>
            <a:pPr marL="131287" indent="-119770">
              <a:spcBef>
                <a:spcPts val="5"/>
              </a:spcBef>
              <a:buFont typeface="Wingdings"/>
              <a:buChar char=""/>
              <a:tabLst>
                <a:tab pos="131287" algn="l"/>
              </a:tabLst>
            </a:pPr>
            <a:r>
              <a:rPr sz="1315" dirty="0">
                <a:latin typeface="Arial MT"/>
                <a:cs typeface="Arial MT"/>
              </a:rPr>
              <a:t>Ouverture</a:t>
            </a:r>
            <a:r>
              <a:rPr sz="1315" spc="41" dirty="0">
                <a:latin typeface="Arial MT"/>
                <a:cs typeface="Arial MT"/>
              </a:rPr>
              <a:t> </a:t>
            </a:r>
            <a:r>
              <a:rPr sz="1315" dirty="0">
                <a:latin typeface="Arial MT"/>
                <a:cs typeface="Arial MT"/>
              </a:rPr>
              <a:t>à</a:t>
            </a:r>
            <a:r>
              <a:rPr sz="1315" spc="50" dirty="0">
                <a:latin typeface="Arial MT"/>
                <a:cs typeface="Arial MT"/>
              </a:rPr>
              <a:t> </a:t>
            </a:r>
            <a:r>
              <a:rPr sz="1315" spc="-9" dirty="0">
                <a:latin typeface="Arial MT"/>
                <a:cs typeface="Arial MT"/>
              </a:rPr>
              <a:t>l’international</a:t>
            </a:r>
            <a:endParaRPr sz="1315">
              <a:latin typeface="Arial MT"/>
              <a:cs typeface="Arial MT"/>
            </a:endParaRPr>
          </a:p>
          <a:p>
            <a:pPr marL="131287">
              <a:spcBef>
                <a:spcPts val="95"/>
              </a:spcBef>
            </a:pPr>
            <a:r>
              <a:rPr sz="1315" i="1" dirty="0">
                <a:solidFill>
                  <a:srgbClr val="7E7E7E"/>
                </a:solidFill>
                <a:latin typeface="Arial"/>
                <a:cs typeface="Arial"/>
              </a:rPr>
              <a:t>(séjour</a:t>
            </a:r>
            <a:r>
              <a:rPr sz="1315" i="1" spc="-36" dirty="0">
                <a:solidFill>
                  <a:srgbClr val="7E7E7E"/>
                </a:solidFill>
                <a:latin typeface="Arial"/>
                <a:cs typeface="Arial"/>
              </a:rPr>
              <a:t> </a:t>
            </a:r>
            <a:r>
              <a:rPr sz="1315" i="1" dirty="0">
                <a:solidFill>
                  <a:srgbClr val="7E7E7E"/>
                </a:solidFill>
                <a:latin typeface="Arial"/>
                <a:cs typeface="Arial"/>
              </a:rPr>
              <a:t>en</a:t>
            </a:r>
            <a:r>
              <a:rPr sz="1315" i="1" spc="-9" dirty="0">
                <a:solidFill>
                  <a:srgbClr val="7E7E7E"/>
                </a:solidFill>
                <a:latin typeface="Arial"/>
                <a:cs typeface="Arial"/>
              </a:rPr>
              <a:t> Irlande).</a:t>
            </a:r>
            <a:endParaRPr sz="1315">
              <a:latin typeface="Arial"/>
              <a:cs typeface="Arial"/>
            </a:endParaRPr>
          </a:p>
        </p:txBody>
      </p:sp>
      <p:sp>
        <p:nvSpPr>
          <p:cNvPr id="21" name="object 21"/>
          <p:cNvSpPr/>
          <p:nvPr/>
        </p:nvSpPr>
        <p:spPr>
          <a:xfrm>
            <a:off x="4813076" y="1587878"/>
            <a:ext cx="2556635" cy="362190"/>
          </a:xfrm>
          <a:custGeom>
            <a:avLst/>
            <a:gdLst/>
            <a:ahLst/>
            <a:cxnLst/>
            <a:rect l="l" t="t" r="r" b="b"/>
            <a:pathLst>
              <a:path w="2819400" h="399414">
                <a:moveTo>
                  <a:pt x="2793491" y="399287"/>
                </a:moveTo>
                <a:lnTo>
                  <a:pt x="25908" y="399287"/>
                </a:lnTo>
                <a:lnTo>
                  <a:pt x="15240" y="396239"/>
                </a:lnTo>
                <a:lnTo>
                  <a:pt x="7619" y="391667"/>
                </a:lnTo>
                <a:lnTo>
                  <a:pt x="1524" y="382523"/>
                </a:lnTo>
                <a:lnTo>
                  <a:pt x="0" y="371856"/>
                </a:lnTo>
                <a:lnTo>
                  <a:pt x="0" y="27432"/>
                </a:lnTo>
                <a:lnTo>
                  <a:pt x="1524" y="16764"/>
                </a:lnTo>
                <a:lnTo>
                  <a:pt x="7619" y="7620"/>
                </a:lnTo>
                <a:lnTo>
                  <a:pt x="15240" y="3048"/>
                </a:lnTo>
                <a:lnTo>
                  <a:pt x="25908" y="0"/>
                </a:lnTo>
                <a:lnTo>
                  <a:pt x="2793491" y="0"/>
                </a:lnTo>
                <a:lnTo>
                  <a:pt x="2804159" y="3048"/>
                </a:lnTo>
                <a:lnTo>
                  <a:pt x="2811779" y="7620"/>
                </a:lnTo>
                <a:lnTo>
                  <a:pt x="2817875" y="16764"/>
                </a:lnTo>
                <a:lnTo>
                  <a:pt x="2819399" y="27432"/>
                </a:lnTo>
                <a:lnTo>
                  <a:pt x="2819399" y="371856"/>
                </a:lnTo>
                <a:lnTo>
                  <a:pt x="2817875" y="382523"/>
                </a:lnTo>
                <a:lnTo>
                  <a:pt x="2811779" y="391667"/>
                </a:lnTo>
                <a:lnTo>
                  <a:pt x="2804159" y="396239"/>
                </a:lnTo>
                <a:lnTo>
                  <a:pt x="2793491" y="399287"/>
                </a:lnTo>
                <a:close/>
              </a:path>
            </a:pathLst>
          </a:custGeom>
          <a:solidFill>
            <a:srgbClr val="70BA0A"/>
          </a:solidFill>
        </p:spPr>
        <p:txBody>
          <a:bodyPr wrap="square" lIns="0" tIns="0" rIns="0" bIns="0" rtlCol="0"/>
          <a:lstStyle/>
          <a:p>
            <a:endParaRPr sz="1632"/>
          </a:p>
        </p:txBody>
      </p:sp>
      <p:sp>
        <p:nvSpPr>
          <p:cNvPr id="22" name="object 22"/>
          <p:cNvSpPr txBox="1"/>
          <p:nvPr/>
        </p:nvSpPr>
        <p:spPr>
          <a:xfrm>
            <a:off x="5896050" y="1604030"/>
            <a:ext cx="383494" cy="240657"/>
          </a:xfrm>
          <a:prstGeom prst="rect">
            <a:avLst/>
          </a:prstGeom>
        </p:spPr>
        <p:txBody>
          <a:bodyPr vert="horz" wrap="square" lIns="0" tIns="10365" rIns="0" bIns="0" rtlCol="0">
            <a:spAutoFit/>
          </a:bodyPr>
          <a:lstStyle/>
          <a:p>
            <a:pPr marL="11516">
              <a:spcBef>
                <a:spcPts val="82"/>
              </a:spcBef>
            </a:pPr>
            <a:r>
              <a:rPr sz="1496" b="1" spc="-23" dirty="0">
                <a:solidFill>
                  <a:srgbClr val="FFFFFF"/>
                </a:solidFill>
                <a:latin typeface="Arial"/>
                <a:cs typeface="Arial"/>
              </a:rPr>
              <a:t>MOI</a:t>
            </a:r>
            <a:endParaRPr sz="1496">
              <a:latin typeface="Arial"/>
              <a:cs typeface="Arial"/>
            </a:endParaRPr>
          </a:p>
        </p:txBody>
      </p:sp>
      <p:pic>
        <p:nvPicPr>
          <p:cNvPr id="23" name="object 23"/>
          <p:cNvPicPr/>
          <p:nvPr/>
        </p:nvPicPr>
        <p:blipFill>
          <a:blip r:embed="rId4" cstate="print"/>
          <a:stretch>
            <a:fillRect/>
          </a:stretch>
        </p:blipFill>
        <p:spPr>
          <a:xfrm>
            <a:off x="8986609" y="1954099"/>
            <a:ext cx="85682" cy="1838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2505195" y="1236858"/>
            <a:ext cx="1071023" cy="278120"/>
          </a:xfrm>
          <a:custGeom>
            <a:avLst/>
            <a:gdLst/>
            <a:ahLst/>
            <a:cxnLst/>
            <a:rect l="l" t="t" r="r" b="b"/>
            <a:pathLst>
              <a:path w="1181100" h="306705">
                <a:moveTo>
                  <a:pt x="568452" y="160020"/>
                </a:moveTo>
                <a:lnTo>
                  <a:pt x="0" y="160020"/>
                </a:lnTo>
                <a:lnTo>
                  <a:pt x="0" y="306324"/>
                </a:lnTo>
                <a:lnTo>
                  <a:pt x="568452" y="306324"/>
                </a:lnTo>
                <a:lnTo>
                  <a:pt x="568452" y="160020"/>
                </a:lnTo>
                <a:close/>
              </a:path>
              <a:path w="1181100" h="306705">
                <a:moveTo>
                  <a:pt x="1181100" y="0"/>
                </a:moveTo>
                <a:lnTo>
                  <a:pt x="0" y="0"/>
                </a:lnTo>
                <a:lnTo>
                  <a:pt x="0" y="147828"/>
                </a:lnTo>
                <a:lnTo>
                  <a:pt x="1181100" y="147828"/>
                </a:lnTo>
                <a:lnTo>
                  <a:pt x="1181100" y="0"/>
                </a:lnTo>
                <a:close/>
              </a:path>
            </a:pathLst>
          </a:custGeom>
          <a:solidFill>
            <a:srgbClr val="4472C3"/>
          </a:solidFill>
        </p:spPr>
        <p:txBody>
          <a:bodyPr wrap="square" lIns="0" tIns="0" rIns="0" bIns="0" rtlCol="0"/>
          <a:lstStyle/>
          <a:p>
            <a:endParaRPr sz="1632"/>
          </a:p>
        </p:txBody>
      </p:sp>
      <p:sp>
        <p:nvSpPr>
          <p:cNvPr id="4" name="object 4"/>
          <p:cNvSpPr/>
          <p:nvPr/>
        </p:nvSpPr>
        <p:spPr>
          <a:xfrm>
            <a:off x="7867218" y="1381965"/>
            <a:ext cx="1543770" cy="576394"/>
          </a:xfrm>
          <a:custGeom>
            <a:avLst/>
            <a:gdLst/>
            <a:ahLst/>
            <a:cxnLst/>
            <a:rect l="l" t="t" r="r" b="b"/>
            <a:pathLst>
              <a:path w="1702434" h="635635">
                <a:moveTo>
                  <a:pt x="1702308" y="362712"/>
                </a:moveTo>
                <a:lnTo>
                  <a:pt x="0" y="362712"/>
                </a:lnTo>
                <a:lnTo>
                  <a:pt x="0" y="635508"/>
                </a:lnTo>
                <a:lnTo>
                  <a:pt x="1702308" y="635508"/>
                </a:lnTo>
                <a:lnTo>
                  <a:pt x="1702308" y="362712"/>
                </a:lnTo>
                <a:close/>
              </a:path>
              <a:path w="1702434" h="635635">
                <a:moveTo>
                  <a:pt x="1702308" y="0"/>
                </a:moveTo>
                <a:lnTo>
                  <a:pt x="0" y="0"/>
                </a:lnTo>
                <a:lnTo>
                  <a:pt x="0" y="350520"/>
                </a:lnTo>
                <a:lnTo>
                  <a:pt x="1702308" y="350520"/>
                </a:lnTo>
                <a:lnTo>
                  <a:pt x="1702308" y="0"/>
                </a:lnTo>
                <a:close/>
              </a:path>
            </a:pathLst>
          </a:custGeom>
          <a:solidFill>
            <a:srgbClr val="4472C3"/>
          </a:solidFill>
        </p:spPr>
        <p:txBody>
          <a:bodyPr wrap="square" lIns="0" tIns="0" rIns="0" bIns="0" rtlCol="0"/>
          <a:lstStyle/>
          <a:p>
            <a:endParaRPr sz="1632"/>
          </a:p>
        </p:txBody>
      </p:sp>
      <p:sp>
        <p:nvSpPr>
          <p:cNvPr id="5" name="object 5"/>
          <p:cNvSpPr/>
          <p:nvPr/>
        </p:nvSpPr>
        <p:spPr>
          <a:xfrm>
            <a:off x="8643882" y="5214152"/>
            <a:ext cx="967375" cy="247602"/>
          </a:xfrm>
          <a:custGeom>
            <a:avLst/>
            <a:gdLst/>
            <a:ahLst/>
            <a:cxnLst/>
            <a:rect l="l" t="t" r="r" b="b"/>
            <a:pathLst>
              <a:path w="1066800" h="273050">
                <a:moveTo>
                  <a:pt x="0" y="45720"/>
                </a:moveTo>
                <a:lnTo>
                  <a:pt x="3048" y="28956"/>
                </a:lnTo>
                <a:lnTo>
                  <a:pt x="13716" y="13716"/>
                </a:lnTo>
                <a:lnTo>
                  <a:pt x="27432" y="4572"/>
                </a:lnTo>
                <a:lnTo>
                  <a:pt x="45719" y="0"/>
                </a:lnTo>
                <a:lnTo>
                  <a:pt x="1021079" y="0"/>
                </a:lnTo>
                <a:lnTo>
                  <a:pt x="1039368" y="4572"/>
                </a:lnTo>
                <a:lnTo>
                  <a:pt x="1053083" y="13716"/>
                </a:lnTo>
                <a:lnTo>
                  <a:pt x="1062227" y="28956"/>
                </a:lnTo>
                <a:lnTo>
                  <a:pt x="1066800" y="45720"/>
                </a:lnTo>
                <a:lnTo>
                  <a:pt x="1066800" y="227076"/>
                </a:lnTo>
                <a:lnTo>
                  <a:pt x="1062227" y="245363"/>
                </a:lnTo>
                <a:lnTo>
                  <a:pt x="1053083" y="259080"/>
                </a:lnTo>
                <a:lnTo>
                  <a:pt x="1039368" y="269748"/>
                </a:lnTo>
                <a:lnTo>
                  <a:pt x="1021079" y="272796"/>
                </a:lnTo>
                <a:lnTo>
                  <a:pt x="45719" y="272796"/>
                </a:lnTo>
                <a:lnTo>
                  <a:pt x="27432" y="269748"/>
                </a:lnTo>
                <a:lnTo>
                  <a:pt x="13716" y="259080"/>
                </a:lnTo>
                <a:lnTo>
                  <a:pt x="3048" y="245363"/>
                </a:lnTo>
                <a:lnTo>
                  <a:pt x="0" y="227076"/>
                </a:lnTo>
                <a:lnTo>
                  <a:pt x="0" y="45720"/>
                </a:lnTo>
                <a:close/>
              </a:path>
            </a:pathLst>
          </a:custGeom>
          <a:ln w="33527">
            <a:solidFill>
              <a:srgbClr val="ED7C31"/>
            </a:solidFill>
          </a:ln>
        </p:spPr>
        <p:txBody>
          <a:bodyPr wrap="square" lIns="0" tIns="0" rIns="0" bIns="0" rtlCol="0"/>
          <a:lstStyle/>
          <a:p>
            <a:endParaRPr sz="1632"/>
          </a:p>
        </p:txBody>
      </p:sp>
      <p:grpSp>
        <p:nvGrpSpPr>
          <p:cNvPr id="6" name="object 6"/>
          <p:cNvGrpSpPr/>
          <p:nvPr/>
        </p:nvGrpSpPr>
        <p:grpSpPr>
          <a:xfrm>
            <a:off x="0" y="42953"/>
            <a:ext cx="12192000" cy="6885709"/>
            <a:chOff x="1318259" y="1272540"/>
            <a:chExt cx="8057515" cy="5015865"/>
          </a:xfrm>
        </p:grpSpPr>
        <p:sp>
          <p:nvSpPr>
            <p:cNvPr id="7" name="object 7"/>
            <p:cNvSpPr/>
            <p:nvPr/>
          </p:nvSpPr>
          <p:spPr>
            <a:xfrm>
              <a:off x="8717280" y="3430524"/>
              <a:ext cx="45720" cy="102235"/>
            </a:xfrm>
            <a:custGeom>
              <a:avLst/>
              <a:gdLst/>
              <a:ahLst/>
              <a:cxnLst/>
              <a:rect l="l" t="t" r="r" b="b"/>
              <a:pathLst>
                <a:path w="45720" h="102235">
                  <a:moveTo>
                    <a:pt x="45719" y="102108"/>
                  </a:moveTo>
                  <a:lnTo>
                    <a:pt x="0" y="102108"/>
                  </a:lnTo>
                  <a:lnTo>
                    <a:pt x="0" y="0"/>
                  </a:lnTo>
                  <a:lnTo>
                    <a:pt x="45719" y="0"/>
                  </a:lnTo>
                  <a:lnTo>
                    <a:pt x="45719" y="102108"/>
                  </a:lnTo>
                  <a:close/>
                </a:path>
              </a:pathLst>
            </a:custGeom>
            <a:solidFill>
              <a:srgbClr val="FFFFFF"/>
            </a:solidFill>
          </p:spPr>
          <p:txBody>
            <a:bodyPr wrap="square" lIns="0" tIns="0" rIns="0" bIns="0" rtlCol="0"/>
            <a:lstStyle/>
            <a:p>
              <a:endParaRPr sz="1632"/>
            </a:p>
          </p:txBody>
        </p:sp>
        <p:pic>
          <p:nvPicPr>
            <p:cNvPr id="8" name="object 8"/>
            <p:cNvPicPr/>
            <p:nvPr/>
          </p:nvPicPr>
          <p:blipFill>
            <a:blip r:embed="rId2" cstate="print"/>
            <a:stretch>
              <a:fillRect/>
            </a:stretch>
          </p:blipFill>
          <p:spPr>
            <a:xfrm>
              <a:off x="1318259" y="1272540"/>
              <a:ext cx="8057387" cy="5015483"/>
            </a:xfrm>
            <a:prstGeom prst="rect">
              <a:avLst/>
            </a:prstGeom>
          </p:spPr>
        </p:pic>
        <p:sp>
          <p:nvSpPr>
            <p:cNvPr id="9" name="object 9"/>
            <p:cNvSpPr/>
            <p:nvPr/>
          </p:nvSpPr>
          <p:spPr>
            <a:xfrm>
              <a:off x="1443228" y="1420367"/>
              <a:ext cx="7614284" cy="794385"/>
            </a:xfrm>
            <a:custGeom>
              <a:avLst/>
              <a:gdLst/>
              <a:ahLst/>
              <a:cxnLst/>
              <a:rect l="l" t="t" r="r" b="b"/>
              <a:pathLst>
                <a:path w="7614284" h="794385">
                  <a:moveTo>
                    <a:pt x="566915" y="158496"/>
                  </a:moveTo>
                  <a:lnTo>
                    <a:pt x="0" y="158496"/>
                  </a:lnTo>
                  <a:lnTo>
                    <a:pt x="0" y="306324"/>
                  </a:lnTo>
                  <a:lnTo>
                    <a:pt x="566915" y="306324"/>
                  </a:lnTo>
                  <a:lnTo>
                    <a:pt x="566915" y="158496"/>
                  </a:lnTo>
                  <a:close/>
                </a:path>
                <a:path w="7614284" h="794385">
                  <a:moveTo>
                    <a:pt x="1179563" y="0"/>
                  </a:moveTo>
                  <a:lnTo>
                    <a:pt x="0" y="0"/>
                  </a:lnTo>
                  <a:lnTo>
                    <a:pt x="0" y="147828"/>
                  </a:lnTo>
                  <a:lnTo>
                    <a:pt x="1179563" y="147828"/>
                  </a:lnTo>
                  <a:lnTo>
                    <a:pt x="1179563" y="0"/>
                  </a:lnTo>
                  <a:close/>
                </a:path>
                <a:path w="7614284" h="794385">
                  <a:moveTo>
                    <a:pt x="7613904" y="521208"/>
                  </a:moveTo>
                  <a:lnTo>
                    <a:pt x="5911583" y="521208"/>
                  </a:lnTo>
                  <a:lnTo>
                    <a:pt x="5911583" y="794004"/>
                  </a:lnTo>
                  <a:lnTo>
                    <a:pt x="7613904" y="794004"/>
                  </a:lnTo>
                  <a:lnTo>
                    <a:pt x="7613904" y="521208"/>
                  </a:lnTo>
                  <a:close/>
                </a:path>
                <a:path w="7614284" h="794385">
                  <a:moveTo>
                    <a:pt x="7613904" y="158496"/>
                  </a:moveTo>
                  <a:lnTo>
                    <a:pt x="5911583" y="158496"/>
                  </a:lnTo>
                  <a:lnTo>
                    <a:pt x="5911583" y="510540"/>
                  </a:lnTo>
                  <a:lnTo>
                    <a:pt x="7613904" y="510540"/>
                  </a:lnTo>
                  <a:lnTo>
                    <a:pt x="7613904" y="158496"/>
                  </a:lnTo>
                  <a:close/>
                </a:path>
              </a:pathLst>
            </a:custGeom>
            <a:solidFill>
              <a:srgbClr val="4472C3"/>
            </a:solidFill>
          </p:spPr>
          <p:txBody>
            <a:bodyPr wrap="square" lIns="0" tIns="0" rIns="0" bIns="0" rtlCol="0"/>
            <a:lstStyle/>
            <a:p>
              <a:endParaRPr sz="1632"/>
            </a:p>
          </p:txBody>
        </p:sp>
        <p:sp>
          <p:nvSpPr>
            <p:cNvPr id="10" name="object 10"/>
            <p:cNvSpPr/>
            <p:nvPr/>
          </p:nvSpPr>
          <p:spPr>
            <a:xfrm>
              <a:off x="8211312" y="5806440"/>
              <a:ext cx="1066800" cy="273050"/>
            </a:xfrm>
            <a:custGeom>
              <a:avLst/>
              <a:gdLst/>
              <a:ahLst/>
              <a:cxnLst/>
              <a:rect l="l" t="t" r="r" b="b"/>
              <a:pathLst>
                <a:path w="1066800" h="273050">
                  <a:moveTo>
                    <a:pt x="0" y="45720"/>
                  </a:moveTo>
                  <a:lnTo>
                    <a:pt x="4572" y="27432"/>
                  </a:lnTo>
                  <a:lnTo>
                    <a:pt x="13716" y="13716"/>
                  </a:lnTo>
                  <a:lnTo>
                    <a:pt x="28956" y="3048"/>
                  </a:lnTo>
                  <a:lnTo>
                    <a:pt x="45719" y="0"/>
                  </a:lnTo>
                  <a:lnTo>
                    <a:pt x="1022604" y="0"/>
                  </a:lnTo>
                  <a:lnTo>
                    <a:pt x="1039368" y="3048"/>
                  </a:lnTo>
                  <a:lnTo>
                    <a:pt x="1054608" y="13716"/>
                  </a:lnTo>
                  <a:lnTo>
                    <a:pt x="1063752" y="27432"/>
                  </a:lnTo>
                  <a:lnTo>
                    <a:pt x="1066800" y="45720"/>
                  </a:lnTo>
                  <a:lnTo>
                    <a:pt x="1066800" y="227076"/>
                  </a:lnTo>
                  <a:lnTo>
                    <a:pt x="1063752" y="243839"/>
                  </a:lnTo>
                  <a:lnTo>
                    <a:pt x="1054608" y="259080"/>
                  </a:lnTo>
                  <a:lnTo>
                    <a:pt x="1039368" y="268224"/>
                  </a:lnTo>
                  <a:lnTo>
                    <a:pt x="1022604" y="272796"/>
                  </a:lnTo>
                  <a:lnTo>
                    <a:pt x="45719" y="272796"/>
                  </a:lnTo>
                  <a:lnTo>
                    <a:pt x="28956" y="268224"/>
                  </a:lnTo>
                  <a:lnTo>
                    <a:pt x="13716" y="259080"/>
                  </a:lnTo>
                  <a:lnTo>
                    <a:pt x="4572" y="243839"/>
                  </a:lnTo>
                  <a:lnTo>
                    <a:pt x="0" y="227076"/>
                  </a:lnTo>
                  <a:lnTo>
                    <a:pt x="0" y="45720"/>
                  </a:lnTo>
                  <a:close/>
                </a:path>
              </a:pathLst>
            </a:custGeom>
            <a:ln w="33527">
              <a:solidFill>
                <a:srgbClr val="ED7C31"/>
              </a:solidFill>
            </a:ln>
          </p:spPr>
          <p:txBody>
            <a:bodyPr wrap="square" lIns="0" tIns="0" rIns="0" bIns="0" rtlCol="0"/>
            <a:lstStyle/>
            <a:p>
              <a:endParaRPr sz="1632"/>
            </a:p>
          </p:txBody>
        </p:sp>
        <p:sp>
          <p:nvSpPr>
            <p:cNvPr id="11" name="object 11"/>
            <p:cNvSpPr/>
            <p:nvPr/>
          </p:nvSpPr>
          <p:spPr>
            <a:xfrm>
              <a:off x="8773667" y="3485388"/>
              <a:ext cx="45720" cy="102235"/>
            </a:xfrm>
            <a:custGeom>
              <a:avLst/>
              <a:gdLst/>
              <a:ahLst/>
              <a:cxnLst/>
              <a:rect l="l" t="t" r="r" b="b"/>
              <a:pathLst>
                <a:path w="45720" h="102235">
                  <a:moveTo>
                    <a:pt x="45719" y="102108"/>
                  </a:moveTo>
                  <a:lnTo>
                    <a:pt x="0" y="102108"/>
                  </a:lnTo>
                  <a:lnTo>
                    <a:pt x="0" y="0"/>
                  </a:lnTo>
                  <a:lnTo>
                    <a:pt x="45719" y="0"/>
                  </a:lnTo>
                  <a:lnTo>
                    <a:pt x="45719" y="102108"/>
                  </a:lnTo>
                  <a:close/>
                </a:path>
              </a:pathLst>
            </a:custGeom>
            <a:solidFill>
              <a:srgbClr val="FFFFFF"/>
            </a:solidFill>
          </p:spPr>
          <p:txBody>
            <a:bodyPr wrap="square" lIns="0" tIns="0" rIns="0" bIns="0" rtlCol="0"/>
            <a:lstStyle/>
            <a:p>
              <a:endParaRPr sz="1632"/>
            </a:p>
          </p:txBody>
        </p:sp>
      </p:grpSp>
      <p:sp>
        <p:nvSpPr>
          <p:cNvPr id="13" name="ZoneTexte 12">
            <a:extLst>
              <a:ext uri="{FF2B5EF4-FFF2-40B4-BE49-F238E27FC236}">
                <a16:creationId xmlns:a16="http://schemas.microsoft.com/office/drawing/2014/main" id="{4E6ED741-1697-B64A-7419-C73510E0CDC6}"/>
              </a:ext>
            </a:extLst>
          </p:cNvPr>
          <p:cNvSpPr txBox="1"/>
          <p:nvPr/>
        </p:nvSpPr>
        <p:spPr>
          <a:xfrm>
            <a:off x="3990722" y="1368735"/>
            <a:ext cx="5420265" cy="276999"/>
          </a:xfrm>
          <a:prstGeom prst="rect">
            <a:avLst/>
          </a:prstGeom>
          <a:noFill/>
        </p:spPr>
        <p:txBody>
          <a:bodyPr wrap="square" rtlCol="0">
            <a:spAutoFit/>
          </a:bodyPr>
          <a:lstStyle/>
          <a:p>
            <a:r>
              <a:rPr lang="fr-FR" sz="1200" dirty="0">
                <a:latin typeface="Arial Black" panose="020B0A04020102020204" pitchFamily="34" charset="0"/>
              </a:rPr>
              <a:t>Objet: Lettre de motivation (en 1500 caractères maximum)</a:t>
            </a:r>
            <a:endParaRPr lang="fr-FR" sz="1200" dirty="0"/>
          </a:p>
        </p:txBody>
      </p:sp>
      <p:sp>
        <p:nvSpPr>
          <p:cNvPr id="14" name="Rectangle 13">
            <a:extLst>
              <a:ext uri="{FF2B5EF4-FFF2-40B4-BE49-F238E27FC236}">
                <a16:creationId xmlns:a16="http://schemas.microsoft.com/office/drawing/2014/main" id="{1584B959-C5A8-6B47-254C-1A46561E2929}"/>
              </a:ext>
            </a:extLst>
          </p:cNvPr>
          <p:cNvSpPr/>
          <p:nvPr/>
        </p:nvSpPr>
        <p:spPr>
          <a:xfrm>
            <a:off x="2562908" y="2058322"/>
            <a:ext cx="2917788" cy="24534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725" dirty="0"/>
              <a:t>O</a:t>
            </a:r>
          </a:p>
        </p:txBody>
      </p:sp>
      <p:sp>
        <p:nvSpPr>
          <p:cNvPr id="15" name="ZoneTexte 14">
            <a:extLst>
              <a:ext uri="{FF2B5EF4-FFF2-40B4-BE49-F238E27FC236}">
                <a16:creationId xmlns:a16="http://schemas.microsoft.com/office/drawing/2014/main" id="{8507B0EA-E84D-4797-4102-B57BFF76B619}"/>
              </a:ext>
            </a:extLst>
          </p:cNvPr>
          <p:cNvSpPr txBox="1"/>
          <p:nvPr/>
        </p:nvSpPr>
        <p:spPr>
          <a:xfrm>
            <a:off x="-1094055" y="3485808"/>
            <a:ext cx="184731" cy="343492"/>
          </a:xfrm>
          <a:prstGeom prst="rect">
            <a:avLst/>
          </a:prstGeom>
          <a:noFill/>
        </p:spPr>
        <p:txBody>
          <a:bodyPr wrap="none" rtlCol="0">
            <a:spAutoFit/>
          </a:bodyPr>
          <a:lstStyle/>
          <a:p>
            <a:endParaRPr lang="fr-FR" sz="1632" dirty="0"/>
          </a:p>
        </p:txBody>
      </p:sp>
      <p:sp>
        <p:nvSpPr>
          <p:cNvPr id="2" name="Rectangle 1">
            <a:extLst>
              <a:ext uri="{FF2B5EF4-FFF2-40B4-BE49-F238E27FC236}">
                <a16:creationId xmlns:a16="http://schemas.microsoft.com/office/drawing/2014/main" id="{5A8B06B5-D7BD-9975-0A7A-88426B22F0E7}"/>
              </a:ext>
            </a:extLst>
          </p:cNvPr>
          <p:cNvSpPr/>
          <p:nvPr/>
        </p:nvSpPr>
        <p:spPr>
          <a:xfrm>
            <a:off x="189093" y="1336410"/>
            <a:ext cx="3704034" cy="4724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8568448" y="6415213"/>
            <a:ext cx="1560000" cy="480000"/>
          </a:xfrm>
        </p:spPr>
        <p:txBody>
          <a:bodyPr/>
          <a:lstStyle/>
          <a:p>
            <a:pPr algn="r"/>
            <a:fld id="{A949B58A-420B-4881-ADE0-CDE881AF0A89}" type="datetime1">
              <a:rPr lang="fr-FR" cap="all" smtClean="0">
                <a:solidFill>
                  <a:schemeClr val="bg1"/>
                </a:solidFill>
              </a:rPr>
              <a:t>25/01/2026</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10128448" y="6378000"/>
            <a:ext cx="1560000" cy="480000"/>
          </a:xfrm>
        </p:spPr>
        <p:txBody>
          <a:bodyPr/>
          <a:lstStyle/>
          <a:p>
            <a:fld id="{733122C9-A0B9-462F-8757-0847AD287B63}" type="slidenum">
              <a:rPr lang="fr-FR" smtClean="0">
                <a:solidFill>
                  <a:schemeClr val="bg1"/>
                </a:solidFill>
              </a:rPr>
              <a:pPr/>
              <a:t>2</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782" y="192947"/>
            <a:ext cx="10717401" cy="6576969"/>
          </a:xfrm>
          <a:prstGeom prst="rect">
            <a:avLst/>
          </a:prstGeom>
        </p:spPr>
      </p:pic>
    </p:spTree>
    <p:extLst>
      <p:ext uri="{BB962C8B-B14F-4D97-AF65-F5344CB8AC3E}">
        <p14:creationId xmlns:p14="http://schemas.microsoft.com/office/powerpoint/2010/main" val="1172537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31074" y="587829"/>
            <a:ext cx="10985863" cy="5747657"/>
          </a:xfrm>
        </p:spPr>
        <p:txBody>
          <a:bodyPr>
            <a:normAutofit fontScale="77500" lnSpcReduction="20000"/>
          </a:bodyPr>
          <a:lstStyle/>
          <a:p>
            <a:pPr marL="0" indent="0">
              <a:buNone/>
            </a:pPr>
            <a:r>
              <a:rPr lang="fr-FR" sz="3100" b="1" dirty="0">
                <a:solidFill>
                  <a:srgbClr val="FF0000"/>
                </a:solidFill>
              </a:rPr>
              <a:t>Un exemple de rédaction de lettre de motivation à 1500 caractères</a:t>
            </a:r>
          </a:p>
          <a:p>
            <a:pPr marL="0" indent="0" algn="just">
              <a:buNone/>
            </a:pPr>
            <a:endParaRPr lang="fr-FR" dirty="0"/>
          </a:p>
          <a:p>
            <a:pPr marL="0" indent="0" algn="just">
              <a:buNone/>
            </a:pPr>
            <a:r>
              <a:rPr lang="fr-FR" sz="2300" dirty="0"/>
              <a:t>Le BUT Techniques de Commercialisation m’attire par la multiplicité des enseignements abordés : droit ; économie ; négociation ; marketing ; communication … mais aussi par les projets professionnels mis en place, tels que la semaine de la créativité, la création de site web, les projets </a:t>
            </a:r>
            <a:r>
              <a:rPr lang="fr-FR" sz="2300" dirty="0" err="1"/>
              <a:t>tutorés</a:t>
            </a:r>
            <a:r>
              <a:rPr lang="fr-FR" sz="2300" dirty="0"/>
              <a:t> et les stages. L’équilibre entre formation théorique et professionnelle est pour moi un atout pour la poursuite de mes projets.</a:t>
            </a:r>
          </a:p>
          <a:p>
            <a:pPr marL="0" indent="0" algn="just">
              <a:buNone/>
            </a:pPr>
            <a:r>
              <a:rPr lang="fr-FR" sz="2300" dirty="0"/>
              <a:t>Mon dynamisme et mon esprit d’équipe m’ont incité à passer le Brevet d’Aptitude à la Formation d’Animateur (BAFA). Par le biais de cette formation et des postes que j’ai occupé, j’ai développé une capacité à m’adapter rapidement en toute circonstance, un sens des responsabilités ainsi qu’un goût prononcé pour les contacts humains.</a:t>
            </a:r>
          </a:p>
          <a:p>
            <a:pPr marL="0" indent="0" algn="just">
              <a:buNone/>
            </a:pPr>
            <a:r>
              <a:rPr lang="fr-FR" sz="2300" dirty="0"/>
              <a:t>Je porte un vif intérêt aux langues (visionnage de film en version originale ou encore des voyages pour améliorer mon niveau de langue). C’est pourquoi le DUETI que vous proposez à la fin du diplôme m’intéresse vivement. Cela me permettra de développer mes compétences linguistiques et de découvrir une nouvelle culture professionnelle.</a:t>
            </a:r>
          </a:p>
          <a:p>
            <a:pPr marL="0" indent="0" algn="just">
              <a:buNone/>
            </a:pPr>
            <a:r>
              <a:rPr lang="fr-FR" sz="2300" dirty="0"/>
              <a:t>Par la suite, je souhaite poursuivre mes études dans le marketing et la communication dans le but de travailler en tant que chargé de promotion ou chargé de communication. Afin de confirmer mon orientation vers ce secteur, j’ai rencontré un professionnel.</a:t>
            </a:r>
          </a:p>
          <a:p>
            <a:pPr marL="0" indent="0" algn="just">
              <a:buNone/>
            </a:pPr>
            <a:r>
              <a:rPr lang="fr-FR" sz="2300" dirty="0"/>
              <a:t>Après avoir rencontré des étudiants et visité vos locaux, je peux désormais dire que je pense pouvoir m’épanouir pleinement dans cette formation.</a:t>
            </a:r>
          </a:p>
          <a:p>
            <a:pPr marL="0" indent="0">
              <a:buNone/>
            </a:pPr>
            <a:r>
              <a:rPr lang="fr-FR" sz="2300" dirty="0"/>
              <a:t>	</a:t>
            </a:r>
            <a:r>
              <a:rPr lang="fr-FR" sz="2200" dirty="0">
                <a:solidFill>
                  <a:srgbClr val="FF0000"/>
                </a:solidFill>
              </a:rPr>
              <a:t>Commentaires : manque une phrase d’introduction, une formule de politesse </a:t>
            </a:r>
          </a:p>
          <a:p>
            <a:endParaRPr lang="fr-FR" dirty="0"/>
          </a:p>
        </p:txBody>
      </p:sp>
    </p:spTree>
    <p:extLst>
      <p:ext uri="{BB962C8B-B14F-4D97-AF65-F5344CB8AC3E}">
        <p14:creationId xmlns:p14="http://schemas.microsoft.com/office/powerpoint/2010/main" val="2631873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70263" y="705394"/>
            <a:ext cx="10920548" cy="5669279"/>
          </a:xfrm>
        </p:spPr>
        <p:txBody>
          <a:bodyPr>
            <a:normAutofit fontScale="70000" lnSpcReduction="20000"/>
          </a:bodyPr>
          <a:lstStyle/>
          <a:p>
            <a:pPr marL="0" indent="0" algn="ctr">
              <a:buNone/>
            </a:pPr>
            <a:r>
              <a:rPr lang="fr-FR" sz="3400" b="1" dirty="0">
                <a:solidFill>
                  <a:srgbClr val="FF0000"/>
                </a:solidFill>
              </a:rPr>
              <a:t>Un autre exemple BUT GMP</a:t>
            </a:r>
          </a:p>
          <a:p>
            <a:pPr marL="0" indent="0" algn="ctr">
              <a:buNone/>
            </a:pPr>
            <a:endParaRPr lang="fr-FR" sz="1300" b="1" dirty="0">
              <a:solidFill>
                <a:srgbClr val="FF0000"/>
              </a:solidFill>
            </a:endParaRPr>
          </a:p>
          <a:p>
            <a:pPr marL="0" indent="0" algn="just">
              <a:buNone/>
            </a:pPr>
            <a:r>
              <a:rPr lang="fr-FR" sz="2600" dirty="0"/>
              <a:t>J’envisage sérieusement un avenir professionnel dans la mécanique et la productique, et ce BUT me semble être le cursus le plus adapté. Adapté à ma façon d’envisager les études parce qu’il allie le concret et le théorique. Ma formation au sein de l’IUT me permettra d’avoir les bases nécessaires pour prolonger mes études soit en licence professionnelle soit en école d’ingénieur.</a:t>
            </a:r>
          </a:p>
          <a:p>
            <a:pPr marL="0" indent="0" algn="just">
              <a:buNone/>
            </a:pPr>
            <a:r>
              <a:rPr lang="fr-FR" sz="2600" dirty="0"/>
              <a:t>Ce choix s’est confirmé lors de ma journée d’essai à l’IUT de Carquefou (le 1er mars) et lors de la journée porte ouverte du 4 mars. Ces deux événements m’ont permis de communiquer avec des étudiants et professeurs, de me rendre compte sur place de la structure et du cadre d’apprentissage.</a:t>
            </a:r>
          </a:p>
          <a:p>
            <a:pPr marL="0" indent="0" algn="just">
              <a:buNone/>
            </a:pPr>
            <a:r>
              <a:rPr lang="fr-FR" sz="2600" dirty="0"/>
              <a:t>Je m’intéresse depuis très longtemps au fonctionnement de tous les outils qui nous entourent: comment ça marche et pourquoi ça fonctionne ?</a:t>
            </a:r>
          </a:p>
          <a:p>
            <a:pPr marL="0" indent="0" algn="just">
              <a:buNone/>
            </a:pPr>
            <a:r>
              <a:rPr lang="fr-FR" sz="2600" dirty="0"/>
              <a:t>Un stage extra-scolaire à la Maison de Quartier de l’île de Nantes m’a également permis de réaliser un robot.</a:t>
            </a:r>
          </a:p>
          <a:p>
            <a:pPr marL="0" indent="0" algn="just">
              <a:buNone/>
            </a:pPr>
            <a:r>
              <a:rPr lang="fr-FR" sz="2600" dirty="0"/>
              <a:t>Arrivé au lycée, je me suis dirigé naturellement vers la filière S option SI. J’ai à cette occasion conçu et réalisé un accordeur de guitare autonome.</a:t>
            </a:r>
          </a:p>
          <a:p>
            <a:pPr marL="0" indent="0" algn="just">
              <a:buNone/>
            </a:pPr>
            <a:r>
              <a:rPr lang="fr-FR" sz="2600" dirty="0"/>
              <a:t>Conscient qu’une maîtrise de l’anglais est nécessaire, je m’efforce depuis plusieurs années, à regarder systématiquement en V.O, les films et les séries.</a:t>
            </a:r>
          </a:p>
          <a:p>
            <a:pPr marL="0" indent="0" algn="just">
              <a:buNone/>
            </a:pPr>
            <a:r>
              <a:rPr lang="fr-FR" sz="2600" dirty="0"/>
              <a:t>En complément d’information, j’ai pratiqué pendant 5 ans l’aviron, discipline sportive qui m’a appris le travail d’équipe.</a:t>
            </a:r>
          </a:p>
          <a:p>
            <a:pPr marL="0" indent="0" algn="ctr">
              <a:buNone/>
            </a:pPr>
            <a:r>
              <a:rPr lang="fr-FR" sz="2600" dirty="0">
                <a:solidFill>
                  <a:srgbClr val="FF0000"/>
                </a:solidFill>
              </a:rPr>
              <a:t>Commentaires : manque une phrase d’introduction, une conclusion et une formule de politesse</a:t>
            </a:r>
          </a:p>
          <a:p>
            <a:endParaRPr lang="fr-FR" dirty="0"/>
          </a:p>
        </p:txBody>
      </p:sp>
    </p:spTree>
    <p:extLst>
      <p:ext uri="{BB962C8B-B14F-4D97-AF65-F5344CB8AC3E}">
        <p14:creationId xmlns:p14="http://schemas.microsoft.com/office/powerpoint/2010/main" val="416350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ca-ES" b="1" u="sng" dirty="0">
                <a:hlinkClick r:id="rId2"/>
              </a:rPr>
              <a:t>Renseigner son dossier sur Parcoursup </a:t>
            </a:r>
            <a:r>
              <a:rPr lang="ca-ES" b="1" dirty="0"/>
              <a:t>:     </a:t>
            </a:r>
            <a:r>
              <a:rPr lang="ca-ES" b="1" dirty="0">
                <a:solidFill>
                  <a:srgbClr val="FF0000"/>
                </a:solidFill>
              </a:rPr>
              <a:t>rappel des incontournables</a:t>
            </a:r>
            <a:br>
              <a:rPr lang="fr-FR" b="1" dirty="0"/>
            </a:br>
            <a:endParaRPr lang="fr-FR" dirty="0"/>
          </a:p>
        </p:txBody>
      </p:sp>
      <p:sp>
        <p:nvSpPr>
          <p:cNvPr id="3" name="Espace réservé du contenu 2"/>
          <p:cNvSpPr>
            <a:spLocks noGrp="1"/>
          </p:cNvSpPr>
          <p:nvPr>
            <p:ph idx="1"/>
          </p:nvPr>
        </p:nvSpPr>
        <p:spPr>
          <a:xfrm>
            <a:off x="247135" y="1787611"/>
            <a:ext cx="9770075" cy="5070389"/>
          </a:xfrm>
        </p:spPr>
        <p:txBody>
          <a:bodyPr>
            <a:normAutofit fontScale="25000" lnSpcReduction="20000"/>
          </a:bodyPr>
          <a:lstStyle/>
          <a:p>
            <a:pPr>
              <a:buNone/>
            </a:pPr>
            <a:endParaRPr lang="fr-FR" b="1" dirty="0"/>
          </a:p>
          <a:p>
            <a:pPr lvl="0" algn="just"/>
            <a:r>
              <a:rPr lang="ca-ES" sz="7200" b="1" i="1" u="sng" dirty="0">
                <a:solidFill>
                  <a:srgbClr val="0070C0"/>
                </a:solidFill>
              </a:rPr>
              <a:t>Dans l'onglet scolarité, rubrique “Éléments liés à la scolarité”</a:t>
            </a:r>
            <a:r>
              <a:rPr lang="ca-ES" sz="5600" b="1" u="sng" dirty="0">
                <a:solidFill>
                  <a:srgbClr val="0070C0"/>
                </a:solidFill>
              </a:rPr>
              <a:t>,</a:t>
            </a:r>
            <a:r>
              <a:rPr lang="ca-ES" sz="5600" b="1" dirty="0">
                <a:solidFill>
                  <a:srgbClr val="0070C0"/>
                </a:solidFill>
              </a:rPr>
              <a:t> </a:t>
            </a:r>
            <a:r>
              <a:rPr lang="ca-ES" sz="5600" dirty="0"/>
              <a:t>vous pouvez indiquer les informations importantes afin qu’elles soient prises en compte dans l’examen de votre dossier (stages, année à l'étranger ou des problèmes de santé ou familiaux...).</a:t>
            </a:r>
            <a:endParaRPr lang="fr-FR" sz="5600" dirty="0"/>
          </a:p>
          <a:p>
            <a:pPr lvl="0" algn="just"/>
            <a:r>
              <a:rPr lang="ca-ES" sz="7200" b="1" i="1" u="sng" dirty="0">
                <a:solidFill>
                  <a:srgbClr val="0070C0"/>
                </a:solidFill>
              </a:rPr>
              <a:t>La rubrique “Mes activités et centres d’intérêt”</a:t>
            </a:r>
            <a:r>
              <a:rPr lang="ca-ES" sz="4300" i="1" dirty="0"/>
              <a:t> </a:t>
            </a:r>
            <a:r>
              <a:rPr lang="ca-ES" sz="5500" dirty="0"/>
              <a:t>vous permet de valoriser vos expériences professionnelles, personnelles ainsi que vos compétences extrascolaires. Par exemple, votre participation à la réalisation du chef-d’œuvre en première et en terminale, vos stages, vos expériences d'encadrement et d'animation, votre engagement citoyen, votre ouverture au monde.</a:t>
            </a:r>
            <a:endParaRPr lang="fr-FR" sz="5500" dirty="0"/>
          </a:p>
          <a:p>
            <a:pPr lvl="0" algn="just">
              <a:buNone/>
            </a:pPr>
            <a:r>
              <a:rPr lang="ca-ES" sz="4300" dirty="0"/>
              <a:t>        </a:t>
            </a:r>
            <a:r>
              <a:rPr lang="ca-ES" sz="5600" dirty="0"/>
              <a:t>Cette rubrique est facultative, mais vous pouvez vraiment vous démarquer, vous affirmer et faire la différence avec les autres candidats. Profitez-en !</a:t>
            </a:r>
            <a:endParaRPr lang="fr-FR" sz="5600" dirty="0"/>
          </a:p>
          <a:p>
            <a:pPr lvl="0" algn="just"/>
            <a:r>
              <a:rPr lang="ca-ES" sz="7200" b="1" i="1" u="sng" dirty="0">
                <a:solidFill>
                  <a:srgbClr val="0070C0"/>
                </a:solidFill>
              </a:rPr>
              <a:t>La rubrique “Préférence et autres projets” </a:t>
            </a:r>
            <a:r>
              <a:rPr lang="ca-ES" sz="5600" dirty="0"/>
              <a:t>vous donne l’espace pour y indiquer des informations confidentielles, qui ne seront donc pas transmises aux centres de formation auprès desquels vous postulez. Elles permettent un meilleur accompagnement et suivi de votre dossier par l'équipe Parcoursup et les services académiques.</a:t>
            </a:r>
            <a:endParaRPr lang="fr-FR" sz="5600" dirty="0"/>
          </a:p>
          <a:p>
            <a:pPr lvl="0" algn="just"/>
            <a:r>
              <a:rPr lang="ca-ES" sz="7200" b="1" i="1" u="sng" dirty="0">
                <a:solidFill>
                  <a:srgbClr val="0070C0"/>
                </a:solidFill>
              </a:rPr>
              <a:t>Le questionnaire d’auto-évaluation“Droit”</a:t>
            </a:r>
            <a:r>
              <a:rPr lang="ca-ES" sz="7200" b="1" i="1" dirty="0">
                <a:solidFill>
                  <a:srgbClr val="0070C0"/>
                </a:solidFill>
              </a:rPr>
              <a:t> </a:t>
            </a:r>
            <a:r>
              <a:rPr lang="ca-ES" sz="5600" dirty="0"/>
              <a:t>sont obligatoires si vous postulez aux licences associées. Vous devrez joindre l’attestation fournie à l’issue des questionnaires, à votre dossier Parcoursup. Ces résultats d'auto-évaluation ne concernent que vous, ils ne seront pas connus des formations pour lesquelles vous formulerez un vœu.</a:t>
            </a:r>
            <a:endParaRPr lang="fr-FR" sz="5600" dirty="0"/>
          </a:p>
          <a:p>
            <a:pPr lvl="0" algn="just"/>
            <a:r>
              <a:rPr lang="ca-ES" sz="5600" b="1" dirty="0"/>
              <a:t>Certaines formations peuvent demander des </a:t>
            </a:r>
            <a:r>
              <a:rPr lang="ca-ES" sz="7200" b="1" i="1" u="sng" dirty="0">
                <a:solidFill>
                  <a:srgbClr val="0070C0"/>
                </a:solidFill>
              </a:rPr>
              <a:t>pièces complémentaires </a:t>
            </a:r>
            <a:r>
              <a:rPr lang="ca-ES" sz="5600" dirty="0"/>
              <a:t>nécessaires pour l'examen de votre dossier. Celles-ci sont systématiquement listées sur la fiche de formation concernée et sont donc obligatoires.</a:t>
            </a:r>
            <a:endParaRPr lang="fr-FR" sz="5600" dirty="0"/>
          </a:p>
          <a:p>
            <a:pPr lvl="0" algn="just"/>
            <a:r>
              <a:rPr lang="ca-ES" sz="5600" b="1" dirty="0"/>
              <a:t>Sans oublier </a:t>
            </a:r>
            <a:r>
              <a:rPr lang="ca-ES" sz="7200" b="1" i="1" u="sng" dirty="0">
                <a:solidFill>
                  <a:srgbClr val="FF3300"/>
                </a:solidFill>
              </a:rPr>
              <a:t>la lettre de motivation</a:t>
            </a:r>
            <a:r>
              <a:rPr lang="ca-ES" sz="7200" b="1" i="1" dirty="0">
                <a:solidFill>
                  <a:schemeClr val="tx1"/>
                </a:solidFill>
              </a:rPr>
              <a:t>, </a:t>
            </a:r>
            <a:r>
              <a:rPr lang="ca-ES" sz="5600" b="1" dirty="0"/>
              <a:t>qui fait l’objet de cette séance.</a:t>
            </a:r>
            <a:endParaRPr lang="fr-FR" sz="5600" dirty="0"/>
          </a:p>
          <a:p>
            <a:pPr>
              <a:buNone/>
            </a:pPr>
            <a:r>
              <a:rPr lang="ca-ES" sz="4300" dirty="0"/>
              <a:t> </a:t>
            </a:r>
            <a:endParaRPr lang="fr-FR" sz="4300" dirty="0"/>
          </a:p>
          <a:p>
            <a:endParaRPr lang="fr-FR" sz="43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09896" y="880429"/>
            <a:ext cx="9222377" cy="4880291"/>
          </a:xfrm>
        </p:spPr>
        <p:txBody>
          <a:bodyPr>
            <a:normAutofit lnSpcReduction="10000"/>
          </a:bodyPr>
          <a:lstStyle/>
          <a:p>
            <a:pPr marL="0" indent="0" algn="ctr">
              <a:buNone/>
            </a:pPr>
            <a:r>
              <a:rPr lang="fr-FR" sz="3200" b="1" dirty="0">
                <a:solidFill>
                  <a:schemeClr val="accent1"/>
                </a:solidFill>
              </a:rPr>
              <a:t>La Lettre de Motivation </a:t>
            </a:r>
          </a:p>
          <a:p>
            <a:pPr marL="0" indent="0" algn="ctr">
              <a:buNone/>
            </a:pPr>
            <a:r>
              <a:rPr lang="fr-FR" sz="3200" b="1" dirty="0">
                <a:solidFill>
                  <a:schemeClr val="accent1"/>
                </a:solidFill>
              </a:rPr>
              <a:t>Qu’est ce que c’est ?</a:t>
            </a:r>
          </a:p>
          <a:p>
            <a:pPr marL="0" indent="0">
              <a:buNone/>
            </a:pPr>
            <a:endParaRPr lang="fr-FR" sz="2000" dirty="0"/>
          </a:p>
          <a:p>
            <a:r>
              <a:rPr lang="fr-FR" sz="2000" dirty="0"/>
              <a:t>Pas systématique</a:t>
            </a:r>
          </a:p>
          <a:p>
            <a:r>
              <a:rPr lang="fr-FR" sz="2000" dirty="0"/>
              <a:t>Pour chacun de vos vœux quand demandée par l’établissement visé</a:t>
            </a:r>
          </a:p>
          <a:p>
            <a:r>
              <a:rPr lang="fr-FR" sz="2000" dirty="0"/>
              <a:t>Un des éléments de votre dossier</a:t>
            </a:r>
          </a:p>
          <a:p>
            <a:r>
              <a:rPr lang="fr-FR" sz="2000" dirty="0"/>
              <a:t>Pour inciter un établissement à sélectionner votre dossier</a:t>
            </a:r>
          </a:p>
          <a:p>
            <a:r>
              <a:rPr lang="fr-FR" sz="2000" dirty="0"/>
              <a:t>À remplir sur la Plate forme </a:t>
            </a:r>
            <a:r>
              <a:rPr lang="fr-FR" sz="2000" dirty="0" err="1"/>
              <a:t>Parcoursup</a:t>
            </a:r>
            <a:endParaRPr lang="fr-FR" sz="2000" dirty="0"/>
          </a:p>
          <a:p>
            <a:r>
              <a:rPr lang="fr-FR" sz="2000" dirty="0"/>
              <a:t>Format court : Maximum 1500 caractères = 18-20 lignes (sauf certaines formations qui demandent une rédaction plus longue).</a:t>
            </a:r>
          </a:p>
          <a:p>
            <a:r>
              <a:rPr lang="fr-FR" sz="2000" dirty="0"/>
              <a:t>À rédiger avant le 01 avril 23h59</a:t>
            </a:r>
          </a:p>
        </p:txBody>
      </p:sp>
    </p:spTree>
    <p:extLst>
      <p:ext uri="{BB962C8B-B14F-4D97-AF65-F5344CB8AC3E}">
        <p14:creationId xmlns:p14="http://schemas.microsoft.com/office/powerpoint/2010/main" val="2010847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22959" y="1071154"/>
            <a:ext cx="9705703" cy="4970208"/>
          </a:xfrm>
        </p:spPr>
        <p:txBody>
          <a:bodyPr/>
          <a:lstStyle/>
          <a:p>
            <a:pPr marL="0" indent="0" algn="ctr">
              <a:buNone/>
            </a:pPr>
            <a:r>
              <a:rPr lang="fr-FR" sz="3200" b="1" dirty="0">
                <a:solidFill>
                  <a:schemeClr val="accent1"/>
                </a:solidFill>
              </a:rPr>
              <a:t>CONSEIL 1 </a:t>
            </a:r>
          </a:p>
          <a:p>
            <a:pPr marL="0" indent="0" algn="ctr">
              <a:buNone/>
            </a:pPr>
            <a:r>
              <a:rPr lang="fr-FR" sz="3200" b="1" dirty="0">
                <a:solidFill>
                  <a:schemeClr val="accent1"/>
                </a:solidFill>
              </a:rPr>
              <a:t>PERSONNALISER</a:t>
            </a:r>
          </a:p>
          <a:p>
            <a:pPr marL="0" indent="0" algn="ctr">
              <a:buNone/>
            </a:pPr>
            <a:endParaRPr lang="fr-FR" sz="1100" b="1" dirty="0">
              <a:solidFill>
                <a:schemeClr val="accent1"/>
              </a:solidFill>
            </a:endParaRPr>
          </a:p>
          <a:p>
            <a:pPr algn="just">
              <a:spcBef>
                <a:spcPts val="0"/>
              </a:spcBef>
            </a:pPr>
            <a:r>
              <a:rPr lang="fr-FR" sz="2000" dirty="0"/>
              <a:t>Chaque lettre sera unique pour chaque vœu, pas de copier-coller</a:t>
            </a:r>
          </a:p>
          <a:p>
            <a:pPr algn="just">
              <a:spcBef>
                <a:spcPts val="0"/>
              </a:spcBef>
            </a:pPr>
            <a:endParaRPr lang="fr-FR" sz="2000" dirty="0"/>
          </a:p>
          <a:p>
            <a:pPr algn="just">
              <a:spcBef>
                <a:spcPts val="0"/>
              </a:spcBef>
            </a:pPr>
            <a:r>
              <a:rPr lang="fr-FR" sz="2000" dirty="0"/>
              <a:t>Éviter les modèles sur internet, car les recruteurs risquent de lire des modèles identiques</a:t>
            </a:r>
          </a:p>
          <a:p>
            <a:pPr algn="just">
              <a:spcBef>
                <a:spcPts val="0"/>
              </a:spcBef>
            </a:pPr>
            <a:endParaRPr lang="fr-FR" sz="2000" dirty="0"/>
          </a:p>
          <a:p>
            <a:pPr algn="just">
              <a:spcBef>
                <a:spcPts val="0"/>
              </a:spcBef>
            </a:pPr>
            <a:r>
              <a:rPr lang="fr-FR" sz="2000" dirty="0"/>
              <a:t>Démarrer par une phrase d’accroche, sur les cours attendus, le métier,</a:t>
            </a:r>
          </a:p>
          <a:p>
            <a:pPr marL="0" indent="0" algn="just">
              <a:spcBef>
                <a:spcPts val="0"/>
              </a:spcBef>
              <a:buNone/>
            </a:pPr>
            <a:r>
              <a:rPr lang="fr-FR" sz="2000" dirty="0"/>
              <a:t>     la formation…</a:t>
            </a:r>
          </a:p>
          <a:p>
            <a:pPr marL="0" indent="0" algn="just">
              <a:spcBef>
                <a:spcPts val="0"/>
              </a:spcBef>
              <a:buNone/>
            </a:pPr>
            <a:endParaRPr lang="fr-FR" sz="2000" dirty="0"/>
          </a:p>
          <a:p>
            <a:pPr algn="just">
              <a:spcBef>
                <a:spcPts val="0"/>
              </a:spcBef>
            </a:pPr>
            <a:r>
              <a:rPr lang="fr-FR" sz="2000" dirty="0"/>
              <a:t>Mettez en avant ce qui n’est pas dans votre dossier scolaire</a:t>
            </a:r>
          </a:p>
          <a:p>
            <a:pPr algn="just">
              <a:spcBef>
                <a:spcPts val="0"/>
              </a:spcBef>
            </a:pPr>
            <a:endParaRPr lang="fr-FR" sz="2000" dirty="0"/>
          </a:p>
          <a:p>
            <a:pPr algn="just">
              <a:spcBef>
                <a:spcPts val="0"/>
              </a:spcBef>
            </a:pPr>
            <a:r>
              <a:rPr lang="fr-FR" sz="2000" dirty="0"/>
              <a:t>Soyez unique !</a:t>
            </a:r>
          </a:p>
        </p:txBody>
      </p:sp>
    </p:spTree>
    <p:extLst>
      <p:ext uri="{BB962C8B-B14F-4D97-AF65-F5344CB8AC3E}">
        <p14:creationId xmlns:p14="http://schemas.microsoft.com/office/powerpoint/2010/main" val="1251350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0891" y="901337"/>
            <a:ext cx="9640389" cy="5564777"/>
          </a:xfrm>
        </p:spPr>
        <p:txBody>
          <a:bodyPr>
            <a:normAutofit/>
          </a:bodyPr>
          <a:lstStyle/>
          <a:p>
            <a:pPr marL="0" indent="0" algn="ctr">
              <a:buNone/>
            </a:pPr>
            <a:r>
              <a:rPr lang="fr-FR" sz="3200" b="1" dirty="0">
                <a:solidFill>
                  <a:schemeClr val="accent1"/>
                </a:solidFill>
              </a:rPr>
              <a:t>CONSEIL 2</a:t>
            </a:r>
          </a:p>
          <a:p>
            <a:pPr marL="0" indent="0" algn="ctr">
              <a:buNone/>
            </a:pPr>
            <a:r>
              <a:rPr lang="fr-FR" sz="3200" b="1" dirty="0">
                <a:solidFill>
                  <a:schemeClr val="accent1"/>
                </a:solidFill>
              </a:rPr>
              <a:t>SE RENSEIGNER</a:t>
            </a:r>
          </a:p>
          <a:p>
            <a:pPr marL="0" indent="0" algn="ctr">
              <a:buNone/>
            </a:pPr>
            <a:endParaRPr lang="fr-FR" sz="1600" b="1" dirty="0">
              <a:solidFill>
                <a:schemeClr val="accent1"/>
              </a:solidFill>
            </a:endParaRPr>
          </a:p>
          <a:p>
            <a:pPr algn="just">
              <a:spcBef>
                <a:spcPts val="0"/>
              </a:spcBef>
            </a:pPr>
            <a:r>
              <a:rPr lang="fr-FR" sz="2000" u="sng" dirty="0"/>
              <a:t>Je connais la formation</a:t>
            </a:r>
            <a:r>
              <a:rPr lang="fr-FR" sz="2000" dirty="0"/>
              <a:t> : ses contenus, l’organisation des enseignements, les compétences et connaissances attendues, les perspectives de poursuites d’études… d’emploi</a:t>
            </a:r>
          </a:p>
          <a:p>
            <a:pPr algn="just">
              <a:spcBef>
                <a:spcPts val="0"/>
              </a:spcBef>
            </a:pPr>
            <a:endParaRPr lang="fr-FR" sz="2000" dirty="0"/>
          </a:p>
          <a:p>
            <a:pPr algn="just">
              <a:spcBef>
                <a:spcPts val="0"/>
              </a:spcBef>
            </a:pPr>
            <a:r>
              <a:rPr lang="fr-FR" sz="2000" u="sng" dirty="0"/>
              <a:t>Je connais l’établissement</a:t>
            </a:r>
            <a:r>
              <a:rPr lang="fr-FR" sz="2000" dirty="0"/>
              <a:t> : les autres formations proposées, les</a:t>
            </a:r>
          </a:p>
          <a:p>
            <a:pPr marL="0" indent="0" algn="just">
              <a:spcBef>
                <a:spcPts val="0"/>
              </a:spcBef>
              <a:buNone/>
            </a:pPr>
            <a:r>
              <a:rPr lang="fr-FR" sz="2000" dirty="0"/>
              <a:t>	spécificités, sa situation géographique…</a:t>
            </a:r>
          </a:p>
          <a:p>
            <a:pPr marL="0" indent="0" algn="just">
              <a:spcBef>
                <a:spcPts val="0"/>
              </a:spcBef>
              <a:buNone/>
            </a:pPr>
            <a:endParaRPr lang="fr-FR" sz="2000" dirty="0"/>
          </a:p>
          <a:p>
            <a:pPr algn="just">
              <a:spcBef>
                <a:spcPts val="0"/>
              </a:spcBef>
            </a:pPr>
            <a:r>
              <a:rPr lang="fr-FR" sz="2000" u="sng" dirty="0"/>
              <a:t>Je cite mes démarches</a:t>
            </a:r>
            <a:r>
              <a:rPr lang="fr-FR" sz="2000" dirty="0"/>
              <a:t> Portes Ouvertes, rencontres d’élèves, rencontres de professionnels, stages, immersion en établissement…</a:t>
            </a:r>
          </a:p>
          <a:p>
            <a:pPr algn="just">
              <a:spcBef>
                <a:spcPts val="0"/>
              </a:spcBef>
            </a:pPr>
            <a:endParaRPr lang="fr-FR" sz="2000" dirty="0"/>
          </a:p>
          <a:p>
            <a:pPr algn="just">
              <a:spcBef>
                <a:spcPts val="0"/>
              </a:spcBef>
            </a:pPr>
            <a:r>
              <a:rPr lang="fr-FR" sz="2000" u="sng" dirty="0"/>
              <a:t>Je montre et démontre</a:t>
            </a:r>
            <a:r>
              <a:rPr lang="fr-FR" sz="2000" dirty="0"/>
              <a:t> par des exemples que j’ai réalisé des démarches</a:t>
            </a:r>
          </a:p>
        </p:txBody>
      </p:sp>
    </p:spTree>
    <p:extLst>
      <p:ext uri="{BB962C8B-B14F-4D97-AF65-F5344CB8AC3E}">
        <p14:creationId xmlns:p14="http://schemas.microsoft.com/office/powerpoint/2010/main" val="2118630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13953" y="509451"/>
            <a:ext cx="9548949" cy="5865223"/>
          </a:xfrm>
        </p:spPr>
        <p:txBody>
          <a:bodyPr>
            <a:normAutofit fontScale="77500" lnSpcReduction="20000"/>
          </a:bodyPr>
          <a:lstStyle/>
          <a:p>
            <a:pPr marL="0" indent="0" algn="ctr">
              <a:buNone/>
            </a:pP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Consulter</a:t>
            </a:r>
            <a:r>
              <a:rPr lang="fr-FR" sz="2800" b="1" spc="-4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la</a:t>
            </a:r>
            <a:r>
              <a:rPr lang="fr-FR" sz="2800" b="1" spc="-1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fiche</a:t>
            </a:r>
            <a:r>
              <a:rPr lang="fr-FR" sz="2800" b="1" spc="-4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de</a:t>
            </a:r>
            <a:r>
              <a:rPr lang="fr-FR" sz="2800" b="1" spc="-1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présentation</a:t>
            </a:r>
            <a:r>
              <a:rPr lang="fr-FR" sz="2800" b="1" spc="-5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dirty="0">
                <a:solidFill>
                  <a:srgbClr val="244060"/>
                </a:solidFill>
                <a:latin typeface="Arial" panose="020B0604020202020204" pitchFamily="34" charset="0"/>
                <a:ea typeface="Trebuchet MS" panose="020B0603020202020204" pitchFamily="34" charset="0"/>
                <a:cs typeface="Trebuchet MS" panose="020B0603020202020204" pitchFamily="34" charset="0"/>
              </a:rPr>
              <a:t>d’une</a:t>
            </a:r>
            <a:r>
              <a:rPr lang="fr-FR" sz="2800" b="1" spc="-35" dirty="0">
                <a:solidFill>
                  <a:srgbClr val="244060"/>
                </a:solidFill>
                <a:latin typeface="Arial" panose="020B0604020202020204" pitchFamily="34" charset="0"/>
                <a:ea typeface="Trebuchet MS" panose="020B0603020202020204" pitchFamily="34" charset="0"/>
                <a:cs typeface="Trebuchet MS" panose="020B0603020202020204" pitchFamily="34" charset="0"/>
              </a:rPr>
              <a:t> </a:t>
            </a:r>
            <a:r>
              <a:rPr lang="fr-FR" sz="2800" b="1" spc="-10" dirty="0">
                <a:solidFill>
                  <a:srgbClr val="244060"/>
                </a:solidFill>
                <a:latin typeface="Arial" panose="020B0604020202020204" pitchFamily="34" charset="0"/>
                <a:ea typeface="Trebuchet MS" panose="020B0603020202020204" pitchFamily="34" charset="0"/>
                <a:cs typeface="Trebuchet MS" panose="020B0603020202020204" pitchFamily="34" charset="0"/>
              </a:rPr>
              <a:t>formation</a:t>
            </a:r>
          </a:p>
          <a:p>
            <a:pPr marL="0" indent="0">
              <a:buNone/>
            </a:pPr>
            <a:endParaRPr lang="fr-FR" sz="1900" dirty="0">
              <a:latin typeface="Trebuchet MS" panose="020B0603020202020204" pitchFamily="34" charset="0"/>
              <a:ea typeface="Trebuchet MS" panose="020B0603020202020204" pitchFamily="34" charset="0"/>
              <a:cs typeface="Trebuchet MS" panose="020B0603020202020204" pitchFamily="34" charset="0"/>
            </a:endParaRPr>
          </a:p>
          <a:p>
            <a:pPr marR="327025" lvl="0">
              <a:lnSpc>
                <a:spcPct val="90000"/>
              </a:lnSpc>
              <a:spcBef>
                <a:spcPts val="105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La</a:t>
            </a:r>
            <a:r>
              <a:rPr lang="fr-FR" sz="1900" b="1" spc="-1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formation </a:t>
            </a:r>
            <a:r>
              <a:rPr lang="fr-FR" sz="1900" dirty="0">
                <a:solidFill>
                  <a:srgbClr val="244060"/>
                </a:solidFill>
                <a:latin typeface="Arial MT"/>
                <a:ea typeface="Arial MT"/>
                <a:cs typeface="Arial MT"/>
              </a:rPr>
              <a:t>:</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les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contenus</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et</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l’organisation</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des</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enseignements,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les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langues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et</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options,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les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dispositifs</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pédagogiques,</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les éventuels frais, modalités et calendrier des épreuves écrites/orales prévues par certaines formations sélectives</a:t>
            </a:r>
            <a:endParaRPr lang="fr-FR" sz="1900" dirty="0">
              <a:latin typeface="Arial MT"/>
              <a:ea typeface="Arial MT"/>
              <a:cs typeface="Arial MT"/>
            </a:endParaRPr>
          </a:p>
          <a:p>
            <a:pPr marL="0" indent="0">
              <a:spcBef>
                <a:spcPts val="220"/>
              </a:spcBef>
              <a:buNone/>
            </a:pPr>
            <a:r>
              <a:rPr lang="fr-FR" sz="1900" dirty="0">
                <a:latin typeface="Arial MT"/>
                <a:ea typeface="Arial MT"/>
                <a:cs typeface="Arial MT"/>
              </a:rPr>
              <a:t> </a:t>
            </a:r>
          </a:p>
          <a:p>
            <a:pPr lvl="0">
              <a:spcBef>
                <a:spcPts val="88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connaissances</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et</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compétences</a:t>
            </a:r>
            <a:r>
              <a:rPr lang="fr-FR" sz="1900" b="1" spc="-5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attendues</a:t>
            </a:r>
            <a:r>
              <a:rPr lang="fr-FR" sz="1900" b="1" spc="-40" dirty="0">
                <a:solidFill>
                  <a:srgbClr val="FF505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a:t>
            </a:r>
            <a:r>
              <a:rPr lang="fr-FR" sz="1900" spc="-65" dirty="0">
                <a:solidFill>
                  <a:srgbClr val="244060"/>
                </a:solidFill>
                <a:latin typeface="Arial MT"/>
                <a:ea typeface="Arial MT"/>
                <a:cs typeface="Arial MT"/>
              </a:rPr>
              <a:t> </a:t>
            </a:r>
            <a:r>
              <a:rPr lang="fr-FR" sz="1900" dirty="0">
                <a:solidFill>
                  <a:srgbClr val="244060"/>
                </a:solidFill>
                <a:latin typeface="Arial MT"/>
                <a:ea typeface="Arial MT"/>
                <a:cs typeface="Arial MT"/>
              </a:rPr>
              <a:t>attendus</a:t>
            </a:r>
            <a:r>
              <a:rPr lang="fr-FR" sz="1900" spc="-60" dirty="0">
                <a:solidFill>
                  <a:srgbClr val="244060"/>
                </a:solidFill>
                <a:latin typeface="Arial MT"/>
                <a:ea typeface="Arial MT"/>
                <a:cs typeface="Arial MT"/>
              </a:rPr>
              <a:t> </a:t>
            </a:r>
            <a:r>
              <a:rPr lang="fr-FR" sz="1900" dirty="0">
                <a:solidFill>
                  <a:srgbClr val="244060"/>
                </a:solidFill>
                <a:latin typeface="Arial MT"/>
                <a:ea typeface="Arial MT"/>
                <a:cs typeface="Arial MT"/>
              </a:rPr>
              <a:t>nationaux,</a:t>
            </a:r>
            <a:r>
              <a:rPr lang="fr-FR" sz="1900" spc="-70" dirty="0">
                <a:solidFill>
                  <a:srgbClr val="244060"/>
                </a:solidFill>
                <a:latin typeface="Arial MT"/>
                <a:ea typeface="Arial MT"/>
                <a:cs typeface="Arial MT"/>
              </a:rPr>
              <a:t> </a:t>
            </a:r>
            <a:r>
              <a:rPr lang="fr-FR" sz="1900" dirty="0">
                <a:solidFill>
                  <a:srgbClr val="244060"/>
                </a:solidFill>
                <a:latin typeface="Arial MT"/>
                <a:ea typeface="Arial MT"/>
                <a:cs typeface="Arial MT"/>
              </a:rPr>
              <a:t>attendus</a:t>
            </a:r>
            <a:r>
              <a:rPr lang="fr-FR" sz="1900" spc="-65" dirty="0">
                <a:solidFill>
                  <a:srgbClr val="244060"/>
                </a:solidFill>
                <a:latin typeface="Arial MT"/>
                <a:ea typeface="Arial MT"/>
                <a:cs typeface="Arial MT"/>
              </a:rPr>
              <a:t> </a:t>
            </a:r>
            <a:r>
              <a:rPr lang="fr-FR" sz="1900" spc="-10" dirty="0">
                <a:solidFill>
                  <a:srgbClr val="244060"/>
                </a:solidFill>
                <a:latin typeface="Arial MT"/>
                <a:ea typeface="Arial MT"/>
                <a:cs typeface="Arial MT"/>
              </a:rPr>
              <a:t>complémentaires</a:t>
            </a:r>
            <a:endParaRPr lang="fr-FR" sz="1900" dirty="0">
              <a:latin typeface="Arial MT"/>
              <a:ea typeface="Arial MT"/>
              <a:cs typeface="Arial MT"/>
            </a:endParaRPr>
          </a:p>
          <a:p>
            <a:pPr lvl="0">
              <a:spcBef>
                <a:spcPts val="885"/>
              </a:spcBef>
              <a:buFont typeface="Arial MT"/>
              <a:buChar char="•"/>
              <a:tabLst>
                <a:tab pos="319405" algn="l"/>
              </a:tabLst>
            </a:pPr>
            <a:r>
              <a:rPr lang="fr-FR" sz="1900" u="sng" dirty="0">
                <a:solidFill>
                  <a:srgbClr val="244060"/>
                </a:solidFill>
                <a:uFill>
                  <a:solidFill>
                    <a:srgbClr val="244060"/>
                  </a:solidFill>
                </a:uFill>
                <a:latin typeface="Arial MT"/>
                <a:ea typeface="Arial MT"/>
                <a:cs typeface="Arial MT"/>
              </a:rPr>
              <a:t>Une</a:t>
            </a:r>
            <a:r>
              <a:rPr lang="fr-FR" sz="1900" u="sng" spc="-4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rubrique</a:t>
            </a:r>
            <a:r>
              <a:rPr lang="fr-FR" sz="1900" u="sng" spc="-35" dirty="0">
                <a:solidFill>
                  <a:srgbClr val="244060"/>
                </a:solidFill>
                <a:uFill>
                  <a:solidFill>
                    <a:srgbClr val="244060"/>
                  </a:solidFill>
                </a:uFill>
                <a:latin typeface="Arial MT"/>
                <a:ea typeface="Arial MT"/>
                <a:cs typeface="Arial MT"/>
              </a:rPr>
              <a:t> avec</a:t>
            </a:r>
            <a:r>
              <a:rPr lang="fr-FR" sz="1900" u="sng" spc="-3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des</a:t>
            </a:r>
            <a:r>
              <a:rPr lang="fr-FR" sz="1900" u="sng" spc="-4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conseils</a:t>
            </a:r>
            <a:r>
              <a:rPr lang="fr-FR" sz="1900" u="sng" spc="-5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sur</a:t>
            </a:r>
            <a:r>
              <a:rPr lang="fr-FR" sz="1900" u="sng" spc="-3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les</a:t>
            </a:r>
            <a:r>
              <a:rPr lang="fr-FR" sz="1900" u="sng" spc="-4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spécialités</a:t>
            </a:r>
            <a:r>
              <a:rPr lang="fr-FR" sz="1900" u="sng" spc="-6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et</a:t>
            </a:r>
            <a:r>
              <a:rPr lang="fr-FR" sz="1900" u="sng" spc="-3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options</a:t>
            </a:r>
            <a:r>
              <a:rPr lang="fr-FR" sz="1900" u="sng" spc="-5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recommandées</a:t>
            </a:r>
            <a:r>
              <a:rPr lang="fr-FR" sz="1900" u="sng" spc="-2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par</a:t>
            </a:r>
            <a:r>
              <a:rPr lang="fr-FR" sz="1900" u="sng" spc="-3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les</a:t>
            </a:r>
            <a:r>
              <a:rPr lang="fr-FR" sz="1900" u="sng" spc="-4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formations</a:t>
            </a:r>
            <a:r>
              <a:rPr lang="fr-FR" sz="1900" u="sng" spc="-2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pour</a:t>
            </a:r>
            <a:r>
              <a:rPr lang="fr-FR" sz="1900" u="sng" spc="-20" dirty="0">
                <a:solidFill>
                  <a:srgbClr val="244060"/>
                </a:solidFill>
                <a:uFill>
                  <a:solidFill>
                    <a:srgbClr val="244060"/>
                  </a:solidFill>
                </a:uFill>
                <a:latin typeface="Arial MT"/>
                <a:ea typeface="Arial MT"/>
                <a:cs typeface="Arial MT"/>
              </a:rPr>
              <a:t> </a:t>
            </a:r>
            <a:r>
              <a:rPr lang="fr-FR" sz="1900" u="sng" spc="-10" dirty="0">
                <a:solidFill>
                  <a:srgbClr val="244060"/>
                </a:solidFill>
                <a:uFill>
                  <a:solidFill>
                    <a:srgbClr val="244060"/>
                  </a:solidFill>
                </a:uFill>
                <a:latin typeface="Arial MT"/>
                <a:ea typeface="Arial MT"/>
                <a:cs typeface="Arial MT"/>
              </a:rPr>
              <a:t>réussir</a:t>
            </a:r>
            <a:endParaRPr lang="fr-FR" sz="1900" dirty="0">
              <a:latin typeface="Arial MT"/>
              <a:ea typeface="Arial MT"/>
              <a:cs typeface="Arial MT"/>
            </a:endParaRPr>
          </a:p>
          <a:p>
            <a:pPr marL="0" indent="0">
              <a:spcBef>
                <a:spcPts val="295"/>
              </a:spcBef>
              <a:buNone/>
            </a:pPr>
            <a:r>
              <a:rPr lang="fr-FR" sz="1900" dirty="0">
                <a:latin typeface="Arial MT"/>
                <a:ea typeface="Arial MT"/>
                <a:cs typeface="Arial MT"/>
              </a:rPr>
              <a:t> </a:t>
            </a:r>
          </a:p>
          <a:p>
            <a:pPr marR="1259205" lvl="0">
              <a:lnSpc>
                <a:spcPct val="90000"/>
              </a:lnSpc>
              <a:spcBef>
                <a:spcPts val="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2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critères</a:t>
            </a:r>
            <a:r>
              <a:rPr lang="fr-FR" sz="1900" b="1" spc="-1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généraux</a:t>
            </a:r>
            <a:r>
              <a:rPr lang="fr-FR" sz="1900" b="1" spc="-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d’examen</a:t>
            </a:r>
            <a:r>
              <a:rPr lang="fr-FR" sz="1900" b="1" spc="-1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des</a:t>
            </a:r>
            <a:r>
              <a:rPr lang="fr-FR" sz="1900" b="1" spc="-3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vœux </a:t>
            </a:r>
            <a:r>
              <a:rPr lang="fr-FR" sz="1900" dirty="0">
                <a:solidFill>
                  <a:srgbClr val="244060"/>
                </a:solidFill>
                <a:latin typeface="Arial MT"/>
                <a:ea typeface="Arial MT"/>
                <a:cs typeface="Arial MT"/>
              </a:rPr>
              <a:t>pris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en</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compte</a:t>
            </a:r>
            <a:r>
              <a:rPr lang="fr-FR" sz="1900" spc="-15" dirty="0">
                <a:solidFill>
                  <a:srgbClr val="244060"/>
                </a:solidFill>
                <a:latin typeface="Arial MT"/>
                <a:ea typeface="Arial MT"/>
                <a:cs typeface="Arial MT"/>
              </a:rPr>
              <a:t> </a:t>
            </a:r>
            <a:r>
              <a:rPr lang="fr-FR" sz="1900" dirty="0">
                <a:solidFill>
                  <a:srgbClr val="244060"/>
                </a:solidFill>
                <a:latin typeface="Arial MT"/>
                <a:ea typeface="Arial MT"/>
                <a:cs typeface="Arial MT"/>
              </a:rPr>
              <a:t>pour</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l’analyse</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du</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dossier</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(résultats</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académiques, compétences académiques, savoir-être, motivation et cohérence du projet ….)</a:t>
            </a:r>
            <a:endParaRPr lang="fr-FR" sz="1900" dirty="0">
              <a:latin typeface="Arial MT"/>
              <a:ea typeface="Arial MT"/>
              <a:cs typeface="Arial MT"/>
            </a:endParaRPr>
          </a:p>
          <a:p>
            <a:pPr marR="71755" lvl="0">
              <a:lnSpc>
                <a:spcPct val="90000"/>
              </a:lnSpc>
              <a:spcBef>
                <a:spcPts val="995"/>
              </a:spcBef>
              <a:buFont typeface="Arial MT"/>
              <a:buChar char="•"/>
              <a:tabLst>
                <a:tab pos="319405" algn="l"/>
              </a:tabLst>
            </a:pPr>
            <a:r>
              <a:rPr lang="fr-FR" sz="1900" u="sng" dirty="0">
                <a:solidFill>
                  <a:srgbClr val="244060"/>
                </a:solidFill>
                <a:uFill>
                  <a:solidFill>
                    <a:srgbClr val="244060"/>
                  </a:solidFill>
                </a:uFill>
                <a:latin typeface="Arial MT"/>
                <a:ea typeface="Arial MT"/>
                <a:cs typeface="Arial MT"/>
              </a:rPr>
              <a:t>Des</a:t>
            </a:r>
            <a:r>
              <a:rPr lang="fr-FR" sz="1900" u="sng" spc="-1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informations sur</a:t>
            </a:r>
            <a:r>
              <a:rPr lang="fr-FR" sz="1900" u="sng" spc="-2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le</a:t>
            </a:r>
            <a:r>
              <a:rPr lang="fr-FR" sz="1900" u="sng" spc="-2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processus</a:t>
            </a:r>
            <a:r>
              <a:rPr lang="fr-FR" sz="1900" u="sng" spc="-15"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d’examen</a:t>
            </a:r>
            <a:r>
              <a:rPr lang="fr-FR" sz="1900" u="sng" spc="-20" dirty="0">
                <a:solidFill>
                  <a:srgbClr val="244060"/>
                </a:solidFill>
                <a:uFill>
                  <a:solidFill>
                    <a:srgbClr val="244060"/>
                  </a:solidFill>
                </a:uFill>
                <a:latin typeface="Arial MT"/>
                <a:ea typeface="Arial MT"/>
                <a:cs typeface="Arial MT"/>
              </a:rPr>
              <a:t> </a:t>
            </a:r>
            <a:r>
              <a:rPr lang="fr-FR" sz="1900" u="sng" dirty="0">
                <a:solidFill>
                  <a:srgbClr val="244060"/>
                </a:solidFill>
                <a:uFill>
                  <a:solidFill>
                    <a:srgbClr val="244060"/>
                  </a:solidFill>
                </a:uFill>
                <a:latin typeface="Arial MT"/>
                <a:ea typeface="Arial MT"/>
                <a:cs typeface="Arial MT"/>
              </a:rPr>
              <a:t>des vœux</a:t>
            </a:r>
            <a:r>
              <a:rPr lang="fr-FR" sz="1900" u="sng" spc="-5" dirty="0">
                <a:solidFill>
                  <a:srgbClr val="244060"/>
                </a:solidFill>
                <a:uFill>
                  <a:solidFill>
                    <a:srgbClr val="244060"/>
                  </a:solidFill>
                </a:uFill>
                <a:latin typeface="Arial MT"/>
                <a:ea typeface="Arial MT"/>
                <a:cs typeface="Arial MT"/>
              </a:rPr>
              <a:t> </a:t>
            </a:r>
            <a:r>
              <a:rPr lang="fr-FR" sz="1900" dirty="0">
                <a:solidFill>
                  <a:srgbClr val="244060"/>
                </a:solidFill>
                <a:latin typeface="Arial MT"/>
                <a:ea typeface="Arial MT"/>
                <a:cs typeface="Arial MT"/>
              </a:rPr>
              <a:t>:</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explications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sur</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le</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fonctionnement</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d’une</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commission</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d’examen</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des vœux, informations sur les taux légaux mis en œuvre</a:t>
            </a:r>
            <a:r>
              <a:rPr lang="fr-FR" sz="1900" spc="400" dirty="0">
                <a:solidFill>
                  <a:srgbClr val="244060"/>
                </a:solidFill>
                <a:latin typeface="Arial MT"/>
                <a:ea typeface="Arial MT"/>
                <a:cs typeface="Arial MT"/>
              </a:rPr>
              <a:t> </a:t>
            </a:r>
            <a:r>
              <a:rPr lang="fr-FR" sz="1900" dirty="0">
                <a:solidFill>
                  <a:srgbClr val="244060"/>
                </a:solidFill>
                <a:latin typeface="Arial MT"/>
                <a:ea typeface="Arial MT"/>
                <a:cs typeface="Arial MT"/>
              </a:rPr>
              <a:t>(ex : taux minimum de lycéens boursiers admis)</a:t>
            </a:r>
            <a:endParaRPr lang="fr-FR" sz="1900" dirty="0">
              <a:latin typeface="Arial MT"/>
              <a:ea typeface="Arial MT"/>
              <a:cs typeface="Arial MT"/>
            </a:endParaRPr>
          </a:p>
          <a:p>
            <a:pPr>
              <a:spcBef>
                <a:spcPts val="300"/>
              </a:spcBef>
            </a:pPr>
            <a:endParaRPr lang="fr-FR" sz="1900" dirty="0">
              <a:latin typeface="Arial MT"/>
              <a:ea typeface="Arial MT"/>
              <a:cs typeface="Arial MT"/>
            </a:endParaRPr>
          </a:p>
          <a:p>
            <a:pPr marR="721995" lvl="0">
              <a:lnSpc>
                <a:spcPct val="90000"/>
              </a:lnSpc>
              <a:spcBef>
                <a:spcPts val="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1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débouchés</a:t>
            </a:r>
            <a:r>
              <a:rPr lang="fr-FR" sz="1900" b="1" spc="-5" dirty="0">
                <a:solidFill>
                  <a:srgbClr val="FF505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possibilités</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de</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poursuite</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d’études</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et, à</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partir du</a:t>
            </a:r>
            <a:r>
              <a:rPr lang="fr-FR" sz="1900" spc="-20" dirty="0">
                <a:solidFill>
                  <a:srgbClr val="244060"/>
                </a:solidFill>
                <a:latin typeface="Arial MT"/>
                <a:ea typeface="Arial MT"/>
                <a:cs typeface="Arial MT"/>
              </a:rPr>
              <a:t> 17</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janvier</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2024,</a:t>
            </a:r>
            <a:r>
              <a:rPr lang="fr-FR" sz="1900" spc="-5" dirty="0">
                <a:solidFill>
                  <a:srgbClr val="244060"/>
                </a:solidFill>
                <a:latin typeface="Arial MT"/>
                <a:ea typeface="Arial MT"/>
                <a:cs typeface="Arial MT"/>
              </a:rPr>
              <a:t> </a:t>
            </a:r>
            <a:r>
              <a:rPr lang="fr-FR" sz="1900" dirty="0">
                <a:solidFill>
                  <a:srgbClr val="244060"/>
                </a:solidFill>
                <a:latin typeface="Arial MT"/>
                <a:ea typeface="Arial MT"/>
                <a:cs typeface="Arial MT"/>
              </a:rPr>
              <a:t>des</a:t>
            </a:r>
            <a:r>
              <a:rPr lang="fr-FR" sz="1900" spc="-10" dirty="0">
                <a:solidFill>
                  <a:srgbClr val="244060"/>
                </a:solidFill>
                <a:latin typeface="Arial MT"/>
                <a:ea typeface="Arial MT"/>
                <a:cs typeface="Arial MT"/>
              </a:rPr>
              <a:t> </a:t>
            </a:r>
            <a:r>
              <a:rPr lang="fr-FR" sz="1900" dirty="0">
                <a:solidFill>
                  <a:srgbClr val="244060"/>
                </a:solidFill>
                <a:latin typeface="Arial MT"/>
                <a:ea typeface="Arial MT"/>
                <a:cs typeface="Arial MT"/>
              </a:rPr>
              <a:t>indicateurs</a:t>
            </a:r>
            <a:r>
              <a:rPr lang="fr-FR" sz="1900" spc="-25" dirty="0">
                <a:solidFill>
                  <a:srgbClr val="244060"/>
                </a:solidFill>
                <a:latin typeface="Arial MT"/>
                <a:ea typeface="Arial MT"/>
                <a:cs typeface="Arial MT"/>
              </a:rPr>
              <a:t> </a:t>
            </a:r>
            <a:r>
              <a:rPr lang="fr-FR" sz="1900" dirty="0">
                <a:solidFill>
                  <a:srgbClr val="244060"/>
                </a:solidFill>
                <a:latin typeface="Arial MT"/>
                <a:ea typeface="Arial MT"/>
                <a:cs typeface="Arial MT"/>
              </a:rPr>
              <a:t>calculés</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au</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niveau national en termes de réussite et d’insertion professionnelle</a:t>
            </a:r>
            <a:endParaRPr lang="fr-FR" sz="1900" dirty="0">
              <a:latin typeface="Arial MT"/>
              <a:ea typeface="Arial MT"/>
              <a:cs typeface="Arial MT"/>
            </a:endParaRPr>
          </a:p>
          <a:p>
            <a:pPr lvl="0">
              <a:spcBef>
                <a:spcPts val="91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contacts</a:t>
            </a:r>
            <a:r>
              <a:rPr lang="fr-FR" sz="1900" b="1" spc="-5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des</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référents</a:t>
            </a:r>
            <a:r>
              <a:rPr lang="fr-FR" sz="1900" b="1" spc="-6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a:t>
            </a:r>
            <a:r>
              <a:rPr lang="fr-FR" sz="1900" b="1" spc="-7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la</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formation</a:t>
            </a:r>
            <a:r>
              <a:rPr lang="fr-FR" sz="1900" b="1" spc="-30" dirty="0">
                <a:solidFill>
                  <a:srgbClr val="FF505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(référent</a:t>
            </a:r>
            <a:r>
              <a:rPr lang="fr-FR" sz="1900" spc="-35" dirty="0">
                <a:solidFill>
                  <a:srgbClr val="244060"/>
                </a:solidFill>
                <a:latin typeface="Arial MT"/>
                <a:ea typeface="Arial MT"/>
                <a:cs typeface="Arial MT"/>
              </a:rPr>
              <a:t> </a:t>
            </a:r>
            <a:r>
              <a:rPr lang="fr-FR" sz="1900" dirty="0">
                <a:solidFill>
                  <a:srgbClr val="244060"/>
                </a:solidFill>
                <a:latin typeface="Arial MT"/>
                <a:ea typeface="Arial MT"/>
                <a:cs typeface="Arial MT"/>
              </a:rPr>
              <a:t>handicap,</a:t>
            </a:r>
            <a:r>
              <a:rPr lang="fr-FR" sz="1900" spc="-85" dirty="0">
                <a:solidFill>
                  <a:srgbClr val="244060"/>
                </a:solidFill>
                <a:latin typeface="Arial MT"/>
                <a:ea typeface="Arial MT"/>
                <a:cs typeface="Arial MT"/>
              </a:rPr>
              <a:t> </a:t>
            </a:r>
            <a:r>
              <a:rPr lang="fr-FR" sz="1900" dirty="0">
                <a:solidFill>
                  <a:srgbClr val="244060"/>
                </a:solidFill>
                <a:latin typeface="Arial MT"/>
                <a:ea typeface="Arial MT"/>
                <a:cs typeface="Arial MT"/>
              </a:rPr>
              <a:t>responsable</a:t>
            </a:r>
            <a:r>
              <a:rPr lang="fr-FR" sz="1900" spc="-70" dirty="0">
                <a:solidFill>
                  <a:srgbClr val="244060"/>
                </a:solidFill>
                <a:latin typeface="Arial MT"/>
                <a:ea typeface="Arial MT"/>
                <a:cs typeface="Arial MT"/>
              </a:rPr>
              <a:t> </a:t>
            </a:r>
            <a:r>
              <a:rPr lang="fr-FR" sz="1900" dirty="0">
                <a:solidFill>
                  <a:srgbClr val="244060"/>
                </a:solidFill>
                <a:latin typeface="Arial MT"/>
                <a:ea typeface="Arial MT"/>
                <a:cs typeface="Arial MT"/>
              </a:rPr>
              <a:t>pédagogique,</a:t>
            </a:r>
            <a:r>
              <a:rPr lang="fr-FR" sz="1900" spc="-85" dirty="0">
                <a:solidFill>
                  <a:srgbClr val="244060"/>
                </a:solidFill>
                <a:latin typeface="Arial MT"/>
                <a:ea typeface="Arial MT"/>
                <a:cs typeface="Arial MT"/>
              </a:rPr>
              <a:t> </a:t>
            </a:r>
            <a:r>
              <a:rPr lang="fr-FR" sz="1900" dirty="0">
                <a:solidFill>
                  <a:srgbClr val="244060"/>
                </a:solidFill>
                <a:latin typeface="Arial MT"/>
                <a:ea typeface="Arial MT"/>
                <a:cs typeface="Arial MT"/>
              </a:rPr>
              <a:t>étudiants</a:t>
            </a:r>
            <a:r>
              <a:rPr lang="fr-FR" sz="1900" spc="-60" dirty="0">
                <a:solidFill>
                  <a:srgbClr val="244060"/>
                </a:solidFill>
                <a:latin typeface="Arial MT"/>
                <a:ea typeface="Arial MT"/>
                <a:cs typeface="Arial MT"/>
              </a:rPr>
              <a:t> </a:t>
            </a:r>
            <a:r>
              <a:rPr lang="fr-FR" sz="1900" spc="-10" dirty="0">
                <a:solidFill>
                  <a:srgbClr val="244060"/>
                </a:solidFill>
                <a:latin typeface="Arial MT"/>
                <a:ea typeface="Arial MT"/>
                <a:cs typeface="Arial MT"/>
              </a:rPr>
              <a:t>ambassadeurs…)</a:t>
            </a:r>
            <a:endParaRPr lang="fr-FR" sz="1900" dirty="0">
              <a:latin typeface="Arial MT"/>
              <a:ea typeface="Arial MT"/>
              <a:cs typeface="Arial MT"/>
            </a:endParaRPr>
          </a:p>
          <a:p>
            <a:pPr lvl="0">
              <a:spcBef>
                <a:spcPts val="88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dates</a:t>
            </a:r>
            <a:r>
              <a:rPr lang="fr-FR" sz="1900" b="1" spc="-6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des</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Journées</a:t>
            </a:r>
            <a:r>
              <a:rPr lang="fr-FR" sz="1900" b="1" spc="-6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portes</a:t>
            </a:r>
            <a:r>
              <a:rPr lang="fr-FR" sz="1900" b="1" spc="-5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ouvertes</a:t>
            </a:r>
            <a:r>
              <a:rPr lang="fr-FR" sz="1900" b="1" spc="-3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ou</a:t>
            </a:r>
            <a:r>
              <a:rPr lang="fr-FR" sz="1900" b="1" spc="-6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journées</a:t>
            </a:r>
            <a:r>
              <a:rPr lang="fr-FR" sz="1900" b="1" spc="-50" dirty="0">
                <a:solidFill>
                  <a:srgbClr val="FF5050"/>
                </a:solidFill>
                <a:latin typeface="Arial" panose="020B0604020202020204" pitchFamily="34" charset="0"/>
                <a:ea typeface="Arial MT"/>
                <a:cs typeface="Arial MT"/>
              </a:rPr>
              <a:t> </a:t>
            </a:r>
            <a:r>
              <a:rPr lang="fr-FR" sz="1900" b="1" spc="-10" dirty="0">
                <a:solidFill>
                  <a:srgbClr val="FF5050"/>
                </a:solidFill>
                <a:latin typeface="Arial" panose="020B0604020202020204" pitchFamily="34" charset="0"/>
                <a:ea typeface="Arial MT"/>
                <a:cs typeface="Arial MT"/>
              </a:rPr>
              <a:t>d’immersion</a:t>
            </a:r>
            <a:endParaRPr lang="fr-FR" sz="1900" dirty="0">
              <a:latin typeface="Arial MT"/>
              <a:ea typeface="Arial MT"/>
              <a:cs typeface="Arial MT"/>
            </a:endParaRPr>
          </a:p>
          <a:p>
            <a:pPr lvl="0">
              <a:spcBef>
                <a:spcPts val="885"/>
              </a:spcBef>
              <a:buFont typeface="Arial MT"/>
              <a:buChar char="•"/>
              <a:tabLst>
                <a:tab pos="304165" algn="l"/>
              </a:tabLst>
            </a:pPr>
            <a:r>
              <a:rPr lang="fr-FR" sz="1900" b="1" dirty="0">
                <a:solidFill>
                  <a:srgbClr val="FF5050"/>
                </a:solidFill>
                <a:latin typeface="Arial" panose="020B0604020202020204" pitchFamily="34" charset="0"/>
                <a:ea typeface="Arial MT"/>
                <a:cs typeface="Arial MT"/>
              </a:rPr>
              <a:t>Les</a:t>
            </a:r>
            <a:r>
              <a:rPr lang="fr-FR" sz="1900" b="1" spc="-35"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chiffres</a:t>
            </a:r>
            <a:r>
              <a:rPr lang="fr-FR" sz="1900" b="1" spc="-20" dirty="0">
                <a:solidFill>
                  <a:srgbClr val="FF5050"/>
                </a:solidFill>
                <a:latin typeface="Arial" panose="020B0604020202020204" pitchFamily="34" charset="0"/>
                <a:ea typeface="Arial MT"/>
                <a:cs typeface="Arial MT"/>
              </a:rPr>
              <a:t> </a:t>
            </a:r>
            <a:r>
              <a:rPr lang="fr-FR" sz="1900" b="1" dirty="0">
                <a:solidFill>
                  <a:srgbClr val="FF5050"/>
                </a:solidFill>
                <a:latin typeface="Arial" panose="020B0604020202020204" pitchFamily="34" charset="0"/>
                <a:ea typeface="Arial MT"/>
                <a:cs typeface="Arial MT"/>
              </a:rPr>
              <a:t>clés</a:t>
            </a:r>
            <a:r>
              <a:rPr lang="fr-FR" sz="1900" b="1" spc="390" dirty="0">
                <a:solidFill>
                  <a:srgbClr val="FF5050"/>
                </a:solidFill>
                <a:latin typeface="Arial" panose="020B0604020202020204" pitchFamily="34" charset="0"/>
                <a:ea typeface="Arial MT"/>
                <a:cs typeface="Arial MT"/>
              </a:rPr>
              <a:t> </a:t>
            </a:r>
            <a:r>
              <a:rPr lang="fr-FR" sz="1900" b="1" dirty="0">
                <a:solidFill>
                  <a:srgbClr val="244060"/>
                </a:solidFill>
                <a:latin typeface="Arial" panose="020B0604020202020204" pitchFamily="34" charset="0"/>
                <a:ea typeface="Arial MT"/>
                <a:cs typeface="Arial MT"/>
              </a:rPr>
              <a:t>:</a:t>
            </a:r>
            <a:r>
              <a:rPr lang="fr-FR" sz="1900" b="1" spc="380" dirty="0">
                <a:solidFill>
                  <a:srgbClr val="244060"/>
                </a:solidFill>
                <a:latin typeface="Arial" panose="020B0604020202020204" pitchFamily="34" charset="0"/>
                <a:ea typeface="Arial MT"/>
                <a:cs typeface="Arial MT"/>
              </a:rPr>
              <a:t> </a:t>
            </a:r>
            <a:r>
              <a:rPr lang="fr-FR" sz="1900" dirty="0">
                <a:solidFill>
                  <a:srgbClr val="244060"/>
                </a:solidFill>
                <a:latin typeface="Arial MT"/>
                <a:ea typeface="Arial MT"/>
                <a:cs typeface="Arial MT"/>
              </a:rPr>
              <a:t>le taux d’accès,</a:t>
            </a:r>
            <a:r>
              <a:rPr lang="fr-FR" sz="1900" spc="-30" dirty="0">
                <a:solidFill>
                  <a:srgbClr val="244060"/>
                </a:solidFill>
                <a:latin typeface="Arial MT"/>
                <a:ea typeface="Arial MT"/>
                <a:cs typeface="Arial MT"/>
              </a:rPr>
              <a:t> </a:t>
            </a:r>
            <a:r>
              <a:rPr lang="fr-FR" sz="1900" dirty="0">
                <a:solidFill>
                  <a:srgbClr val="244060"/>
                </a:solidFill>
                <a:latin typeface="Arial MT"/>
                <a:ea typeface="Arial MT"/>
                <a:cs typeface="Arial MT"/>
              </a:rPr>
              <a:t>le</a:t>
            </a:r>
            <a:r>
              <a:rPr lang="fr-FR" sz="1900" spc="-50" dirty="0">
                <a:solidFill>
                  <a:srgbClr val="244060"/>
                </a:solidFill>
                <a:latin typeface="Arial MT"/>
                <a:ea typeface="Arial MT"/>
                <a:cs typeface="Arial MT"/>
              </a:rPr>
              <a:t> </a:t>
            </a:r>
            <a:r>
              <a:rPr lang="fr-FR" sz="1900" dirty="0">
                <a:solidFill>
                  <a:srgbClr val="244060"/>
                </a:solidFill>
                <a:latin typeface="Arial MT"/>
                <a:ea typeface="Arial MT"/>
                <a:cs typeface="Arial MT"/>
              </a:rPr>
              <a:t>nombre</a:t>
            </a:r>
            <a:r>
              <a:rPr lang="fr-FR" sz="1900" spc="-20" dirty="0">
                <a:solidFill>
                  <a:srgbClr val="244060"/>
                </a:solidFill>
                <a:latin typeface="Arial MT"/>
                <a:ea typeface="Arial MT"/>
                <a:cs typeface="Arial MT"/>
              </a:rPr>
              <a:t> </a:t>
            </a:r>
            <a:r>
              <a:rPr lang="fr-FR" sz="1900" dirty="0">
                <a:solidFill>
                  <a:srgbClr val="244060"/>
                </a:solidFill>
                <a:latin typeface="Arial MT"/>
                <a:ea typeface="Arial MT"/>
                <a:cs typeface="Arial MT"/>
              </a:rPr>
              <a:t>de</a:t>
            </a:r>
            <a:r>
              <a:rPr lang="fr-FR" sz="1900" spc="-40" dirty="0">
                <a:solidFill>
                  <a:srgbClr val="244060"/>
                </a:solidFill>
                <a:latin typeface="Arial MT"/>
                <a:ea typeface="Arial MT"/>
                <a:cs typeface="Arial MT"/>
              </a:rPr>
              <a:t> </a:t>
            </a:r>
            <a:r>
              <a:rPr lang="fr-FR" sz="1900" dirty="0">
                <a:solidFill>
                  <a:srgbClr val="244060"/>
                </a:solidFill>
                <a:latin typeface="Arial MT"/>
                <a:ea typeface="Arial MT"/>
                <a:cs typeface="Arial MT"/>
              </a:rPr>
              <a:t>places</a:t>
            </a:r>
            <a:r>
              <a:rPr lang="fr-FR" sz="1900" spc="-45" dirty="0">
                <a:solidFill>
                  <a:srgbClr val="244060"/>
                </a:solidFill>
                <a:latin typeface="Arial MT"/>
                <a:ea typeface="Arial MT"/>
                <a:cs typeface="Arial MT"/>
              </a:rPr>
              <a:t> ...</a:t>
            </a:r>
            <a:endParaRPr lang="fr-FR" sz="1900" dirty="0">
              <a:latin typeface="Arial MT"/>
              <a:ea typeface="Arial MT"/>
              <a:cs typeface="Arial MT"/>
            </a:endParaRPr>
          </a:p>
          <a:p>
            <a:pPr marL="0" indent="0">
              <a:buNone/>
            </a:pPr>
            <a:br>
              <a:rPr lang="fr-FR" sz="1050" dirty="0">
                <a:latin typeface="Arial MT"/>
                <a:ea typeface="Arial MT"/>
                <a:cs typeface="Arial MT"/>
              </a:rPr>
            </a:br>
            <a:endParaRPr lang="fr-FR" dirty="0"/>
          </a:p>
        </p:txBody>
      </p:sp>
    </p:spTree>
    <p:extLst>
      <p:ext uri="{BB962C8B-B14F-4D97-AF65-F5344CB8AC3E}">
        <p14:creationId xmlns:p14="http://schemas.microsoft.com/office/powerpoint/2010/main" val="1790037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4765" y="535577"/>
            <a:ext cx="10267406" cy="5721532"/>
          </a:xfrm>
        </p:spPr>
        <p:txBody>
          <a:bodyPr>
            <a:normAutofit fontScale="92500" lnSpcReduction="10000"/>
          </a:bodyPr>
          <a:lstStyle/>
          <a:p>
            <a:pPr marL="0" indent="0" algn="ctr">
              <a:buNone/>
            </a:pPr>
            <a:r>
              <a:rPr lang="fr-FR" sz="3200" b="1" dirty="0">
                <a:solidFill>
                  <a:schemeClr val="accent1"/>
                </a:solidFill>
              </a:rPr>
              <a:t>CONSEIL 3   </a:t>
            </a:r>
          </a:p>
          <a:p>
            <a:pPr marL="0" indent="0" algn="ctr">
              <a:buNone/>
            </a:pPr>
            <a:r>
              <a:rPr lang="fr-FR" sz="3200" b="1" dirty="0">
                <a:solidFill>
                  <a:schemeClr val="accent1"/>
                </a:solidFill>
              </a:rPr>
              <a:t>S’INTROSPECTER</a:t>
            </a:r>
          </a:p>
          <a:p>
            <a:pPr marL="0" indent="0" algn="ctr">
              <a:buNone/>
            </a:pPr>
            <a:endParaRPr lang="fr-FR" sz="1100" b="1" dirty="0">
              <a:solidFill>
                <a:schemeClr val="accent1"/>
              </a:solidFill>
            </a:endParaRPr>
          </a:p>
          <a:p>
            <a:pPr algn="just"/>
            <a:r>
              <a:rPr lang="fr-FR" sz="2000" dirty="0"/>
              <a:t>Mettre de la cohérence entre ce que vous êtes et votre choix d’étude</a:t>
            </a:r>
          </a:p>
          <a:p>
            <a:pPr algn="just"/>
            <a:r>
              <a:rPr lang="fr-FR" sz="2000" dirty="0"/>
              <a:t>Mettre du lien entre vos points forts, vos caractéristiques et les attendus de la formation</a:t>
            </a:r>
          </a:p>
          <a:p>
            <a:pPr algn="just"/>
            <a:r>
              <a:rPr lang="fr-FR" sz="2000" dirty="0"/>
              <a:t>Mettre du lien entre votre parcours scolaire et non scolaire et votre projet de formation</a:t>
            </a:r>
          </a:p>
          <a:p>
            <a:pPr marL="0" indent="0" algn="just">
              <a:buNone/>
            </a:pPr>
            <a:r>
              <a:rPr lang="fr-FR" sz="2000" dirty="0"/>
              <a:t>•	Des exemples :</a:t>
            </a:r>
          </a:p>
          <a:p>
            <a:pPr marL="0" indent="0" algn="just">
              <a:buNone/>
            </a:pPr>
            <a:r>
              <a:rPr lang="fr-FR" sz="2000" dirty="0"/>
              <a:t>	•	Résultats dans certaines matières</a:t>
            </a:r>
          </a:p>
          <a:p>
            <a:pPr marL="0" indent="0" algn="just">
              <a:buNone/>
            </a:pPr>
            <a:r>
              <a:rPr lang="fr-FR" sz="2000" dirty="0"/>
              <a:t>	•	Activités exercées au sein du lycée (délégués, aide aux devoirs, ateliers, TPE…)</a:t>
            </a:r>
          </a:p>
          <a:p>
            <a:pPr marL="0" indent="0" algn="just">
              <a:buNone/>
            </a:pPr>
            <a:r>
              <a:rPr lang="fr-FR" sz="2000" dirty="0"/>
              <a:t>	•	Activités effectuées à l’extérieur (encadrement sportif, babysitting, activités 				culturelles, bénévolat…)</a:t>
            </a:r>
          </a:p>
          <a:p>
            <a:pPr marL="0" indent="0" algn="just">
              <a:buNone/>
            </a:pPr>
            <a:r>
              <a:rPr lang="fr-FR" sz="2000" dirty="0"/>
              <a:t>	•	Stages effectués en entreprise ou dans une association, rencontre de professionnel, 		d’étudiants</a:t>
            </a:r>
          </a:p>
          <a:p>
            <a:pPr marL="0" indent="0" algn="just">
              <a:buNone/>
            </a:pPr>
            <a:r>
              <a:rPr lang="fr-FR" sz="2000" dirty="0"/>
              <a:t>	•	Participation à des programmes d’échanges internationaux (seul ou avec sa	classe…) </a:t>
            </a:r>
          </a:p>
          <a:p>
            <a:endParaRPr lang="fr-FR" dirty="0"/>
          </a:p>
        </p:txBody>
      </p:sp>
    </p:spTree>
    <p:extLst>
      <p:ext uri="{BB962C8B-B14F-4D97-AF65-F5344CB8AC3E}">
        <p14:creationId xmlns:p14="http://schemas.microsoft.com/office/powerpoint/2010/main" val="322178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53143" y="587829"/>
            <a:ext cx="9496697" cy="5786845"/>
          </a:xfrm>
        </p:spPr>
        <p:txBody>
          <a:bodyPr/>
          <a:lstStyle/>
          <a:p>
            <a:pPr marL="0" indent="0" algn="ctr">
              <a:buNone/>
            </a:pPr>
            <a:r>
              <a:rPr lang="fr-FR" sz="3200" dirty="0">
                <a:solidFill>
                  <a:schemeClr val="accent1"/>
                </a:solidFill>
              </a:rPr>
              <a:t>CONSEIL 4</a:t>
            </a:r>
          </a:p>
          <a:p>
            <a:pPr marL="0" indent="0" algn="ctr">
              <a:buNone/>
            </a:pPr>
            <a:r>
              <a:rPr lang="fr-FR" sz="3200" dirty="0">
                <a:solidFill>
                  <a:schemeClr val="accent1"/>
                </a:solidFill>
              </a:rPr>
              <a:t>SOIGNER SON TRAVAIL</a:t>
            </a:r>
          </a:p>
          <a:p>
            <a:pPr marL="0" indent="0" algn="ctr">
              <a:buNone/>
            </a:pPr>
            <a:endParaRPr lang="fr-FR" sz="1400" dirty="0">
              <a:solidFill>
                <a:schemeClr val="accent1"/>
              </a:solidFill>
            </a:endParaRPr>
          </a:p>
          <a:p>
            <a:pPr algn="just">
              <a:spcBef>
                <a:spcPts val="0"/>
              </a:spcBef>
            </a:pPr>
            <a:r>
              <a:rPr lang="fr-FR" sz="2000" dirty="0"/>
              <a:t>Soigner la présentation, la forme, l’orthographe</a:t>
            </a:r>
          </a:p>
          <a:p>
            <a:pPr algn="just">
              <a:spcBef>
                <a:spcPts val="0"/>
              </a:spcBef>
            </a:pPr>
            <a:endParaRPr lang="fr-FR" sz="1000" dirty="0"/>
          </a:p>
          <a:p>
            <a:pPr algn="just">
              <a:spcBef>
                <a:spcPts val="0"/>
              </a:spcBef>
            </a:pPr>
            <a:r>
              <a:rPr lang="fr-FR" sz="2000" dirty="0"/>
              <a:t>Pas d’entête</a:t>
            </a:r>
            <a:r>
              <a:rPr lang="fr-FR" sz="2000"/>
              <a:t>, ni d’adresse </a:t>
            </a:r>
            <a:endParaRPr lang="fr-FR" sz="2000" dirty="0"/>
          </a:p>
          <a:p>
            <a:pPr algn="just">
              <a:spcBef>
                <a:spcPts val="0"/>
              </a:spcBef>
            </a:pPr>
            <a:endParaRPr lang="fr-FR" sz="1000" dirty="0"/>
          </a:p>
          <a:p>
            <a:pPr algn="just">
              <a:spcBef>
                <a:spcPts val="0"/>
              </a:spcBef>
            </a:pPr>
            <a:r>
              <a:rPr lang="fr-FR" sz="2000" dirty="0"/>
              <a:t>Ayez les bons termes : étudiants et non plus élèves, nom de l’école</a:t>
            </a:r>
          </a:p>
          <a:p>
            <a:pPr algn="just">
              <a:spcBef>
                <a:spcPts val="0"/>
              </a:spcBef>
            </a:pPr>
            <a:endParaRPr lang="fr-FR" sz="1000" dirty="0"/>
          </a:p>
          <a:p>
            <a:pPr algn="just">
              <a:spcBef>
                <a:spcPts val="0"/>
              </a:spcBef>
            </a:pPr>
            <a:endParaRPr lang="fr-FR" sz="1000" dirty="0"/>
          </a:p>
          <a:p>
            <a:pPr algn="just">
              <a:spcBef>
                <a:spcPts val="0"/>
              </a:spcBef>
            </a:pPr>
            <a:r>
              <a:rPr lang="fr-FR" sz="2000" dirty="0"/>
              <a:t>Ne faites pas de phrase trop longues, soyez concis, clair, utilisez le « je »</a:t>
            </a:r>
          </a:p>
          <a:p>
            <a:pPr algn="just">
              <a:spcBef>
                <a:spcPts val="0"/>
              </a:spcBef>
            </a:pPr>
            <a:endParaRPr lang="fr-FR" sz="1000" dirty="0"/>
          </a:p>
          <a:p>
            <a:pPr algn="just">
              <a:spcBef>
                <a:spcPts val="0"/>
              </a:spcBef>
            </a:pPr>
            <a:r>
              <a:rPr lang="fr-FR" sz="2000" dirty="0"/>
              <a:t>Pensez à écrire un brouillon, ne pas rédiger en direct (la plate forme le permet)</a:t>
            </a:r>
          </a:p>
          <a:p>
            <a:pPr algn="just">
              <a:spcBef>
                <a:spcPts val="0"/>
              </a:spcBef>
            </a:pPr>
            <a:endParaRPr lang="fr-FR" sz="1000" dirty="0"/>
          </a:p>
          <a:p>
            <a:pPr algn="just">
              <a:spcBef>
                <a:spcPts val="0"/>
              </a:spcBef>
            </a:pPr>
            <a:r>
              <a:rPr lang="fr-FR" sz="2000" dirty="0"/>
              <a:t>Faites vous relire !</a:t>
            </a:r>
          </a:p>
          <a:p>
            <a:pPr algn="just">
              <a:spcBef>
                <a:spcPts val="0"/>
              </a:spcBef>
            </a:pPr>
            <a:endParaRPr lang="fr-FR" sz="1000" dirty="0"/>
          </a:p>
          <a:p>
            <a:pPr algn="just">
              <a:spcBef>
                <a:spcPts val="0"/>
              </a:spcBef>
            </a:pPr>
            <a:r>
              <a:rPr lang="fr-FR" sz="2000" dirty="0"/>
              <a:t>Réalisez un tableau mettant en relation les attendus, les contenus de la </a:t>
            </a:r>
          </a:p>
          <a:p>
            <a:pPr marL="0" indent="0" algn="just">
              <a:spcBef>
                <a:spcPts val="0"/>
              </a:spcBef>
              <a:buNone/>
            </a:pPr>
            <a:r>
              <a:rPr lang="fr-FR" sz="2000" dirty="0"/>
              <a:t>     formation face à votre profil et vos démarches (voir modèle ci-après)</a:t>
            </a:r>
          </a:p>
        </p:txBody>
      </p:sp>
    </p:spTree>
    <p:extLst>
      <p:ext uri="{BB962C8B-B14F-4D97-AF65-F5344CB8AC3E}">
        <p14:creationId xmlns:p14="http://schemas.microsoft.com/office/powerpoint/2010/main" val="2568051720"/>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258</TotalTime>
  <Words>2191</Words>
  <Application>Microsoft Office PowerPoint</Application>
  <PresentationFormat>Grand écran</PresentationFormat>
  <Paragraphs>207</Paragraphs>
  <Slides>21</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21</vt:i4>
      </vt:variant>
    </vt:vector>
  </HeadingPairs>
  <TitlesOfParts>
    <vt:vector size="29" baseType="lpstr">
      <vt:lpstr>Arial</vt:lpstr>
      <vt:lpstr>Arial Black</vt:lpstr>
      <vt:lpstr>Arial MT</vt:lpstr>
      <vt:lpstr>Microsoft Sans Serif</vt:lpstr>
      <vt:lpstr>Trebuchet MS</vt:lpstr>
      <vt:lpstr>Wingdings</vt:lpstr>
      <vt:lpstr>Wingdings 3</vt:lpstr>
      <vt:lpstr>Facette</vt:lpstr>
      <vt:lpstr> PARCOURSUP Lettre de Motivation  </vt:lpstr>
      <vt:lpstr>Présentation PowerPoint</vt:lpstr>
      <vt:lpstr>Renseigner son dossier sur Parcoursup :     rappel des incontournables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L’exemple de Céline</vt:lpstr>
      <vt:lpstr>Présentation PowerPoint</vt:lpstr>
      <vt:lpstr>Présentation PowerPoint</vt:lpstr>
      <vt:lpstr>Présentation PowerPoint</vt:lpstr>
      <vt:lpstr>Présentation PowerPoint</vt:lpstr>
      <vt:lpstr>Présentation PowerPoint</vt:lpstr>
      <vt:lpstr>Présentation PowerPoint</vt:lpstr>
    </vt:vector>
  </TitlesOfParts>
  <Company>Rectorat de Clermont-Fd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PARCOURSUP Lettre de Motivation</dc:title>
  <dc:creator>Utilisateur Windows</dc:creator>
  <cp:lastModifiedBy>Magali Palix</cp:lastModifiedBy>
  <cp:revision>47</cp:revision>
  <dcterms:created xsi:type="dcterms:W3CDTF">2024-01-22T13:14:58Z</dcterms:created>
  <dcterms:modified xsi:type="dcterms:W3CDTF">2026-01-25T09:46:46Z</dcterms:modified>
</cp:coreProperties>
</file>