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59" r:id="rId6"/>
    <p:sldId id="272" r:id="rId7"/>
    <p:sldId id="263" r:id="rId8"/>
    <p:sldId id="273" r:id="rId9"/>
    <p:sldId id="258" r:id="rId10"/>
    <p:sldId id="262" r:id="rId11"/>
    <p:sldId id="261" r:id="rId12"/>
    <p:sldId id="264" r:id="rId13"/>
    <p:sldId id="274" r:id="rId14"/>
    <p:sldId id="260" r:id="rId15"/>
    <p:sldId id="275" r:id="rId16"/>
    <p:sldId id="257" r:id="rId17"/>
    <p:sldId id="265" r:id="rId18"/>
    <p:sldId id="276" r:id="rId19"/>
    <p:sldId id="277" r:id="rId20"/>
    <p:sldId id="266" r:id="rId21"/>
    <p:sldId id="267" r:id="rId22"/>
    <p:sldId id="268" r:id="rId23"/>
    <p:sldId id="278" r:id="rId24"/>
    <p:sldId id="279" r:id="rId2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6760CC44-ADA9-D4D9-B58E-000F2FD5CE7D}"/>
              </a:ext>
            </a:extLst>
          </p:cNvPr>
          <p:cNvSpPr/>
          <p:nvPr/>
        </p:nvSpPr>
        <p:spPr>
          <a:xfrm>
            <a:off x="0" y="0"/>
            <a:ext cx="12191996" cy="6858000"/>
          </a:xfrm>
          <a:prstGeom prst="rect">
            <a:avLst/>
          </a:prstGeom>
          <a:solidFill>
            <a:srgbClr val="50B4C8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B759DE9-1C19-3373-5D24-C5F96EB51AD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3504" y="770464"/>
            <a:ext cx="10782303" cy="3352803"/>
          </a:xfrm>
        </p:spPr>
        <p:txBody>
          <a:bodyPr anchor="b">
            <a:noAutofit/>
          </a:bodyPr>
          <a:lstStyle>
            <a:lvl1pPr>
              <a:lnSpc>
                <a:spcPct val="80000"/>
              </a:lnSpc>
              <a:defRPr sz="8800">
                <a:solidFill>
                  <a:srgbClr val="FFFFFF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D8E6ECE-D7DA-F545-0966-4260B97CE03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67512" y="4206880"/>
            <a:ext cx="9228197" cy="1645920"/>
          </a:xfrm>
        </p:spPr>
        <p:txBody>
          <a:bodyPr/>
          <a:lstStyle>
            <a:lvl1pPr marL="0" indent="0">
              <a:buNone/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28A278F6-834E-01B4-9F4E-F16AE87BF7A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687DCDB9-7DBA-497E-B65A-D4542AF3128F}" type="datetime1">
              <a:rPr lang="fr-FR"/>
              <a:pPr lvl="0"/>
              <a:t>13/03/2025</a:t>
            </a:fld>
            <a:endParaRPr lang="fr-FR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FF3D1E23-5A81-E912-4E38-2FC496E2C43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fr-FR"/>
          </a:p>
        </p:txBody>
      </p: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9BC808B5-6FC3-C50D-EC96-13BD74D6780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855C01C0-0E2D-4F00-ACDD-2159BA9BD9CB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14460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338F4-FDA6-1D3E-0445-D297F97A7B9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36FF62-B3DC-387D-B146-544C40F61D18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6DB8D-9887-DEFB-1312-7AFE1BDC3CC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1ED0968-C382-4C7A-99C5-8317ABD41A27}" type="datetime1">
              <a:rPr lang="fr-FR"/>
              <a:pPr lvl="0"/>
              <a:t>13/03/2025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DCDBD9-6FC7-2A72-0ABE-B8C78699DAD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12C48E-6BC5-695B-1DE6-5768E9DD5D3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1388D89-0B57-41CC-9417-AF80219D00D3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2250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B3010A-E2BD-84B5-7FDA-69F86D3C3FC5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43950" y="695328"/>
            <a:ext cx="2628899" cy="4800600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CFC134-2F1A-8564-9C77-F9DCF2B2FB98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771525" y="714375"/>
            <a:ext cx="7734296" cy="540067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4A5D9-EAEB-F84D-D6ED-8EC5739BE7E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E073F5A-9824-4A30-91BB-FC78B4D9A46C}" type="datetime1">
              <a:rPr lang="fr-FR"/>
              <a:pPr lvl="0"/>
              <a:t>13/03/2025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38E5C-0C18-818F-B7AE-0A66E2C64AB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405C0-1ADC-B7E8-A67B-29857182D0A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163FA9-3EB0-45E7-BB06-AA784EFAB972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317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F4AC1-7781-1D33-4B22-343B8AB5995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5C915-63E2-3FC8-F834-DD7493380A1F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0A72D1-D129-3E5A-4FA9-869452A143F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72C5C26-215A-46C1-99BF-D2E45D800182}" type="datetime1">
              <a:rPr lang="fr-FR"/>
              <a:pPr lvl="0"/>
              <a:t>13/03/2025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527BC-2F65-5019-518D-293C6E419EF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D09D-AA9A-A061-A82E-DC3F186CD15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4129F07-E33C-407E-A963-82C67D809193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443561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564AD-26C9-50D1-5811-B09090D4EB4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/>
          <a:lstStyle>
            <a:lvl1pPr>
              <a:lnSpc>
                <a:spcPct val="80000"/>
              </a:lnSpc>
              <a:defRPr sz="8800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519816-D87D-B7DA-A452-A02123F6288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67512" y="4204210"/>
            <a:ext cx="9226296" cy="1645920"/>
          </a:xfrm>
        </p:spPr>
        <p:txBody>
          <a:bodyPr/>
          <a:lstStyle>
            <a:lvl1pPr marL="0" indent="0">
              <a:buNone/>
              <a:defRPr sz="3200">
                <a:solidFill>
                  <a:srgbClr val="000000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D31F5-7BF8-228E-4702-4CD8CC6A981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4FF9825-0F00-4D1E-A2DF-928CC3A87DF1}" type="datetime1">
              <a:rPr lang="fr-FR"/>
              <a:pPr lvl="0"/>
              <a:t>13/03/2025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748796-0435-9976-70B5-5720C86F35D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0295-2EDC-10D2-D031-1B39791D7AE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2E598BD-2A9B-4ED6-A926-22F1D8BFD51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854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60A06-4680-AF76-9AD8-9BCFCAE8A7F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39B23-684E-A40B-C605-0E42A490F52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76656" y="1998137"/>
            <a:ext cx="4663440" cy="3767327"/>
          </a:xfrm>
        </p:spPr>
        <p:txBody>
          <a:bodyPr/>
          <a:lstStyle>
            <a:lvl1pPr>
              <a:defRPr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6FBC06-5417-C1FB-4D7C-CC5ACD48CF04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011329" y="1998137"/>
            <a:ext cx="4663440" cy="3767327"/>
          </a:xfrm>
        </p:spPr>
        <p:txBody>
          <a:bodyPr/>
          <a:lstStyle>
            <a:lvl1pPr>
              <a:defRPr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6CB1D5-41D2-6087-837B-8C3A86FA521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947D0E6-0E81-4F93-852F-C16CDCC6C778}" type="datetime1">
              <a:rPr lang="fr-FR"/>
              <a:pPr lvl="0"/>
              <a:t>13/03/2025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A5D7B0-39B4-327B-B442-17E03174F6B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34F460-A31F-FAC5-F79D-306A6AB9209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5FFB224-643D-4BDA-83CA-8F3999465A62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364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9">
            <a:extLst>
              <a:ext uri="{FF2B5EF4-FFF2-40B4-BE49-F238E27FC236}">
                <a16:creationId xmlns:a16="http://schemas.microsoft.com/office/drawing/2014/main" id="{B14BEDF5-F597-D17A-323F-758488F57DC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0304D0-E21B-D799-1424-CD39EE45D79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6656" y="2040465"/>
            <a:ext cx="4663440" cy="723400"/>
          </a:xfrm>
        </p:spPr>
        <p:txBody>
          <a:bodyPr anchor="ctr"/>
          <a:lstStyle>
            <a:lvl1pPr marL="0" indent="0">
              <a:buNone/>
              <a:defRPr sz="2200" cap="all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81A9E4-807A-E825-93D6-9F5F01BF9133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6EF974-513A-03E8-0927-6DC1CA51EEF5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007608" y="2038435"/>
            <a:ext cx="4663440" cy="722376"/>
          </a:xfrm>
        </p:spPr>
        <p:txBody>
          <a:bodyPr anchor="ctr"/>
          <a:lstStyle>
            <a:lvl1pPr marL="0" indent="0">
              <a:buNone/>
              <a:defRPr sz="2200" cap="all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EA6896-F7A8-371B-9471-054A77C21265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0304AB-C732-D61D-2538-F47012BB08B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851C065-976E-4CFF-93D3-6EB6AACDAD0A}" type="datetime1">
              <a:rPr lang="fr-FR"/>
              <a:pPr lvl="0"/>
              <a:t>13/03/2025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B50F13-C404-61C9-9EFB-C99D27A3D6F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912A33-A2F7-200C-24E4-D2F5D8D58E2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5D01494-040D-4B7F-AB4A-0974A1E691A4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2045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>
            <a:extLst>
              <a:ext uri="{FF2B5EF4-FFF2-40B4-BE49-F238E27FC236}">
                <a16:creationId xmlns:a16="http://schemas.microsoft.com/office/drawing/2014/main" id="{B3ACD47F-F034-178C-56ED-0531E86C742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D87239-703E-28C1-6B75-81F2078691D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B1E580C-F5D4-428E-8F4C-666432292410}" type="datetime1">
              <a:rPr lang="fr-FR"/>
              <a:pPr lvl="0"/>
              <a:t>13/03/2025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C57959-5B09-8A69-B165-F68366F4A68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6BF15C-2D70-E2D8-E11F-C4FAE63BD95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0BDA0CD-7D10-43A7-AD6F-23DF9C6B9B07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436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179558-1B9A-C379-8764-4F2898E13B4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E30F809-5F7D-40C2-9BA6-78D01B3994E2}" type="datetime1">
              <a:rPr lang="fr-FR"/>
              <a:pPr lvl="0"/>
              <a:t>13/03/2025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7EA330-93EC-B2B3-D02A-2FFCC816E72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ACA77F-4DA2-4662-4FEF-307542DDFE4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8F393DA-8147-44F5-AA3D-6EB744554563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855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FA07610-07BA-88AF-33A8-977281B6C4C0}"/>
              </a:ext>
            </a:extLst>
          </p:cNvPr>
          <p:cNvSpPr/>
          <p:nvPr/>
        </p:nvSpPr>
        <p:spPr>
          <a:xfrm>
            <a:off x="7619996" y="0"/>
            <a:ext cx="4572000" cy="6858000"/>
          </a:xfrm>
          <a:prstGeom prst="rect">
            <a:avLst/>
          </a:prstGeom>
          <a:solidFill>
            <a:srgbClr val="50B4C8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Title 8">
            <a:extLst>
              <a:ext uri="{FF2B5EF4-FFF2-40B4-BE49-F238E27FC236}">
                <a16:creationId xmlns:a16="http://schemas.microsoft.com/office/drawing/2014/main" id="{BBBDC2F7-F64A-4247-2ED1-E67AE8AE3D9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61402" y="542284"/>
            <a:ext cx="3383280" cy="1920240"/>
          </a:xfrm>
        </p:spPr>
        <p:txBody>
          <a:bodyPr anchor="b">
            <a:noAutofit/>
          </a:bodyPr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7A295B4-6A3B-513C-F3B8-CF0DD0C578B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61996" y="761996"/>
            <a:ext cx="6096003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08F06A6-5EEC-5330-9870-80F6AEA7F1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275978" y="2511811"/>
            <a:ext cx="3398523" cy="312698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400"/>
              </a:spcBef>
              <a:buNone/>
              <a:defRPr sz="18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F616A6D4-CD2C-41D2-836F-17B56D06396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399E84C-F14E-4C9B-B23E-7F98D72D2634}" type="datetime1">
              <a:rPr lang="fr-FR"/>
              <a:pPr lvl="0"/>
              <a:t>13/03/2025</a:t>
            </a:fld>
            <a:endParaRPr lang="fr-FR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BF3D3B65-5F9D-02CC-B67B-CF40A7A732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37B11D65-D58F-3111-56BD-B1377C9D1C1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0595A2C1-388D-43A5-84D7-1D7B6E5A1B3A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9754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643ED-ECAC-8F4C-9C8A-6299B60A740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49224" y="5418670"/>
            <a:ext cx="10780776" cy="613278"/>
          </a:xfrm>
        </p:spPr>
        <p:txBody>
          <a:bodyPr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2946C3-4D6D-2F7B-D92A-A5B1BFF1A592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0" y="0"/>
            <a:ext cx="12191996" cy="5330952"/>
          </a:xfrm>
          <a:solidFill>
            <a:srgbClr val="B9E1E9"/>
          </a:solidFill>
        </p:spPr>
        <p:txBody>
          <a:bodyPr anchorCtr="1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04040"/>
                </a:solidFill>
              </a:defRPr>
            </a:lvl1pPr>
          </a:lstStyle>
          <a:p>
            <a:pPr lvl="0"/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F9F80-8544-64D8-3FAC-693ECB3A86E3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76656" y="5909730"/>
            <a:ext cx="9229340" cy="53339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4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11">
            <a:extLst>
              <a:ext uri="{FF2B5EF4-FFF2-40B4-BE49-F238E27FC236}">
                <a16:creationId xmlns:a16="http://schemas.microsoft.com/office/drawing/2014/main" id="{0E2A5BF1-CA10-74EE-1B59-4F4D1A12B2A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3012274F-A909-496A-890A-2615C95930C2}" type="datetime1">
              <a:rPr lang="fr-FR"/>
              <a:pPr lvl="0"/>
              <a:t>13/03/2025</a:t>
            </a:fld>
            <a:endParaRPr lang="fr-FR"/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D969456E-ACCF-514A-0B0C-96F4EA7383C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fr-FR"/>
          </a:p>
        </p:txBody>
      </p:sp>
      <p:sp>
        <p:nvSpPr>
          <p:cNvPr id="7" name="Slide Number Placeholder 13">
            <a:extLst>
              <a:ext uri="{FF2B5EF4-FFF2-40B4-BE49-F238E27FC236}">
                <a16:creationId xmlns:a16="http://schemas.microsoft.com/office/drawing/2014/main" id="{79648EC1-EE33-E222-4629-063E702DDC3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64124097-9912-484D-A724-F0BBCF448B8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485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7E6B71-9BC4-93C4-06C8-F84C2BF7BE8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7225" y="499536"/>
            <a:ext cx="10772774" cy="1658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CB9111-8459-5F53-F10D-D063D131C4F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6656" y="2011680"/>
            <a:ext cx="10753728" cy="37661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FFC5E-E264-587B-5F64-423323391C76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685800" y="6412449"/>
            <a:ext cx="4114800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950" b="0" i="0" u="none" strike="noStrike" kern="1200" cap="none" spc="0" baseline="0">
                <a:solidFill>
                  <a:srgbClr val="000000"/>
                </a:solidFill>
                <a:uFillTx/>
                <a:latin typeface="Calibri Light"/>
              </a:defRPr>
            </a:lvl1pPr>
          </a:lstStyle>
          <a:p>
            <a:pPr lvl="0"/>
            <a:fld id="{4C70BFB4-292F-45F5-839D-347A42302019}" type="datetime1">
              <a:rPr lang="fr-FR"/>
              <a:pPr lvl="0"/>
              <a:t>13/03/2025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F04099-A516-BE84-03DA-258C5B543E98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685800" y="6554693"/>
            <a:ext cx="5029200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950" b="0" i="0" u="none" strike="noStrike" kern="1200" cap="all" spc="0" baseline="0">
                <a:solidFill>
                  <a:srgbClr val="000000"/>
                </a:solidFill>
                <a:uFillTx/>
                <a:latin typeface="Calibri Light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D28D35-F77A-0D39-BC1B-FEBC1854943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763929" y="5876409"/>
            <a:ext cx="2926080" cy="13970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0300" b="0" i="0" u="none" strike="noStrike" kern="1200" cap="none" spc="0" baseline="0">
                <a:solidFill>
                  <a:srgbClr val="50B4C8"/>
                </a:solidFill>
                <a:uFillTx/>
                <a:latin typeface="Calibri Light"/>
              </a:defRPr>
            </a:lvl1pPr>
          </a:lstStyle>
          <a:p>
            <a:pPr lvl="0"/>
            <a:fld id="{1AE271F8-02CC-476D-969D-2CE7E3778F4A}" type="slidenum"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85000"/>
        </a:lnSpc>
        <a:spcBef>
          <a:spcPts val="0"/>
        </a:spcBef>
        <a:spcAft>
          <a:spcPts val="0"/>
        </a:spcAft>
        <a:buNone/>
        <a:tabLst/>
        <a:defRPr lang="fr-FR" sz="5400" b="0" i="0" u="none" strike="noStrike" kern="1200" cap="none" spc="-120" baseline="0">
          <a:solidFill>
            <a:srgbClr val="50B4C8"/>
          </a:solidFill>
          <a:uFillTx/>
          <a:latin typeface="Calibri Light"/>
        </a:defRPr>
      </a:lvl1pPr>
    </p:titleStyle>
    <p:bodyStyle>
      <a:lvl1pPr marL="91440" marR="0" lvl="0" indent="-91440" algn="l" defTabSz="914400" rtl="0" fontAlgn="auto" hangingPunct="1">
        <a:lnSpc>
          <a:spcPct val="85000"/>
        </a:lnSpc>
        <a:spcBef>
          <a:spcPts val="1300"/>
        </a:spcBef>
        <a:spcAft>
          <a:spcPts val="0"/>
        </a:spcAft>
        <a:buSzPct val="100000"/>
        <a:buFont typeface="Arial" pitchFamily="34"/>
        <a:buChar char=" "/>
        <a:tabLst/>
        <a:defRPr lang="fr-FR" sz="2400" b="0" i="0" u="none" strike="noStrike" kern="1200" cap="none" spc="0" baseline="0">
          <a:solidFill>
            <a:srgbClr val="262626"/>
          </a:solidFill>
          <a:uFillTx/>
          <a:latin typeface="Calibri Light"/>
        </a:defRPr>
      </a:lvl1pPr>
      <a:lvl2pPr marL="347472" marR="0" lvl="1" indent="-342900" algn="l" defTabSz="914400" rtl="0" fontAlgn="auto" hangingPunct="1">
        <a:lnSpc>
          <a:spcPct val="85000"/>
        </a:lnSpc>
        <a:spcBef>
          <a:spcPts val="600"/>
        </a:spcBef>
        <a:spcAft>
          <a:spcPts val="0"/>
        </a:spcAft>
        <a:buSzPct val="100000"/>
        <a:buFont typeface="Arial" pitchFamily="34"/>
        <a:buChar char=" "/>
        <a:tabLst/>
        <a:defRPr lang="fr-FR" sz="2400" b="0" i="0" u="none" strike="noStrike" kern="1200" cap="none" spc="0" baseline="0">
          <a:solidFill>
            <a:srgbClr val="262626"/>
          </a:solidFill>
          <a:uFillTx/>
          <a:latin typeface="Calibri Light"/>
        </a:defRPr>
      </a:lvl2pPr>
      <a:lvl3pPr marL="548640" marR="0" lvl="2" indent="-548640" algn="l" defTabSz="914400" rtl="0" fontAlgn="auto" hangingPunct="1">
        <a:lnSpc>
          <a:spcPct val="85000"/>
        </a:lnSpc>
        <a:spcBef>
          <a:spcPts val="600"/>
        </a:spcBef>
        <a:spcAft>
          <a:spcPts val="0"/>
        </a:spcAft>
        <a:buSzPct val="100000"/>
        <a:buFont typeface="Arial" pitchFamily="34"/>
        <a:buChar char=" "/>
        <a:tabLst/>
        <a:defRPr lang="fr-FR" sz="2000" b="0" i="1" u="none" strike="noStrike" kern="1200" cap="none" spc="0" baseline="0">
          <a:solidFill>
            <a:srgbClr val="262626"/>
          </a:solidFill>
          <a:uFillTx/>
          <a:latin typeface="Calibri Light"/>
        </a:defRPr>
      </a:lvl3pPr>
      <a:lvl4pPr marL="822960" marR="0" lvl="3" indent="-822960" algn="l" defTabSz="914400" rtl="0" fontAlgn="auto" hangingPunct="1">
        <a:lnSpc>
          <a:spcPct val="85000"/>
        </a:lnSpc>
        <a:spcBef>
          <a:spcPts val="600"/>
        </a:spcBef>
        <a:spcAft>
          <a:spcPts val="0"/>
        </a:spcAft>
        <a:buSzPct val="100000"/>
        <a:buFont typeface="Arial" pitchFamily="34"/>
        <a:buChar char=" "/>
        <a:tabLst/>
        <a:defRPr lang="fr-FR" sz="1800" b="0" i="0" u="none" strike="noStrike" kern="1200" cap="none" spc="0" baseline="0">
          <a:solidFill>
            <a:srgbClr val="262626"/>
          </a:solidFill>
          <a:uFillTx/>
          <a:latin typeface="Calibri Light"/>
        </a:defRPr>
      </a:lvl4pPr>
      <a:lvl5pPr marL="1097280" marR="0" lvl="4" indent="-1097280" algn="l" defTabSz="914400" rtl="0" fontAlgn="auto" hangingPunct="1">
        <a:lnSpc>
          <a:spcPct val="85000"/>
        </a:lnSpc>
        <a:spcBef>
          <a:spcPts val="600"/>
        </a:spcBef>
        <a:spcAft>
          <a:spcPts val="0"/>
        </a:spcAft>
        <a:buSzPct val="100000"/>
        <a:buFont typeface="Arial" pitchFamily="34"/>
        <a:buChar char=" "/>
        <a:tabLst/>
        <a:defRPr lang="fr-FR" sz="1800" b="0" i="0" u="none" strike="noStrike" kern="1200" cap="none" spc="0" baseline="0">
          <a:solidFill>
            <a:srgbClr val="262626"/>
          </a:solidFill>
          <a:uFillTx/>
          <a:latin typeface="Calibri Light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1258A9-E172-E7D7-4297-D031930C0145}"/>
              </a:ext>
            </a:extLst>
          </p:cNvPr>
          <p:cNvSpPr txBox="1">
            <a:spLocks noGrp="1"/>
          </p:cNvSpPr>
          <p:nvPr>
            <p:ph type="ctrTitle"/>
          </p:nvPr>
        </p:nvSpPr>
        <p:spPr/>
        <p:txBody>
          <a:bodyPr anchorCtr="1">
            <a:normAutofit/>
          </a:bodyPr>
          <a:lstStyle/>
          <a:p>
            <a:pPr lvl="0" algn="ctr"/>
            <a:r>
              <a:rPr lang="fr-FR" b="1"/>
              <a:t>Présentation de l’option Sciences et Laboratoire</a:t>
            </a:r>
            <a:br>
              <a:rPr lang="fr-FR" b="1"/>
            </a:br>
            <a:r>
              <a:rPr lang="fr-FR" b="1"/>
              <a:t>SL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1C6A012-F57D-E087-C963-71926269415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904564" y="5202241"/>
            <a:ext cx="9144000" cy="1655758"/>
          </a:xfrm>
        </p:spPr>
        <p:txBody>
          <a:bodyPr/>
          <a:lstStyle/>
          <a:p>
            <a:pPr lvl="0"/>
            <a:r>
              <a:rPr lang="fr-FR"/>
              <a:t>							Lycée S. Weil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>
            <a:extLst>
              <a:ext uri="{FF2B5EF4-FFF2-40B4-BE49-F238E27FC236}">
                <a16:creationId xmlns:a16="http://schemas.microsoft.com/office/drawing/2014/main" id="{18F7E9B5-582B-9B07-87C5-A326F8E3A2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2450" y="0"/>
            <a:ext cx="5056092" cy="68580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>
            <a:extLst>
              <a:ext uri="{FF2B5EF4-FFF2-40B4-BE49-F238E27FC236}">
                <a16:creationId xmlns:a16="http://schemas.microsoft.com/office/drawing/2014/main" id="{72FB3F41-14A4-938D-25C1-B1B554D9F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6">
            <a:extLst>
              <a:ext uri="{FF2B5EF4-FFF2-40B4-BE49-F238E27FC236}">
                <a16:creationId xmlns:a16="http://schemas.microsoft.com/office/drawing/2014/main" id="{C8C5C3F5-A8B7-057D-FF46-5E938B177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2423" y="0"/>
            <a:ext cx="4473391" cy="68580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44314B-6B19-D2AD-B37A-78AEB0C0B3B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fr-FR" b="1"/>
              <a:t>Option Sciences et Laboratoire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29B4567-54F7-824D-5A09-4CD7493B863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10896603" cy="4351336"/>
          </a:xfrm>
        </p:spPr>
        <p:txBody>
          <a:bodyPr/>
          <a:lstStyle/>
          <a:p>
            <a:pPr marL="0" lvl="0" indent="0">
              <a:buNone/>
            </a:pPr>
            <a:endParaRPr lang="fr-FR"/>
          </a:p>
          <a:p>
            <a:pPr marL="0" lvl="0" indent="0">
              <a:buNone/>
            </a:pPr>
            <a:r>
              <a:rPr lang="fr-FR" sz="4000" b="1"/>
              <a:t>Des outils et compétences pour traiter les valeurs expérimentales</a:t>
            </a:r>
          </a:p>
          <a:p>
            <a:pPr marL="0" lvl="0" indent="0">
              <a:buNone/>
            </a:pPr>
            <a:endParaRPr lang="fr-FR" sz="4000"/>
          </a:p>
          <a:p>
            <a:pPr marL="0" lvl="0" indent="0">
              <a:buNone/>
            </a:pPr>
            <a:endParaRPr lang="fr-FR" sz="4000"/>
          </a:p>
          <a:p>
            <a:pPr marL="0" lvl="0" indent="0">
              <a:buNone/>
            </a:pPr>
            <a:r>
              <a:rPr lang="fr-FR" sz="4000"/>
              <a:t>Latis Pro, Programmation en langage Python,………..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>
            <a:extLst>
              <a:ext uri="{FF2B5EF4-FFF2-40B4-BE49-F238E27FC236}">
                <a16:creationId xmlns:a16="http://schemas.microsoft.com/office/drawing/2014/main" id="{FA183044-F8FE-3EF5-2A52-741C59E9BD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B9F5B1-FFEE-753C-9507-3CB0DB7466C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fr-FR" b="1"/>
              <a:t>Option Sciences et Laboratoire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AFE7641-1FAA-8E75-F8B5-959AE04A5A0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10878671" cy="4351336"/>
          </a:xfrm>
        </p:spPr>
        <p:txBody>
          <a:bodyPr/>
          <a:lstStyle/>
          <a:p>
            <a:pPr marL="0" lvl="0" indent="0">
              <a:buNone/>
            </a:pPr>
            <a:endParaRPr lang="fr-FR"/>
          </a:p>
          <a:p>
            <a:pPr marL="0" lvl="0" indent="0">
              <a:buNone/>
            </a:pPr>
            <a:endParaRPr lang="fr-FR" sz="4000"/>
          </a:p>
          <a:p>
            <a:pPr marL="0" lvl="0" indent="0">
              <a:buNone/>
            </a:pPr>
            <a:r>
              <a:rPr lang="fr-FR" sz="4000" b="1"/>
              <a:t>Un enseignement axé sur la démarche scientifique</a:t>
            </a:r>
          </a:p>
          <a:p>
            <a:pPr marL="0" lvl="0" indent="0">
              <a:buNone/>
            </a:pPr>
            <a:endParaRPr lang="fr-FR" sz="4000"/>
          </a:p>
          <a:p>
            <a:pPr marL="0" lvl="0" indent="0">
              <a:buNone/>
            </a:pPr>
            <a:r>
              <a:rPr lang="fr-FR" sz="4000"/>
              <a:t>Approche expérimentale et raisonnement scientifique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>
            <a:extLst>
              <a:ext uri="{FF2B5EF4-FFF2-40B4-BE49-F238E27FC236}">
                <a16:creationId xmlns:a16="http://schemas.microsoft.com/office/drawing/2014/main" id="{FFE46839-9FF7-9E7F-D917-06C11F46C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8710" y="0"/>
            <a:ext cx="6092418" cy="68580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>
            <a:extLst>
              <a:ext uri="{FF2B5EF4-FFF2-40B4-BE49-F238E27FC236}">
                <a16:creationId xmlns:a16="http://schemas.microsoft.com/office/drawing/2014/main" id="{66E39543-765D-0DA3-340D-BC621557DA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423" y="625211"/>
            <a:ext cx="8713692" cy="6535271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725696-D0D2-4853-A0BC-17451459D94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fr-FR" b="1"/>
              <a:t>Option Sciences et Laboratoire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CB1BA3E-2440-BD4C-6477-8B065433ADC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fr-FR"/>
          </a:p>
          <a:p>
            <a:pPr marL="0" lvl="0" indent="0">
              <a:buNone/>
            </a:pPr>
            <a:endParaRPr lang="fr-FR"/>
          </a:p>
          <a:p>
            <a:pPr marL="0" lvl="0" indent="0">
              <a:buNone/>
            </a:pPr>
            <a:r>
              <a:rPr lang="fr-FR" sz="4000" b="1"/>
              <a:t>Ouverture sur le monde industriel et professionnel</a:t>
            </a:r>
          </a:p>
          <a:p>
            <a:pPr marL="0" lvl="0" indent="0">
              <a:buNone/>
            </a:pPr>
            <a:endParaRPr lang="fr-FR" sz="4000"/>
          </a:p>
          <a:p>
            <a:pPr marL="0" lvl="0" indent="0">
              <a:buNone/>
            </a:pPr>
            <a:r>
              <a:rPr lang="fr-FR" sz="4000"/>
              <a:t>Visites d’entreprises, intervention de spécialistes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2D4FAE-5D84-B200-0C9B-5133C846BCA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fr-FR" b="1"/>
              <a:t>Option Sciences et Laboratoire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2C6DDF-B7BE-B650-8698-1D13E0EB24DB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fr-FR"/>
          </a:p>
          <a:p>
            <a:pPr lvl="0"/>
            <a:endParaRPr lang="fr-FR"/>
          </a:p>
          <a:p>
            <a:pPr marL="0" lvl="0" indent="0">
              <a:buNone/>
            </a:pPr>
            <a:r>
              <a:rPr lang="fr-FR"/>
              <a:t> </a:t>
            </a:r>
          </a:p>
          <a:p>
            <a:pPr marL="0" lvl="0" indent="0">
              <a:buNone/>
            </a:pPr>
            <a:r>
              <a:rPr lang="fr-FR" sz="4000"/>
              <a:t>Visite des la distillerie de Saint-hilaire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348B27-D501-416F-F378-F21137CBE71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fr-FR" b="1"/>
              <a:t>Option Sciences et Laboratoire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AC516D-2BE2-E73A-8745-7B291A76607B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lnSpc>
                <a:spcPct val="75000"/>
              </a:lnSpc>
            </a:pPr>
            <a:r>
              <a:rPr lang="fr-FR" sz="4000" b="1"/>
              <a:t>3 thèmes abordés cette année</a:t>
            </a:r>
          </a:p>
          <a:p>
            <a:pPr lvl="0">
              <a:lnSpc>
                <a:spcPct val="75000"/>
              </a:lnSpc>
            </a:pPr>
            <a:endParaRPr lang="fr-FR" sz="4000"/>
          </a:p>
          <a:p>
            <a:pPr lvl="0">
              <a:lnSpc>
                <a:spcPct val="75000"/>
              </a:lnSpc>
            </a:pPr>
            <a:r>
              <a:rPr lang="fr-FR" sz="2800"/>
              <a:t>Utilisation des ressources de la nature</a:t>
            </a:r>
          </a:p>
          <a:p>
            <a:pPr lvl="0">
              <a:lnSpc>
                <a:spcPct val="75000"/>
              </a:lnSpc>
            </a:pPr>
            <a:endParaRPr lang="fr-FR" sz="2800"/>
          </a:p>
          <a:p>
            <a:pPr lvl="0">
              <a:lnSpc>
                <a:spcPct val="75000"/>
              </a:lnSpc>
            </a:pPr>
            <a:r>
              <a:rPr lang="fr-FR" sz="2800"/>
              <a:t>Atmosphère terrestre</a:t>
            </a:r>
          </a:p>
          <a:p>
            <a:pPr lvl="0">
              <a:lnSpc>
                <a:spcPct val="75000"/>
              </a:lnSpc>
            </a:pPr>
            <a:endParaRPr lang="fr-FR" sz="2800"/>
          </a:p>
          <a:p>
            <a:pPr lvl="0">
              <a:lnSpc>
                <a:spcPct val="75000"/>
              </a:lnSpc>
            </a:pPr>
            <a:r>
              <a:rPr lang="fr-FR" sz="2800"/>
              <a:t>Investigation policière</a:t>
            </a:r>
          </a:p>
          <a:p>
            <a:pPr lvl="0">
              <a:lnSpc>
                <a:spcPct val="75000"/>
              </a:lnSpc>
            </a:pPr>
            <a:endParaRPr lang="fr-FR"/>
          </a:p>
          <a:p>
            <a:pPr lvl="0">
              <a:lnSpc>
                <a:spcPct val="75000"/>
              </a:lnSpc>
            </a:pPr>
            <a:endParaRPr lang="fr-F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>
            <a:extLst>
              <a:ext uri="{FF2B5EF4-FFF2-40B4-BE49-F238E27FC236}">
                <a16:creationId xmlns:a16="http://schemas.microsoft.com/office/drawing/2014/main" id="{88A92FEA-8C44-D6F2-2240-8530E057E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623" y="262222"/>
            <a:ext cx="8624044" cy="6468035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>
            <a:extLst>
              <a:ext uri="{FF2B5EF4-FFF2-40B4-BE49-F238E27FC236}">
                <a16:creationId xmlns:a16="http://schemas.microsoft.com/office/drawing/2014/main" id="{755C9EEB-72E3-5223-E00F-617B8F6FE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737" y="132231"/>
            <a:ext cx="8821271" cy="6615949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6">
            <a:extLst>
              <a:ext uri="{FF2B5EF4-FFF2-40B4-BE49-F238E27FC236}">
                <a16:creationId xmlns:a16="http://schemas.microsoft.com/office/drawing/2014/main" id="{3E6B0789-FA96-53EA-216B-9ECAF3663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196" y="-25402"/>
            <a:ext cx="5172632" cy="6896843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D5D020-91D9-DA5A-FB3F-C5DC2E934D1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fr-FR" b="1"/>
              <a:t>Option Sciences et Laboratoire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E3B476-FE3A-FF8E-52D9-3EF19E90C50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fr-FR"/>
          </a:p>
          <a:p>
            <a:pPr marL="0" lvl="0" indent="0">
              <a:buNone/>
            </a:pPr>
            <a:endParaRPr lang="fr-FR"/>
          </a:p>
          <a:p>
            <a:pPr marL="0" lvl="0" indent="0">
              <a:buNone/>
            </a:pPr>
            <a:endParaRPr lang="fr-FR"/>
          </a:p>
          <a:p>
            <a:pPr marL="0" lvl="0" indent="0" algn="ctr">
              <a:buNone/>
            </a:pPr>
            <a:r>
              <a:rPr lang="fr-FR" sz="4000" b="1"/>
              <a:t>Intervention POLICE SCIENTIFIQUE</a:t>
            </a:r>
          </a:p>
          <a:p>
            <a:pPr marL="0" lvl="0" indent="0" algn="ctr">
              <a:buNone/>
            </a:pPr>
            <a:r>
              <a:rPr lang="fr-FR" sz="4000" b="1"/>
              <a:t>Au lycée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ésultat d’images pour police scientifique">
            <a:extLst>
              <a:ext uri="{FF2B5EF4-FFF2-40B4-BE49-F238E27FC236}">
                <a16:creationId xmlns:a16="http://schemas.microsoft.com/office/drawing/2014/main" id="{B2BCADF8-5C62-D7CE-E47E-2CD8C60CBA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04047" y="44010"/>
            <a:ext cx="10250103" cy="6813989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CD8164-528D-8185-1D56-42081339A83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fr-FR" b="1"/>
              <a:t>OPTION Sciences et Laboratoire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F9E2FDB-CD91-0BBA-0309-47B3F071ADF5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z="4000" b="1"/>
              <a:t>Un enseignement axé sur l’expérimentation</a:t>
            </a:r>
          </a:p>
          <a:p>
            <a:pPr marL="0" lvl="0" indent="0">
              <a:buNone/>
            </a:pPr>
            <a:endParaRPr lang="fr-FR" sz="4000"/>
          </a:p>
          <a:p>
            <a:pPr lvl="0"/>
            <a:r>
              <a:rPr lang="fr-FR" sz="4000"/>
              <a:t>Les élèves font des expériences à toutes les séances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05DE84-2D73-C049-2424-CDF531E072A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fr-FR" b="1"/>
              <a:t>Option Sciences et Laboratoire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D6C0AB1-DF19-AAFF-564F-706ACA6A5FC1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fr-FR"/>
          </a:p>
          <a:p>
            <a:pPr marL="0" lvl="0" indent="0">
              <a:buNone/>
            </a:pPr>
            <a:endParaRPr lang="fr-FR"/>
          </a:p>
          <a:p>
            <a:pPr marL="0" lvl="0" indent="0">
              <a:buNone/>
            </a:pPr>
            <a:endParaRPr lang="fr-FR"/>
          </a:p>
          <a:p>
            <a:pPr marL="0" lvl="0" indent="0" algn="ctr">
              <a:buNone/>
            </a:pPr>
            <a:r>
              <a:rPr lang="fr-FR" sz="4000" b="1"/>
              <a:t>Extraction de l’huile essentielle d’orange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>
            <a:extLst>
              <a:ext uri="{FF2B5EF4-FFF2-40B4-BE49-F238E27FC236}">
                <a16:creationId xmlns:a16="http://schemas.microsoft.com/office/drawing/2014/main" id="{41659E3E-3E42-EFAA-483B-259AEFAEE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253" y="0"/>
            <a:ext cx="5143499" cy="68580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74AC12-B1DA-2FE5-0CA3-805FA5541BA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fr-FR" b="1" dirty="0"/>
              <a:t>Option Sciences et laboratoire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18CD50-6207-8424-269F-218F2EE00FC2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r>
              <a:rPr lang="fr-FR" sz="4000" b="1" dirty="0"/>
              <a:t>Extraction de l’alcool contenu dans le cidre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8">
            <a:extLst>
              <a:ext uri="{FF2B5EF4-FFF2-40B4-BE49-F238E27FC236}">
                <a16:creationId xmlns:a16="http://schemas.microsoft.com/office/drawing/2014/main" id="{556FD846-94AC-0CEC-FE29-603FF082E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2098" y="0"/>
            <a:ext cx="4400870" cy="68580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90F79F-F7E2-578F-9DC7-FE69AA93843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fr-FR" b="1"/>
              <a:t>Option Sciences et Laboratoire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27BD46-07A0-0FED-3B4B-F7582944BD5C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fr-FR" sz="4000"/>
          </a:p>
          <a:p>
            <a:pPr marL="0" lvl="0" indent="0" algn="ctr">
              <a:buNone/>
            </a:pPr>
            <a:r>
              <a:rPr lang="fr-FR" sz="4000" b="1"/>
              <a:t>De nouveaux appareils de mesure pour analyser</a:t>
            </a:r>
          </a:p>
          <a:p>
            <a:pPr marL="0" lvl="0" indent="0">
              <a:buNone/>
            </a:pPr>
            <a:endParaRPr lang="fr-FR" sz="4000"/>
          </a:p>
          <a:p>
            <a:pPr marL="0" lvl="0" indent="0">
              <a:buNone/>
            </a:pPr>
            <a:r>
              <a:rPr lang="fr-FR" sz="4000">
                <a:solidFill>
                  <a:srgbClr val="FF0000"/>
                </a:solidFill>
              </a:rPr>
              <a:t>Spectrophotomètre, pHmètre, Conductimètre ……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>
            <a:extLst>
              <a:ext uri="{FF2B5EF4-FFF2-40B4-BE49-F238E27FC236}">
                <a16:creationId xmlns:a16="http://schemas.microsoft.com/office/drawing/2014/main" id="{FF298E52-A0D2-E658-42F5-CAC50A53D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764" y="0"/>
            <a:ext cx="5284509" cy="68580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étropolit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Métropolitain</Template>
  <TotalTime>246</TotalTime>
  <Words>167</Words>
  <Application>Microsoft Office PowerPoint</Application>
  <PresentationFormat>Grand écran</PresentationFormat>
  <Paragraphs>58</Paragraphs>
  <Slides>24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Métropolitain</vt:lpstr>
      <vt:lpstr>Présentation de l’option Sciences et Laboratoire SL</vt:lpstr>
      <vt:lpstr>Option Sciences et Laboratoire</vt:lpstr>
      <vt:lpstr>OPTION Sciences et Laboratoire</vt:lpstr>
      <vt:lpstr>Option Sciences et Laboratoire</vt:lpstr>
      <vt:lpstr>Présentation PowerPoint</vt:lpstr>
      <vt:lpstr>Option Sciences et laboratoire</vt:lpstr>
      <vt:lpstr>Présentation PowerPoint</vt:lpstr>
      <vt:lpstr>Option Sciences et Laboratoire</vt:lpstr>
      <vt:lpstr>Présentation PowerPoint</vt:lpstr>
      <vt:lpstr>Présentation PowerPoint</vt:lpstr>
      <vt:lpstr>Présentation PowerPoint</vt:lpstr>
      <vt:lpstr>Présentation PowerPoint</vt:lpstr>
      <vt:lpstr>Option Sciences et Laboratoire</vt:lpstr>
      <vt:lpstr>Présentation PowerPoint</vt:lpstr>
      <vt:lpstr>Option Sciences et Laboratoire</vt:lpstr>
      <vt:lpstr>Présentation PowerPoint</vt:lpstr>
      <vt:lpstr>Présentation PowerPoint</vt:lpstr>
      <vt:lpstr>Option Sciences et Laboratoire</vt:lpstr>
      <vt:lpstr>Option Sciences et Laboratoire</vt:lpstr>
      <vt:lpstr>Présentation PowerPoint</vt:lpstr>
      <vt:lpstr>Présentation PowerPoint</vt:lpstr>
      <vt:lpstr>Présentation PowerPoint</vt:lpstr>
      <vt:lpstr>Option Sciences et Laboratoire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de l’option Sciences et Laboratoire SL</dc:title>
  <dc:creator>Natacha NOUR</dc:creator>
  <cp:lastModifiedBy>Natacha NOUR</cp:lastModifiedBy>
  <cp:revision>2</cp:revision>
  <dcterms:created xsi:type="dcterms:W3CDTF">2023-03-04T06:43:34Z</dcterms:created>
  <dcterms:modified xsi:type="dcterms:W3CDTF">2025-03-13T14:42:01Z</dcterms:modified>
</cp:coreProperties>
</file>