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9144000" cy="51435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9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spc="-50" dirty="0"/>
              <a:pPr marL="225425">
                <a:lnSpc>
                  <a:spcPts val="1650"/>
                </a:lnSpc>
              </a:pPr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spc="-50" dirty="0"/>
              <a:pPr marL="225425">
                <a:lnSpc>
                  <a:spcPts val="1650"/>
                </a:lnSpc>
              </a:pPr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spc="-50" dirty="0"/>
              <a:pPr marL="225425">
                <a:lnSpc>
                  <a:spcPts val="1650"/>
                </a:lnSpc>
              </a:pPr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spc="-50" dirty="0"/>
              <a:pPr marL="225425">
                <a:lnSpc>
                  <a:spcPts val="1650"/>
                </a:lnSpc>
              </a:pPr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spc="-50" dirty="0"/>
              <a:pPr marL="225425">
                <a:lnSpc>
                  <a:spcPts val="1650"/>
                </a:lnSpc>
              </a:pPr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00050" y="223837"/>
            <a:ext cx="8324850" cy="458152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40422" y="125349"/>
            <a:ext cx="5602511" cy="453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48225" y="1091945"/>
            <a:ext cx="3985259" cy="3347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0000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50631" y="4828564"/>
            <a:ext cx="376046" cy="224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FF0000"/>
                </a:solidFill>
                <a:latin typeface="Arial MT"/>
                <a:cs typeface="Arial MT"/>
              </a:defRPr>
            </a:lvl1pPr>
          </a:lstStyle>
          <a:p>
            <a:pPr marL="225425">
              <a:lnSpc>
                <a:spcPts val="1650"/>
              </a:lnSpc>
            </a:pPr>
            <a:fld id="{81D60167-4931-47E6-BA6A-407CBD079E47}" type="slidenum">
              <a:rPr spc="-50" dirty="0"/>
              <a:pPr marL="225425">
                <a:lnSpc>
                  <a:spcPts val="1650"/>
                </a:lnSpc>
              </a:pPr>
              <a:t>‹N°›</a:t>
            </a:fld>
            <a:endParaRPr spc="-5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scrous.fr/nos-services/simulateur-de-bourse/" TargetMode="External"/><Relationship Id="rId2" Type="http://schemas.openxmlformats.org/officeDocument/2006/relationships/hyperlink" Target="https://messervices.etudiant.gouv.fr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esdroitssociaux.gouv.fr/accueil/" TargetMode="External"/><Relationship Id="rId4" Type="http://schemas.openxmlformats.org/officeDocument/2006/relationships/hyperlink" Target="https://trouverunlogement.lescrous.fr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36108" y="1203960"/>
            <a:ext cx="3168395" cy="347776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3585" y="1813001"/>
            <a:ext cx="3683635" cy="89535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 marR="5080">
              <a:lnSpc>
                <a:spcPts val="3240"/>
              </a:lnSpc>
              <a:spcBef>
                <a:spcPts val="509"/>
              </a:spcBef>
            </a:pPr>
            <a:r>
              <a:rPr sz="3000" spc="-10" dirty="0">
                <a:latin typeface="Cambria"/>
                <a:cs typeface="Cambria"/>
              </a:rPr>
              <a:t>Parcoursup</a:t>
            </a:r>
            <a:r>
              <a:rPr sz="3000" spc="-95" dirty="0">
                <a:latin typeface="Cambria"/>
                <a:cs typeface="Cambria"/>
              </a:rPr>
              <a:t> </a:t>
            </a:r>
            <a:r>
              <a:rPr sz="3000" spc="-10" dirty="0">
                <a:latin typeface="Cambria"/>
                <a:cs typeface="Cambria"/>
              </a:rPr>
              <a:t>simplifie </a:t>
            </a:r>
            <a:r>
              <a:rPr sz="3000" dirty="0">
                <a:latin typeface="Cambria"/>
                <a:cs typeface="Cambria"/>
              </a:rPr>
              <a:t>vos</a:t>
            </a:r>
            <a:r>
              <a:rPr sz="3000" spc="-120" dirty="0">
                <a:latin typeface="Cambria"/>
                <a:cs typeface="Cambria"/>
              </a:rPr>
              <a:t> </a:t>
            </a:r>
            <a:r>
              <a:rPr sz="3000" spc="-10" dirty="0">
                <a:latin typeface="Cambria"/>
                <a:cs typeface="Cambria"/>
              </a:rPr>
              <a:t>démarches</a:t>
            </a:r>
            <a:endParaRPr sz="3000">
              <a:latin typeface="Cambria"/>
              <a:cs typeface="Cambria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051" y="68580"/>
            <a:ext cx="8715756" cy="1078991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74370" y="4400194"/>
            <a:ext cx="21005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0091"/>
                </a:solidFill>
                <a:latin typeface="Arial"/>
                <a:cs typeface="Arial"/>
              </a:rPr>
              <a:t>parcoursup.gouv.fr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7532" y="2724911"/>
            <a:ext cx="1213104" cy="163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0997" y="892556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4888" y="912494"/>
            <a:ext cx="1605280" cy="21844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25"/>
              </a:lnSpc>
            </a:pPr>
            <a:r>
              <a:rPr sz="1400" b="1" dirty="0">
                <a:solidFill>
                  <a:srgbClr val="FF0000"/>
                </a:solidFill>
                <a:latin typeface="Arial"/>
                <a:cs typeface="Arial"/>
              </a:rPr>
              <a:t>Nouveauté</a:t>
            </a:r>
            <a:r>
              <a:rPr sz="1400" b="1" spc="-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0000"/>
                </a:solidFill>
                <a:latin typeface="Arial"/>
                <a:cs typeface="Arial"/>
              </a:rPr>
              <a:t>2025</a:t>
            </a:r>
            <a:r>
              <a:rPr sz="1400" b="1" spc="3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FF0000"/>
                </a:solidFill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7404" y="892556"/>
            <a:ext cx="20066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0" dirty="0">
                <a:solidFill>
                  <a:srgbClr val="000091"/>
                </a:solidFill>
                <a:latin typeface="Wingdings"/>
                <a:cs typeface="Wingdings"/>
              </a:rPr>
              <a:t></a:t>
            </a:r>
            <a:endParaRPr sz="14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22957" y="912494"/>
            <a:ext cx="2330450" cy="218440"/>
          </a:xfrm>
          <a:prstGeom prst="rect">
            <a:avLst/>
          </a:prstGeom>
          <a:solidFill>
            <a:srgbClr val="000091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25"/>
              </a:lnSpc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Carte</a:t>
            </a:r>
            <a:r>
              <a:rPr sz="14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d’identité</a:t>
            </a:r>
            <a:r>
              <a:rPr sz="1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4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sz="1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formation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55641" y="892556"/>
            <a:ext cx="261556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0091"/>
                </a:solidFill>
                <a:latin typeface="Calibri"/>
                <a:cs typeface="Calibri"/>
              </a:rPr>
              <a:t>en</a:t>
            </a:r>
            <a:r>
              <a:rPr sz="1400" b="1" spc="-20" dirty="0">
                <a:solidFill>
                  <a:srgbClr val="000091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000091"/>
                </a:solidFill>
                <a:latin typeface="Calibri"/>
                <a:cs typeface="Calibri"/>
              </a:rPr>
              <a:t>haut</a:t>
            </a:r>
            <a:r>
              <a:rPr sz="1400" b="1" spc="-30" dirty="0">
                <a:solidFill>
                  <a:srgbClr val="000091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000091"/>
                </a:solidFill>
                <a:latin typeface="Calibri"/>
                <a:cs typeface="Calibri"/>
              </a:rPr>
              <a:t>sur</a:t>
            </a:r>
            <a:r>
              <a:rPr sz="1400" b="1" spc="-10" dirty="0">
                <a:solidFill>
                  <a:srgbClr val="000091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000091"/>
                </a:solidFill>
                <a:latin typeface="Calibri"/>
                <a:cs typeface="Calibri"/>
              </a:rPr>
              <a:t>chaque</a:t>
            </a:r>
            <a:r>
              <a:rPr sz="1400" b="1" spc="-40" dirty="0">
                <a:solidFill>
                  <a:srgbClr val="000091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000091"/>
                </a:solidFill>
                <a:latin typeface="Calibri"/>
                <a:cs typeface="Calibri"/>
              </a:rPr>
              <a:t>fiche</a:t>
            </a:r>
            <a:r>
              <a:rPr sz="1400" b="1" spc="-30" dirty="0">
                <a:solidFill>
                  <a:srgbClr val="000091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000091"/>
                </a:solidFill>
                <a:latin typeface="Calibri"/>
                <a:cs typeface="Calibri"/>
              </a:rPr>
              <a:t>formation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56453" y="1728927"/>
            <a:ext cx="3824604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E0000E"/>
                </a:solidFill>
                <a:latin typeface="Arial"/>
                <a:cs typeface="Arial"/>
              </a:rPr>
              <a:t>Nouveauté</a:t>
            </a:r>
            <a:r>
              <a:rPr sz="1200" b="1" spc="195" dirty="0">
                <a:solidFill>
                  <a:srgbClr val="E0000E"/>
                </a:solidFill>
                <a:latin typeface="Arial"/>
                <a:cs typeface="Arial"/>
              </a:rPr>
              <a:t>  </a:t>
            </a:r>
            <a:r>
              <a:rPr sz="1200" b="1" dirty="0">
                <a:solidFill>
                  <a:srgbClr val="E0000E"/>
                </a:solidFill>
                <a:latin typeface="Arial"/>
                <a:cs typeface="Arial"/>
              </a:rPr>
              <a:t>2025</a:t>
            </a:r>
            <a:r>
              <a:rPr sz="1200" b="1" spc="195" dirty="0">
                <a:solidFill>
                  <a:srgbClr val="E0000E"/>
                </a:solidFill>
                <a:latin typeface="Arial"/>
                <a:cs typeface="Arial"/>
              </a:rPr>
              <a:t> 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:</a:t>
            </a:r>
            <a:r>
              <a:rPr sz="1200" spc="190" dirty="0">
                <a:solidFill>
                  <a:srgbClr val="000091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sur</a:t>
            </a:r>
            <a:r>
              <a:rPr sz="1200" spc="190" dirty="0">
                <a:solidFill>
                  <a:srgbClr val="000091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le</a:t>
            </a:r>
            <a:r>
              <a:rPr sz="1200" spc="195" dirty="0">
                <a:solidFill>
                  <a:srgbClr val="000091"/>
                </a:solidFill>
                <a:latin typeface="Arial MT"/>
                <a:cs typeface="Arial MT"/>
              </a:rPr>
              <a:t> 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site</a:t>
            </a:r>
            <a:r>
              <a:rPr sz="1200" spc="195" dirty="0">
                <a:solidFill>
                  <a:srgbClr val="000091"/>
                </a:solidFill>
                <a:latin typeface="Arial MT"/>
                <a:cs typeface="Arial MT"/>
              </a:rPr>
              <a:t>  </a:t>
            </a:r>
            <a:r>
              <a:rPr sz="1200" u="sng" spc="-10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Arial MT"/>
                <a:cs typeface="Arial MT"/>
              </a:rPr>
              <a:t>parcoursup.gouv.fr</a:t>
            </a:r>
            <a:r>
              <a:rPr sz="1200" spc="-10" dirty="0">
                <a:solidFill>
                  <a:srgbClr val="3333CC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(espace</a:t>
            </a:r>
            <a:r>
              <a:rPr sz="1200" spc="229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Ressources)</a:t>
            </a:r>
            <a:r>
              <a:rPr sz="1200" spc="21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un</a:t>
            </a:r>
            <a:r>
              <a:rPr sz="1200" spc="22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livret</a:t>
            </a:r>
            <a:r>
              <a:rPr sz="1200" spc="22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«</a:t>
            </a:r>
            <a:r>
              <a:rPr sz="1200" spc="22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les</a:t>
            </a:r>
            <a:r>
              <a:rPr sz="1200" b="1" spc="229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bons</a:t>
            </a:r>
            <a:r>
              <a:rPr sz="1200" b="1" spc="229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réflexes</a:t>
            </a:r>
            <a:r>
              <a:rPr sz="1200" b="1" spc="2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spc="-50" dirty="0">
                <a:solidFill>
                  <a:srgbClr val="000091"/>
                </a:solidFill>
                <a:latin typeface="Arial MT"/>
                <a:cs typeface="Arial MT"/>
              </a:rPr>
              <a:t>»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aide</a:t>
            </a:r>
            <a:r>
              <a:rPr sz="1200" spc="27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lycéens</a:t>
            </a:r>
            <a:r>
              <a:rPr sz="1200" spc="26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et</a:t>
            </a:r>
            <a:r>
              <a:rPr sz="1200" spc="27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parents</a:t>
            </a:r>
            <a:r>
              <a:rPr sz="1200" spc="27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à</a:t>
            </a:r>
            <a:r>
              <a:rPr sz="1200" spc="27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se</a:t>
            </a:r>
            <a:r>
              <a:rPr sz="1200" spc="27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repérer</a:t>
            </a:r>
            <a:r>
              <a:rPr sz="1200" spc="27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pour</a:t>
            </a:r>
            <a:r>
              <a:rPr sz="1200" spc="254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choisir</a:t>
            </a:r>
            <a:r>
              <a:rPr sz="1200" spc="27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000091"/>
                </a:solidFill>
                <a:latin typeface="Arial MT"/>
                <a:cs typeface="Arial MT"/>
              </a:rPr>
              <a:t>un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établissement</a:t>
            </a:r>
            <a:r>
              <a:rPr sz="1200" spc="-4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de</a:t>
            </a:r>
            <a:r>
              <a:rPr sz="1200" spc="-5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0091"/>
                </a:solidFill>
                <a:latin typeface="Arial MT"/>
                <a:cs typeface="Arial MT"/>
              </a:rPr>
              <a:t>formation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944880" y="3872484"/>
            <a:ext cx="1910714" cy="345440"/>
            <a:chOff x="944880" y="3872484"/>
            <a:chExt cx="1910714" cy="345440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880" y="3872484"/>
              <a:ext cx="733806" cy="34518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14856" y="3872484"/>
              <a:ext cx="386333" cy="34518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38884" y="3872484"/>
              <a:ext cx="395478" cy="34518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72055" y="3872484"/>
              <a:ext cx="471690" cy="34518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81427" y="3872484"/>
              <a:ext cx="573786" cy="345186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030325" y="3909161"/>
            <a:ext cx="7948295" cy="638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Vérifier</a:t>
            </a:r>
            <a:r>
              <a:rPr sz="12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en</a:t>
            </a:r>
            <a:r>
              <a:rPr sz="1200" b="1" spc="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un</a:t>
            </a:r>
            <a:r>
              <a:rPr sz="1200" b="1" spc="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clin</a:t>
            </a:r>
            <a:r>
              <a:rPr sz="1200" b="1" spc="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d’œil</a:t>
            </a:r>
            <a:r>
              <a:rPr sz="1200" b="1" spc="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:</a:t>
            </a:r>
            <a:r>
              <a:rPr sz="12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le</a:t>
            </a:r>
            <a:r>
              <a:rPr sz="12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statut</a:t>
            </a:r>
            <a:r>
              <a:rPr sz="12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de</a:t>
            </a:r>
            <a:r>
              <a:rPr sz="12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l’établissement</a:t>
            </a:r>
            <a:r>
              <a:rPr sz="1200" spc="-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(public/privé</a:t>
            </a:r>
            <a:r>
              <a:rPr sz="12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en</a:t>
            </a:r>
            <a:r>
              <a:rPr sz="12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contrat</a:t>
            </a:r>
            <a:r>
              <a:rPr sz="12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avec</a:t>
            </a:r>
            <a:r>
              <a:rPr sz="12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l’Etat</a:t>
            </a:r>
            <a:r>
              <a:rPr sz="12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ou</a:t>
            </a:r>
            <a:r>
              <a:rPr sz="12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sans</a:t>
            </a:r>
            <a:r>
              <a:rPr sz="1200" spc="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contrat avec</a:t>
            </a:r>
            <a:r>
              <a:rPr sz="1200" spc="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0091"/>
                </a:solidFill>
                <a:latin typeface="Arial MT"/>
                <a:cs typeface="Arial MT"/>
              </a:rPr>
              <a:t>l’Etat),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le</a:t>
            </a:r>
            <a:r>
              <a:rPr sz="1200" spc="-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caractère</a:t>
            </a:r>
            <a:r>
              <a:rPr sz="1200" spc="-3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sélectif/non</a:t>
            </a:r>
            <a:r>
              <a:rPr sz="1200" spc="-5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sélectif,</a:t>
            </a:r>
            <a:r>
              <a:rPr sz="1200" spc="-3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la</a:t>
            </a:r>
            <a:r>
              <a:rPr sz="1200" spc="-1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capacité</a:t>
            </a:r>
            <a:r>
              <a:rPr sz="1200" spc="-3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d’accueil,</a:t>
            </a:r>
            <a:r>
              <a:rPr sz="1200" spc="-4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le</a:t>
            </a:r>
            <a:r>
              <a:rPr sz="1200" spc="-1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label</a:t>
            </a:r>
            <a:r>
              <a:rPr sz="1200" spc="-3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MESR</a:t>
            </a:r>
            <a:r>
              <a:rPr sz="1200" spc="-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ou</a:t>
            </a:r>
            <a:r>
              <a:rPr sz="1200" spc="-1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encore</a:t>
            </a:r>
            <a:r>
              <a:rPr sz="1200" spc="-4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l’éligibilité</a:t>
            </a:r>
            <a:r>
              <a:rPr sz="1200" spc="-3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aux</a:t>
            </a:r>
            <a:r>
              <a:rPr sz="1200" spc="-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000091"/>
                </a:solidFill>
                <a:latin typeface="Arial MT"/>
                <a:cs typeface="Arial MT"/>
              </a:rPr>
              <a:t>bourses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On</a:t>
            </a:r>
            <a:r>
              <a:rPr sz="1200" spc="-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retrouve</a:t>
            </a:r>
            <a:r>
              <a:rPr sz="1200" spc="-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aussi</a:t>
            </a:r>
            <a:r>
              <a:rPr sz="1200" spc="-3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aisément</a:t>
            </a:r>
            <a:r>
              <a:rPr sz="1200" spc="-4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sur</a:t>
            </a:r>
            <a:r>
              <a:rPr sz="1200" spc="-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Parcoursup</a:t>
            </a:r>
            <a:r>
              <a:rPr sz="1200" spc="-5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l’information</a:t>
            </a:r>
            <a:r>
              <a:rPr sz="1200" spc="-4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sur</a:t>
            </a:r>
            <a:r>
              <a:rPr sz="1200" spc="-2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les</a:t>
            </a:r>
            <a:r>
              <a:rPr sz="1200" spc="-1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frais</a:t>
            </a:r>
            <a:r>
              <a:rPr sz="12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de</a:t>
            </a:r>
            <a:r>
              <a:rPr sz="12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scolarité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,</a:t>
            </a:r>
            <a:r>
              <a:rPr sz="1200" spc="-3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0091"/>
                </a:solidFill>
                <a:latin typeface="Arial MT"/>
                <a:cs typeface="Arial MT"/>
              </a:rPr>
              <a:t>le</a:t>
            </a:r>
            <a:r>
              <a:rPr sz="1200" spc="-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règlement</a:t>
            </a:r>
            <a:r>
              <a:rPr sz="12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de</a:t>
            </a:r>
            <a:r>
              <a:rPr sz="12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la</a:t>
            </a:r>
            <a:r>
              <a:rPr sz="1200" b="1" spc="-20" dirty="0">
                <a:solidFill>
                  <a:srgbClr val="000091"/>
                </a:solidFill>
                <a:latin typeface="Arial"/>
                <a:cs typeface="Arial"/>
              </a:rPr>
              <a:t> CVEC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125470" y="188721"/>
            <a:ext cx="5592445" cy="357505"/>
            <a:chOff x="3125470" y="188721"/>
            <a:chExt cx="5592445" cy="357505"/>
          </a:xfrm>
        </p:grpSpPr>
        <p:sp>
          <p:nvSpPr>
            <p:cNvPr id="16" name="object 16"/>
            <p:cNvSpPr/>
            <p:nvPr/>
          </p:nvSpPr>
          <p:spPr>
            <a:xfrm>
              <a:off x="3131820" y="195071"/>
              <a:ext cx="5579745" cy="344805"/>
            </a:xfrm>
            <a:custGeom>
              <a:avLst/>
              <a:gdLst/>
              <a:ahLst/>
              <a:cxnLst/>
              <a:rect l="l" t="t" r="r" b="b"/>
              <a:pathLst>
                <a:path w="5579745" h="344805">
                  <a:moveTo>
                    <a:pt x="5521959" y="0"/>
                  </a:moveTo>
                  <a:lnTo>
                    <a:pt x="57404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4" y="344424"/>
                  </a:lnTo>
                  <a:lnTo>
                    <a:pt x="5521959" y="344424"/>
                  </a:lnTo>
                  <a:lnTo>
                    <a:pt x="5544323" y="339919"/>
                  </a:lnTo>
                  <a:lnTo>
                    <a:pt x="5562568" y="327628"/>
                  </a:lnTo>
                  <a:lnTo>
                    <a:pt x="5574859" y="309383"/>
                  </a:lnTo>
                  <a:lnTo>
                    <a:pt x="5579363" y="287019"/>
                  </a:lnTo>
                  <a:lnTo>
                    <a:pt x="5579363" y="57403"/>
                  </a:lnTo>
                  <a:lnTo>
                    <a:pt x="5574859" y="35040"/>
                  </a:lnTo>
                  <a:lnTo>
                    <a:pt x="5562568" y="16795"/>
                  </a:lnTo>
                  <a:lnTo>
                    <a:pt x="5544323" y="4504"/>
                  </a:lnTo>
                  <a:lnTo>
                    <a:pt x="5521959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131820" y="195071"/>
              <a:ext cx="5579745" cy="344805"/>
            </a:xfrm>
            <a:custGeom>
              <a:avLst/>
              <a:gdLst/>
              <a:ahLst/>
              <a:cxnLst/>
              <a:rect l="l" t="t" r="r" b="b"/>
              <a:pathLst>
                <a:path w="5579745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4" y="0"/>
                  </a:lnTo>
                  <a:lnTo>
                    <a:pt x="5521959" y="0"/>
                  </a:lnTo>
                  <a:lnTo>
                    <a:pt x="5544323" y="4504"/>
                  </a:lnTo>
                  <a:lnTo>
                    <a:pt x="5562568" y="16795"/>
                  </a:lnTo>
                  <a:lnTo>
                    <a:pt x="5574859" y="35040"/>
                  </a:lnTo>
                  <a:lnTo>
                    <a:pt x="5579363" y="57403"/>
                  </a:lnTo>
                  <a:lnTo>
                    <a:pt x="5579363" y="287019"/>
                  </a:lnTo>
                  <a:lnTo>
                    <a:pt x="5574859" y="309383"/>
                  </a:lnTo>
                  <a:lnTo>
                    <a:pt x="5562568" y="327628"/>
                  </a:lnTo>
                  <a:lnTo>
                    <a:pt x="5544323" y="339919"/>
                  </a:lnTo>
                  <a:lnTo>
                    <a:pt x="5521959" y="344424"/>
                  </a:lnTo>
                  <a:lnTo>
                    <a:pt x="57404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0429" rIns="0" bIns="0" rtlCol="0">
            <a:spAutoFit/>
          </a:bodyPr>
          <a:lstStyle/>
          <a:p>
            <a:pPr marL="401955">
              <a:lnSpc>
                <a:spcPct val="100000"/>
              </a:lnSpc>
              <a:spcBef>
                <a:spcPts val="105"/>
              </a:spcBef>
            </a:pPr>
            <a:r>
              <a:rPr dirty="0"/>
              <a:t>Répondre</a:t>
            </a:r>
            <a:r>
              <a:rPr spc="-40" dirty="0"/>
              <a:t> </a:t>
            </a:r>
            <a:r>
              <a:rPr dirty="0"/>
              <a:t>à</a:t>
            </a:r>
            <a:r>
              <a:rPr spc="-30" dirty="0"/>
              <a:t> </a:t>
            </a:r>
            <a:r>
              <a:rPr dirty="0"/>
              <a:t>l’attente</a:t>
            </a:r>
            <a:r>
              <a:rPr spc="-60" dirty="0"/>
              <a:t> </a:t>
            </a:r>
            <a:r>
              <a:rPr dirty="0"/>
              <a:t>des</a:t>
            </a:r>
            <a:r>
              <a:rPr spc="-35" dirty="0"/>
              <a:t> </a:t>
            </a:r>
            <a:r>
              <a:rPr dirty="0"/>
              <a:t>familles</a:t>
            </a:r>
            <a:r>
              <a:rPr spc="-60" dirty="0"/>
              <a:t> </a:t>
            </a:r>
            <a:r>
              <a:rPr dirty="0"/>
              <a:t>sur</a:t>
            </a:r>
            <a:r>
              <a:rPr spc="-35" dirty="0"/>
              <a:t> </a:t>
            </a:r>
            <a:r>
              <a:rPr dirty="0"/>
              <a:t>l’offre</a:t>
            </a:r>
            <a:r>
              <a:rPr spc="-45" dirty="0"/>
              <a:t> </a:t>
            </a:r>
            <a:r>
              <a:rPr dirty="0"/>
              <a:t>de</a:t>
            </a:r>
            <a:r>
              <a:rPr spc="-40" dirty="0"/>
              <a:t> </a:t>
            </a:r>
            <a:r>
              <a:rPr spc="-10" dirty="0"/>
              <a:t>formation</a:t>
            </a:r>
          </a:p>
        </p:txBody>
      </p:sp>
      <p:sp>
        <p:nvSpPr>
          <p:cNvPr id="19" name="object 19"/>
          <p:cNvSpPr/>
          <p:nvPr/>
        </p:nvSpPr>
        <p:spPr>
          <a:xfrm>
            <a:off x="517083" y="3920502"/>
            <a:ext cx="311150" cy="207645"/>
          </a:xfrm>
          <a:custGeom>
            <a:avLst/>
            <a:gdLst/>
            <a:ahLst/>
            <a:cxnLst/>
            <a:rect l="l" t="t" r="r" b="b"/>
            <a:pathLst>
              <a:path w="311150" h="207645">
                <a:moveTo>
                  <a:pt x="176945" y="0"/>
                </a:moveTo>
                <a:lnTo>
                  <a:pt x="169569" y="144"/>
                </a:lnTo>
                <a:lnTo>
                  <a:pt x="65901" y="23489"/>
                </a:lnTo>
                <a:lnTo>
                  <a:pt x="62199" y="25713"/>
                </a:lnTo>
                <a:lnTo>
                  <a:pt x="27767" y="70180"/>
                </a:lnTo>
                <a:lnTo>
                  <a:pt x="0" y="70180"/>
                </a:lnTo>
                <a:lnTo>
                  <a:pt x="0" y="177642"/>
                </a:lnTo>
                <a:lnTo>
                  <a:pt x="18511" y="177642"/>
                </a:lnTo>
                <a:lnTo>
                  <a:pt x="34772" y="182274"/>
                </a:lnTo>
                <a:lnTo>
                  <a:pt x="48639" y="192464"/>
                </a:lnTo>
                <a:lnTo>
                  <a:pt x="66879" y="202655"/>
                </a:lnTo>
                <a:lnTo>
                  <a:pt x="96261" y="207287"/>
                </a:lnTo>
                <a:lnTo>
                  <a:pt x="162905" y="207287"/>
                </a:lnTo>
                <a:lnTo>
                  <a:pt x="171530" y="205532"/>
                </a:lnTo>
                <a:lnTo>
                  <a:pt x="178594" y="200755"/>
                </a:lnTo>
                <a:lnTo>
                  <a:pt x="183366" y="193686"/>
                </a:lnTo>
                <a:lnTo>
                  <a:pt x="185119" y="185053"/>
                </a:lnTo>
                <a:lnTo>
                  <a:pt x="185119" y="179124"/>
                </a:lnTo>
                <a:lnTo>
                  <a:pt x="182898" y="173936"/>
                </a:lnTo>
                <a:lnTo>
                  <a:pt x="179195" y="170231"/>
                </a:lnTo>
                <a:lnTo>
                  <a:pt x="181417" y="170231"/>
                </a:lnTo>
                <a:lnTo>
                  <a:pt x="190042" y="168476"/>
                </a:lnTo>
                <a:lnTo>
                  <a:pt x="197106" y="163700"/>
                </a:lnTo>
                <a:lnTo>
                  <a:pt x="201878" y="156630"/>
                </a:lnTo>
                <a:lnTo>
                  <a:pt x="203631" y="147997"/>
                </a:lnTo>
                <a:lnTo>
                  <a:pt x="203631" y="142068"/>
                </a:lnTo>
                <a:lnTo>
                  <a:pt x="201410" y="136510"/>
                </a:lnTo>
                <a:lnTo>
                  <a:pt x="197337" y="132434"/>
                </a:lnTo>
                <a:lnTo>
                  <a:pt x="204273" y="129597"/>
                </a:lnTo>
                <a:lnTo>
                  <a:pt x="209786" y="124745"/>
                </a:lnTo>
                <a:lnTo>
                  <a:pt x="213425" y="118364"/>
                </a:lnTo>
                <a:lnTo>
                  <a:pt x="214738" y="110941"/>
                </a:lnTo>
                <a:lnTo>
                  <a:pt x="212985" y="102308"/>
                </a:lnTo>
                <a:lnTo>
                  <a:pt x="208213" y="95239"/>
                </a:lnTo>
                <a:lnTo>
                  <a:pt x="201149" y="90462"/>
                </a:lnTo>
                <a:lnTo>
                  <a:pt x="192524" y="88708"/>
                </a:lnTo>
                <a:lnTo>
                  <a:pt x="292495" y="88708"/>
                </a:lnTo>
                <a:lnTo>
                  <a:pt x="299761" y="87272"/>
                </a:lnTo>
                <a:lnTo>
                  <a:pt x="305639" y="83335"/>
                </a:lnTo>
                <a:lnTo>
                  <a:pt x="309572" y="77452"/>
                </a:lnTo>
                <a:lnTo>
                  <a:pt x="311007" y="70180"/>
                </a:lnTo>
                <a:lnTo>
                  <a:pt x="309572" y="62908"/>
                </a:lnTo>
                <a:lnTo>
                  <a:pt x="305639" y="57025"/>
                </a:lnTo>
                <a:lnTo>
                  <a:pt x="299761" y="53088"/>
                </a:lnTo>
                <a:lnTo>
                  <a:pt x="292495" y="51652"/>
                </a:lnTo>
                <a:lnTo>
                  <a:pt x="109220" y="51652"/>
                </a:lnTo>
                <a:lnTo>
                  <a:pt x="177714" y="36459"/>
                </a:lnTo>
                <a:lnTo>
                  <a:pt x="184442" y="33454"/>
                </a:lnTo>
                <a:lnTo>
                  <a:pt x="189331" y="28260"/>
                </a:lnTo>
                <a:lnTo>
                  <a:pt x="191928" y="21608"/>
                </a:lnTo>
                <a:lnTo>
                  <a:pt x="191783" y="14225"/>
                </a:lnTo>
                <a:lnTo>
                  <a:pt x="188781" y="7492"/>
                </a:lnTo>
                <a:lnTo>
                  <a:pt x="183592" y="2599"/>
                </a:lnTo>
                <a:lnTo>
                  <a:pt x="176945" y="0"/>
                </a:lnTo>
                <a:close/>
              </a:path>
            </a:pathLst>
          </a:custGeom>
          <a:solidFill>
            <a:srgbClr val="34B9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17083" y="4347222"/>
            <a:ext cx="311150" cy="207645"/>
          </a:xfrm>
          <a:custGeom>
            <a:avLst/>
            <a:gdLst/>
            <a:ahLst/>
            <a:cxnLst/>
            <a:rect l="l" t="t" r="r" b="b"/>
            <a:pathLst>
              <a:path w="311150" h="207645">
                <a:moveTo>
                  <a:pt x="176945" y="0"/>
                </a:moveTo>
                <a:lnTo>
                  <a:pt x="169569" y="144"/>
                </a:lnTo>
                <a:lnTo>
                  <a:pt x="65901" y="23489"/>
                </a:lnTo>
                <a:lnTo>
                  <a:pt x="62199" y="25713"/>
                </a:lnTo>
                <a:lnTo>
                  <a:pt x="27767" y="70180"/>
                </a:lnTo>
                <a:lnTo>
                  <a:pt x="0" y="70180"/>
                </a:lnTo>
                <a:lnTo>
                  <a:pt x="0" y="177642"/>
                </a:lnTo>
                <a:lnTo>
                  <a:pt x="18511" y="177642"/>
                </a:lnTo>
                <a:lnTo>
                  <a:pt x="34772" y="182274"/>
                </a:lnTo>
                <a:lnTo>
                  <a:pt x="48639" y="192464"/>
                </a:lnTo>
                <a:lnTo>
                  <a:pt x="66879" y="202655"/>
                </a:lnTo>
                <a:lnTo>
                  <a:pt x="96261" y="207287"/>
                </a:lnTo>
                <a:lnTo>
                  <a:pt x="162905" y="207287"/>
                </a:lnTo>
                <a:lnTo>
                  <a:pt x="171530" y="205532"/>
                </a:lnTo>
                <a:lnTo>
                  <a:pt x="178594" y="200755"/>
                </a:lnTo>
                <a:lnTo>
                  <a:pt x="183366" y="193686"/>
                </a:lnTo>
                <a:lnTo>
                  <a:pt x="185119" y="185053"/>
                </a:lnTo>
                <a:lnTo>
                  <a:pt x="185119" y="179124"/>
                </a:lnTo>
                <a:lnTo>
                  <a:pt x="182898" y="173936"/>
                </a:lnTo>
                <a:lnTo>
                  <a:pt x="179195" y="170231"/>
                </a:lnTo>
                <a:lnTo>
                  <a:pt x="181417" y="170231"/>
                </a:lnTo>
                <a:lnTo>
                  <a:pt x="190042" y="168476"/>
                </a:lnTo>
                <a:lnTo>
                  <a:pt x="197106" y="163700"/>
                </a:lnTo>
                <a:lnTo>
                  <a:pt x="201878" y="156630"/>
                </a:lnTo>
                <a:lnTo>
                  <a:pt x="203631" y="147997"/>
                </a:lnTo>
                <a:lnTo>
                  <a:pt x="203631" y="142068"/>
                </a:lnTo>
                <a:lnTo>
                  <a:pt x="201410" y="136510"/>
                </a:lnTo>
                <a:lnTo>
                  <a:pt x="197337" y="132434"/>
                </a:lnTo>
                <a:lnTo>
                  <a:pt x="204273" y="129597"/>
                </a:lnTo>
                <a:lnTo>
                  <a:pt x="209786" y="124745"/>
                </a:lnTo>
                <a:lnTo>
                  <a:pt x="213425" y="118364"/>
                </a:lnTo>
                <a:lnTo>
                  <a:pt x="214738" y="110941"/>
                </a:lnTo>
                <a:lnTo>
                  <a:pt x="212985" y="102308"/>
                </a:lnTo>
                <a:lnTo>
                  <a:pt x="208213" y="95239"/>
                </a:lnTo>
                <a:lnTo>
                  <a:pt x="201149" y="90462"/>
                </a:lnTo>
                <a:lnTo>
                  <a:pt x="192524" y="88708"/>
                </a:lnTo>
                <a:lnTo>
                  <a:pt x="292495" y="88708"/>
                </a:lnTo>
                <a:lnTo>
                  <a:pt x="299761" y="87272"/>
                </a:lnTo>
                <a:lnTo>
                  <a:pt x="305639" y="83335"/>
                </a:lnTo>
                <a:lnTo>
                  <a:pt x="309572" y="77452"/>
                </a:lnTo>
                <a:lnTo>
                  <a:pt x="311007" y="70180"/>
                </a:lnTo>
                <a:lnTo>
                  <a:pt x="309572" y="62908"/>
                </a:lnTo>
                <a:lnTo>
                  <a:pt x="305639" y="57025"/>
                </a:lnTo>
                <a:lnTo>
                  <a:pt x="299761" y="53088"/>
                </a:lnTo>
                <a:lnTo>
                  <a:pt x="292495" y="51652"/>
                </a:lnTo>
                <a:lnTo>
                  <a:pt x="109220" y="51652"/>
                </a:lnTo>
                <a:lnTo>
                  <a:pt x="177714" y="36459"/>
                </a:lnTo>
                <a:lnTo>
                  <a:pt x="184442" y="33454"/>
                </a:lnTo>
                <a:lnTo>
                  <a:pt x="189331" y="28260"/>
                </a:lnTo>
                <a:lnTo>
                  <a:pt x="191928" y="21608"/>
                </a:lnTo>
                <a:lnTo>
                  <a:pt x="191783" y="14225"/>
                </a:lnTo>
                <a:lnTo>
                  <a:pt x="188781" y="7492"/>
                </a:lnTo>
                <a:lnTo>
                  <a:pt x="183592" y="2599"/>
                </a:lnTo>
                <a:lnTo>
                  <a:pt x="176945" y="0"/>
                </a:lnTo>
                <a:close/>
              </a:path>
            </a:pathLst>
          </a:custGeom>
          <a:solidFill>
            <a:srgbClr val="34B9B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2251" y="1275588"/>
            <a:ext cx="4396740" cy="2284476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23988" y="2420111"/>
            <a:ext cx="1014983" cy="1423416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10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4863" y="858773"/>
            <a:ext cx="392239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600" b="1" spc="-6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informations</a:t>
            </a:r>
            <a:r>
              <a:rPr sz="16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claires,</a:t>
            </a:r>
            <a:r>
              <a:rPr sz="16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riches</a:t>
            </a:r>
            <a:r>
              <a:rPr sz="16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et</a:t>
            </a:r>
            <a:r>
              <a:rPr sz="16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1"/>
                </a:solidFill>
                <a:latin typeface="Arial"/>
                <a:cs typeface="Arial"/>
              </a:rPr>
              <a:t>utiles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9749" y="1286255"/>
            <a:ext cx="4790440" cy="17272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0"/>
              </a:lnSpc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informations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contenu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2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débouchés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2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formation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17946" y="1258570"/>
            <a:ext cx="31838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: les</a:t>
            </a:r>
            <a:r>
              <a:rPr sz="1200" spc="-10" dirty="0">
                <a:latin typeface="Arial MT"/>
                <a:cs typeface="Arial MT"/>
              </a:rPr>
              <a:t> enseignements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 les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options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proposés,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le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7075" y="1441145"/>
            <a:ext cx="7792084" cy="821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nombre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places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disponibles,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informations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pour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candidats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situation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handicap,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contacts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avec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les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latin typeface="Arial MT"/>
                <a:cs typeface="Arial MT"/>
              </a:rPr>
              <a:t>responsables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formation</a:t>
            </a:r>
            <a:endParaRPr sz="1200">
              <a:latin typeface="Arial MT"/>
              <a:cs typeface="Arial MT"/>
            </a:endParaRPr>
          </a:p>
          <a:p>
            <a:pPr marL="18415" marR="5080">
              <a:lnSpc>
                <a:spcPct val="100000"/>
              </a:lnSpc>
              <a:spcBef>
                <a:spcPts val="505"/>
              </a:spcBef>
            </a:pP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Et</a:t>
            </a: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en</a:t>
            </a: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2025</a:t>
            </a:r>
            <a:r>
              <a:rPr sz="1200" dirty="0">
                <a:latin typeface="Arial MT"/>
                <a:cs typeface="Arial MT"/>
              </a:rPr>
              <a:t>,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informations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plus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riches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sur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taux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réussite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d’insertion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professionnelle,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débouchés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les </a:t>
            </a:r>
            <a:r>
              <a:rPr sz="1200" dirty="0">
                <a:latin typeface="Arial MT"/>
                <a:cs typeface="Arial MT"/>
              </a:rPr>
              <a:t>possibilités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poursuite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d’études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9749" y="2511551"/>
            <a:ext cx="4724400" cy="17272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2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informations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critères</a:t>
            </a:r>
            <a:r>
              <a:rPr sz="12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modalités</a:t>
            </a:r>
            <a:r>
              <a:rPr sz="12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candidature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2415" y="2483942"/>
            <a:ext cx="294767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: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liste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détaillée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critères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d’analyse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des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7075" y="2667380"/>
            <a:ext cx="7660640" cy="857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8257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candidatures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leur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niveau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d’importance,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modalités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calendrier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éventuelles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épreuves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sélection </a:t>
            </a:r>
            <a:r>
              <a:rPr sz="1200" dirty="0">
                <a:latin typeface="Arial MT"/>
                <a:cs typeface="Arial MT"/>
              </a:rPr>
              <a:t>(écrit/oral),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conseils</a:t>
            </a:r>
            <a:r>
              <a:rPr sz="1200" spc="-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enseignants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du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supérieur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sur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manière</a:t>
            </a:r>
            <a:r>
              <a:rPr sz="1200" spc="-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d’élaborer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sa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candidature</a:t>
            </a:r>
            <a:endParaRPr sz="1200">
              <a:latin typeface="Arial MT"/>
              <a:cs typeface="Arial MT"/>
            </a:endParaRPr>
          </a:p>
          <a:p>
            <a:pPr marL="18415" marR="5080">
              <a:lnSpc>
                <a:spcPct val="100000"/>
              </a:lnSpc>
              <a:spcBef>
                <a:spcPts val="790"/>
              </a:spcBef>
            </a:pP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lycéens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b="1" dirty="0">
                <a:latin typeface="Arial"/>
                <a:cs typeface="Arial"/>
              </a:rPr>
              <a:t>cordées</a:t>
            </a:r>
            <a:r>
              <a:rPr sz="1200" b="1" spc="-4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la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réussite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dirty="0">
                <a:latin typeface="Arial MT"/>
                <a:cs typeface="Arial MT"/>
              </a:rPr>
              <a:t>pourront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identifier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formations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qui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prennent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compte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critère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dans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spc="-20" dirty="0">
                <a:latin typeface="Arial MT"/>
                <a:cs typeface="Arial MT"/>
              </a:rPr>
              <a:t>leur </a:t>
            </a:r>
            <a:r>
              <a:rPr sz="1200" dirty="0">
                <a:latin typeface="Arial MT"/>
                <a:cs typeface="Arial MT"/>
              </a:rPr>
              <a:t>analyse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candidatures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(près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40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%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formations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2024)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5845" y="3709428"/>
            <a:ext cx="6216650" cy="17272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Nouveauté</a:t>
            </a:r>
            <a:r>
              <a:rPr sz="1200"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2025</a:t>
            </a:r>
            <a:r>
              <a:rPr sz="1200" b="1" spc="-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informations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plus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riches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réfléchir</a:t>
            </a:r>
            <a:r>
              <a:rPr sz="12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avant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faire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vos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50760" y="3682060"/>
            <a:ext cx="148780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: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 taux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d’accès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la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3171" y="3865575"/>
            <a:ext cx="7600315" cy="688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formation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2024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(pour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savoir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si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formation</a:t>
            </a:r>
            <a:r>
              <a:rPr sz="1200" spc="-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est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très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demandée)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informations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sur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profil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lycéens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de </a:t>
            </a:r>
            <a:r>
              <a:rPr sz="1200" dirty="0">
                <a:latin typeface="Arial MT"/>
                <a:cs typeface="Arial MT"/>
              </a:rPr>
              <a:t>terminale</a:t>
            </a:r>
            <a:r>
              <a:rPr sz="1200" spc="-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admis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années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précédentes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(série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bac,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niveau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scolaire,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choix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parcours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au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lycée)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sz="1200" b="1" dirty="0">
                <a:latin typeface="Arial"/>
                <a:cs typeface="Arial"/>
              </a:rPr>
              <a:t>Pour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chaque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formation </a:t>
            </a:r>
            <a:r>
              <a:rPr sz="1200" dirty="0">
                <a:latin typeface="Arial MT"/>
                <a:cs typeface="Arial MT"/>
              </a:rPr>
              <a:t>: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un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rapport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détaillé</a:t>
            </a:r>
            <a:r>
              <a:rPr sz="1200" spc="-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sur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critères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profil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admis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20" dirty="0">
                <a:latin typeface="Arial MT"/>
                <a:cs typeface="Arial MT"/>
              </a:rPr>
              <a:t>2024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629914" y="173481"/>
            <a:ext cx="5052695" cy="372745"/>
            <a:chOff x="3629914" y="173481"/>
            <a:chExt cx="5052695" cy="372745"/>
          </a:xfrm>
        </p:grpSpPr>
        <p:sp>
          <p:nvSpPr>
            <p:cNvPr id="13" name="object 13"/>
            <p:cNvSpPr/>
            <p:nvPr/>
          </p:nvSpPr>
          <p:spPr>
            <a:xfrm>
              <a:off x="3636264" y="179831"/>
              <a:ext cx="5039995" cy="360045"/>
            </a:xfrm>
            <a:custGeom>
              <a:avLst/>
              <a:gdLst/>
              <a:ahLst/>
              <a:cxnLst/>
              <a:rect l="l" t="t" r="r" b="b"/>
              <a:pathLst>
                <a:path w="5039995" h="360045">
                  <a:moveTo>
                    <a:pt x="4979924" y="0"/>
                  </a:moveTo>
                  <a:lnTo>
                    <a:pt x="59944" y="0"/>
                  </a:lnTo>
                  <a:lnTo>
                    <a:pt x="36593" y="4704"/>
                  </a:lnTo>
                  <a:lnTo>
                    <a:pt x="17541" y="17541"/>
                  </a:lnTo>
                  <a:lnTo>
                    <a:pt x="4704" y="36593"/>
                  </a:lnTo>
                  <a:lnTo>
                    <a:pt x="0" y="59943"/>
                  </a:lnTo>
                  <a:lnTo>
                    <a:pt x="0" y="299719"/>
                  </a:lnTo>
                  <a:lnTo>
                    <a:pt x="4704" y="323070"/>
                  </a:lnTo>
                  <a:lnTo>
                    <a:pt x="17541" y="342122"/>
                  </a:lnTo>
                  <a:lnTo>
                    <a:pt x="36593" y="354959"/>
                  </a:lnTo>
                  <a:lnTo>
                    <a:pt x="59944" y="359663"/>
                  </a:lnTo>
                  <a:lnTo>
                    <a:pt x="4979924" y="359663"/>
                  </a:lnTo>
                  <a:lnTo>
                    <a:pt x="5003274" y="354959"/>
                  </a:lnTo>
                  <a:lnTo>
                    <a:pt x="5022326" y="342122"/>
                  </a:lnTo>
                  <a:lnTo>
                    <a:pt x="5035163" y="323070"/>
                  </a:lnTo>
                  <a:lnTo>
                    <a:pt x="5039868" y="299719"/>
                  </a:lnTo>
                  <a:lnTo>
                    <a:pt x="5039868" y="59943"/>
                  </a:lnTo>
                  <a:lnTo>
                    <a:pt x="5035163" y="36593"/>
                  </a:lnTo>
                  <a:lnTo>
                    <a:pt x="5022326" y="17541"/>
                  </a:lnTo>
                  <a:lnTo>
                    <a:pt x="5003274" y="4704"/>
                  </a:lnTo>
                  <a:lnTo>
                    <a:pt x="4979924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636264" y="179831"/>
              <a:ext cx="5039995" cy="360045"/>
            </a:xfrm>
            <a:custGeom>
              <a:avLst/>
              <a:gdLst/>
              <a:ahLst/>
              <a:cxnLst/>
              <a:rect l="l" t="t" r="r" b="b"/>
              <a:pathLst>
                <a:path w="5039995" h="360045">
                  <a:moveTo>
                    <a:pt x="0" y="59943"/>
                  </a:moveTo>
                  <a:lnTo>
                    <a:pt x="4704" y="36593"/>
                  </a:lnTo>
                  <a:lnTo>
                    <a:pt x="17541" y="17541"/>
                  </a:lnTo>
                  <a:lnTo>
                    <a:pt x="36593" y="4704"/>
                  </a:lnTo>
                  <a:lnTo>
                    <a:pt x="59944" y="0"/>
                  </a:lnTo>
                  <a:lnTo>
                    <a:pt x="4979924" y="0"/>
                  </a:lnTo>
                  <a:lnTo>
                    <a:pt x="5003274" y="4704"/>
                  </a:lnTo>
                  <a:lnTo>
                    <a:pt x="5022326" y="17541"/>
                  </a:lnTo>
                  <a:lnTo>
                    <a:pt x="5035163" y="36593"/>
                  </a:lnTo>
                  <a:lnTo>
                    <a:pt x="5039868" y="59943"/>
                  </a:lnTo>
                  <a:lnTo>
                    <a:pt x="5039868" y="299719"/>
                  </a:lnTo>
                  <a:lnTo>
                    <a:pt x="5035163" y="323070"/>
                  </a:lnTo>
                  <a:lnTo>
                    <a:pt x="5022326" y="342122"/>
                  </a:lnTo>
                  <a:lnTo>
                    <a:pt x="5003274" y="354959"/>
                  </a:lnTo>
                  <a:lnTo>
                    <a:pt x="4979924" y="359663"/>
                  </a:lnTo>
                  <a:lnTo>
                    <a:pt x="59944" y="359663"/>
                  </a:lnTo>
                  <a:lnTo>
                    <a:pt x="36593" y="354959"/>
                  </a:lnTo>
                  <a:lnTo>
                    <a:pt x="17541" y="342122"/>
                  </a:lnTo>
                  <a:lnTo>
                    <a:pt x="4704" y="323070"/>
                  </a:lnTo>
                  <a:lnTo>
                    <a:pt x="0" y="299719"/>
                  </a:lnTo>
                  <a:lnTo>
                    <a:pt x="0" y="5994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2808" rIns="0" bIns="0" rtlCol="0">
            <a:spAutoFit/>
          </a:bodyPr>
          <a:lstStyle/>
          <a:p>
            <a:pPr marL="5334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0" dirty="0"/>
              <a:t> </a:t>
            </a:r>
            <a:r>
              <a:rPr dirty="0"/>
              <a:t>fiche</a:t>
            </a:r>
            <a:r>
              <a:rPr spc="-45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formation</a:t>
            </a:r>
            <a:r>
              <a:rPr spc="-65" dirty="0"/>
              <a:t> </a:t>
            </a:r>
            <a:r>
              <a:rPr dirty="0"/>
              <a:t>:</a:t>
            </a:r>
            <a:r>
              <a:rPr spc="-30" dirty="0"/>
              <a:t> </a:t>
            </a:r>
            <a:r>
              <a:rPr dirty="0"/>
              <a:t>l’essentiel</a:t>
            </a:r>
            <a:r>
              <a:rPr spc="-55" dirty="0"/>
              <a:t> </a:t>
            </a:r>
            <a:r>
              <a:rPr dirty="0"/>
              <a:t>pour</a:t>
            </a:r>
            <a:r>
              <a:rPr spc="-20" dirty="0"/>
              <a:t> </a:t>
            </a:r>
            <a:r>
              <a:rPr dirty="0"/>
              <a:t>vous</a:t>
            </a:r>
            <a:r>
              <a:rPr spc="-30" dirty="0"/>
              <a:t> </a:t>
            </a:r>
            <a:r>
              <a:rPr dirty="0"/>
              <a:t>aider</a:t>
            </a:r>
            <a:r>
              <a:rPr spc="-45" dirty="0"/>
              <a:t> </a:t>
            </a:r>
            <a:r>
              <a:rPr dirty="0"/>
              <a:t>à</a:t>
            </a:r>
            <a:r>
              <a:rPr spc="-30" dirty="0"/>
              <a:t> </a:t>
            </a:r>
            <a:r>
              <a:rPr spc="-10" dirty="0"/>
              <a:t>choisir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11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21453" y="80518"/>
            <a:ext cx="4338320" cy="553720"/>
            <a:chOff x="4521453" y="80518"/>
            <a:chExt cx="4338320" cy="553720"/>
          </a:xfrm>
        </p:grpSpPr>
        <p:sp>
          <p:nvSpPr>
            <p:cNvPr id="3" name="object 3"/>
            <p:cNvSpPr/>
            <p:nvPr/>
          </p:nvSpPr>
          <p:spPr>
            <a:xfrm>
              <a:off x="4527803" y="86868"/>
              <a:ext cx="4325620" cy="541020"/>
            </a:xfrm>
            <a:custGeom>
              <a:avLst/>
              <a:gdLst/>
              <a:ahLst/>
              <a:cxnLst/>
              <a:rect l="l" t="t" r="r" b="b"/>
              <a:pathLst>
                <a:path w="4325620" h="541020">
                  <a:moveTo>
                    <a:pt x="4234942" y="0"/>
                  </a:moveTo>
                  <a:lnTo>
                    <a:pt x="90170" y="0"/>
                  </a:lnTo>
                  <a:lnTo>
                    <a:pt x="55078" y="7088"/>
                  </a:lnTo>
                  <a:lnTo>
                    <a:pt x="26416" y="26416"/>
                  </a:lnTo>
                  <a:lnTo>
                    <a:pt x="7088" y="55078"/>
                  </a:lnTo>
                  <a:lnTo>
                    <a:pt x="0" y="90170"/>
                  </a:lnTo>
                  <a:lnTo>
                    <a:pt x="0" y="450850"/>
                  </a:lnTo>
                  <a:lnTo>
                    <a:pt x="7088" y="485941"/>
                  </a:lnTo>
                  <a:lnTo>
                    <a:pt x="26416" y="514603"/>
                  </a:lnTo>
                  <a:lnTo>
                    <a:pt x="55078" y="533931"/>
                  </a:lnTo>
                  <a:lnTo>
                    <a:pt x="90170" y="541020"/>
                  </a:lnTo>
                  <a:lnTo>
                    <a:pt x="4234942" y="541020"/>
                  </a:lnTo>
                  <a:lnTo>
                    <a:pt x="4270033" y="533931"/>
                  </a:lnTo>
                  <a:lnTo>
                    <a:pt x="4298696" y="514603"/>
                  </a:lnTo>
                  <a:lnTo>
                    <a:pt x="4318023" y="485941"/>
                  </a:lnTo>
                  <a:lnTo>
                    <a:pt x="4325112" y="450850"/>
                  </a:lnTo>
                  <a:lnTo>
                    <a:pt x="4325112" y="90170"/>
                  </a:lnTo>
                  <a:lnTo>
                    <a:pt x="4318023" y="55078"/>
                  </a:lnTo>
                  <a:lnTo>
                    <a:pt x="4298696" y="26416"/>
                  </a:lnTo>
                  <a:lnTo>
                    <a:pt x="4270033" y="7088"/>
                  </a:lnTo>
                  <a:lnTo>
                    <a:pt x="4234942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27803" y="86868"/>
              <a:ext cx="4325620" cy="541020"/>
            </a:xfrm>
            <a:custGeom>
              <a:avLst/>
              <a:gdLst/>
              <a:ahLst/>
              <a:cxnLst/>
              <a:rect l="l" t="t" r="r" b="b"/>
              <a:pathLst>
                <a:path w="4325620" h="541020">
                  <a:moveTo>
                    <a:pt x="0" y="90170"/>
                  </a:moveTo>
                  <a:lnTo>
                    <a:pt x="7088" y="55078"/>
                  </a:lnTo>
                  <a:lnTo>
                    <a:pt x="26416" y="26416"/>
                  </a:lnTo>
                  <a:lnTo>
                    <a:pt x="55078" y="7088"/>
                  </a:lnTo>
                  <a:lnTo>
                    <a:pt x="90170" y="0"/>
                  </a:lnTo>
                  <a:lnTo>
                    <a:pt x="4234942" y="0"/>
                  </a:lnTo>
                  <a:lnTo>
                    <a:pt x="4270033" y="7088"/>
                  </a:lnTo>
                  <a:lnTo>
                    <a:pt x="4298696" y="26416"/>
                  </a:lnTo>
                  <a:lnTo>
                    <a:pt x="4318023" y="55078"/>
                  </a:lnTo>
                  <a:lnTo>
                    <a:pt x="4325112" y="90170"/>
                  </a:lnTo>
                  <a:lnTo>
                    <a:pt x="4325112" y="450850"/>
                  </a:lnTo>
                  <a:lnTo>
                    <a:pt x="4318023" y="485941"/>
                  </a:lnTo>
                  <a:lnTo>
                    <a:pt x="4298696" y="514603"/>
                  </a:lnTo>
                  <a:lnTo>
                    <a:pt x="4270033" y="533931"/>
                  </a:lnTo>
                  <a:lnTo>
                    <a:pt x="4234942" y="541020"/>
                  </a:lnTo>
                  <a:lnTo>
                    <a:pt x="90170" y="541020"/>
                  </a:lnTo>
                  <a:lnTo>
                    <a:pt x="55078" y="533931"/>
                  </a:lnTo>
                  <a:lnTo>
                    <a:pt x="26416" y="514603"/>
                  </a:lnTo>
                  <a:lnTo>
                    <a:pt x="7088" y="485941"/>
                  </a:lnTo>
                  <a:lnTo>
                    <a:pt x="0" y="450850"/>
                  </a:lnTo>
                  <a:lnTo>
                    <a:pt x="0" y="90170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9710" rIns="0" bIns="0" rtlCol="0">
            <a:spAutoFit/>
          </a:bodyPr>
          <a:lstStyle/>
          <a:p>
            <a:pPr marL="1508125">
              <a:lnSpc>
                <a:spcPct val="100000"/>
              </a:lnSpc>
              <a:spcBef>
                <a:spcPts val="105"/>
              </a:spcBef>
            </a:pPr>
            <a:r>
              <a:rPr dirty="0"/>
              <a:t>Assurer</a:t>
            </a:r>
            <a:r>
              <a:rPr spc="-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visibilité</a:t>
            </a:r>
            <a:r>
              <a:rPr spc="-65" dirty="0"/>
              <a:t> </a:t>
            </a:r>
            <a:r>
              <a:rPr dirty="0"/>
              <a:t>des</a:t>
            </a:r>
            <a:r>
              <a:rPr spc="-45" dirty="0"/>
              <a:t> </a:t>
            </a:r>
            <a:r>
              <a:rPr dirty="0"/>
              <a:t>critères</a:t>
            </a:r>
            <a:r>
              <a:rPr spc="-65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spc="-10" dirty="0"/>
              <a:t>candidatures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848225" y="1091945"/>
            <a:ext cx="3872865" cy="120015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1510"/>
              </a:lnSpc>
              <a:spcBef>
                <a:spcPts val="295"/>
              </a:spcBef>
            </a:pP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&gt;&gt;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une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rubrique</a:t>
            </a:r>
            <a:r>
              <a:rPr sz="14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dédiée</a:t>
            </a:r>
            <a:r>
              <a:rPr sz="14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aux</a:t>
            </a:r>
            <a:r>
              <a:rPr sz="14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critères</a:t>
            </a:r>
            <a:r>
              <a:rPr sz="1400" b="1" spc="-6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d’analyse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4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candidatures</a:t>
            </a:r>
            <a:r>
              <a:rPr sz="14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avec</a:t>
            </a:r>
            <a:r>
              <a:rPr sz="1400" b="1" spc="-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une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 présentation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globale</a:t>
            </a:r>
            <a:r>
              <a:rPr sz="14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et</a:t>
            </a:r>
            <a:r>
              <a:rPr sz="14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détaillée</a:t>
            </a:r>
            <a:endParaRPr sz="1400">
              <a:latin typeface="Arial"/>
              <a:cs typeface="Arial"/>
            </a:endParaRPr>
          </a:p>
          <a:p>
            <a:pPr marL="12700" marR="49530">
              <a:lnSpc>
                <a:spcPts val="1510"/>
              </a:lnSpc>
              <a:spcBef>
                <a:spcPts val="1520"/>
              </a:spcBef>
            </a:pP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&gt;&gt;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la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rubrique</a:t>
            </a:r>
            <a:r>
              <a:rPr sz="14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0000"/>
                </a:solidFill>
                <a:latin typeface="Arial"/>
                <a:cs typeface="Arial"/>
              </a:rPr>
              <a:t>Conseils</a:t>
            </a:r>
            <a:r>
              <a:rPr sz="1400" b="1" spc="-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pour</a:t>
            </a:r>
            <a:r>
              <a:rPr sz="14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faire</a:t>
            </a:r>
            <a:r>
              <a:rPr sz="14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passer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00091"/>
                </a:solidFill>
                <a:latin typeface="Arial"/>
                <a:cs typeface="Arial"/>
              </a:rPr>
              <a:t>des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messages</a:t>
            </a:r>
            <a:r>
              <a:rPr sz="14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aux</a:t>
            </a:r>
            <a:r>
              <a:rPr sz="14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candidats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92" y="801623"/>
            <a:ext cx="4453128" cy="434187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4643628" y="2644139"/>
            <a:ext cx="4288790" cy="1169035"/>
          </a:xfrm>
          <a:prstGeom prst="rect">
            <a:avLst/>
          </a:prstGeom>
          <a:ln w="9525">
            <a:solidFill>
              <a:srgbClr val="E0000E"/>
            </a:solidFill>
          </a:ln>
        </p:spPr>
        <p:txBody>
          <a:bodyPr vert="horz" wrap="square" lIns="0" tIns="4191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330"/>
              </a:spcBef>
            </a:pPr>
            <a:r>
              <a:rPr sz="1400" dirty="0">
                <a:solidFill>
                  <a:srgbClr val="FF0000"/>
                </a:solidFill>
                <a:latin typeface="Lucida Sans Unicode"/>
                <a:cs typeface="Lucida Sans Unicode"/>
              </a:rPr>
              <a:t>Nouveauté</a:t>
            </a:r>
            <a:r>
              <a:rPr sz="1400" spc="-55" dirty="0">
                <a:solidFill>
                  <a:srgbClr val="FF0000"/>
                </a:solidFill>
                <a:latin typeface="Lucida Sans Unicode"/>
                <a:cs typeface="Lucida Sans Unicode"/>
              </a:rPr>
              <a:t> </a:t>
            </a:r>
            <a:r>
              <a:rPr sz="1400" dirty="0">
                <a:solidFill>
                  <a:srgbClr val="FF0000"/>
                </a:solidFill>
                <a:latin typeface="Lucida Sans Unicode"/>
                <a:cs typeface="Lucida Sans Unicode"/>
              </a:rPr>
              <a:t>en</a:t>
            </a:r>
            <a:r>
              <a:rPr sz="1400" spc="-25" dirty="0">
                <a:solidFill>
                  <a:srgbClr val="FF0000"/>
                </a:solidFill>
                <a:latin typeface="Lucida Sans Unicode"/>
                <a:cs typeface="Lucida Sans Unicode"/>
              </a:rPr>
              <a:t> </a:t>
            </a:r>
            <a:r>
              <a:rPr sz="1400" spc="-65" dirty="0">
                <a:solidFill>
                  <a:srgbClr val="FF0000"/>
                </a:solidFill>
                <a:latin typeface="Lucida Sans Unicode"/>
                <a:cs typeface="Lucida Sans Unicode"/>
              </a:rPr>
              <a:t>2025</a:t>
            </a:r>
            <a:r>
              <a:rPr sz="1400" spc="-50" dirty="0">
                <a:solidFill>
                  <a:srgbClr val="FF0000"/>
                </a:solidFill>
                <a:latin typeface="Lucida Sans Unicode"/>
                <a:cs typeface="Lucida Sans Unicode"/>
              </a:rPr>
              <a:t> </a:t>
            </a:r>
            <a:r>
              <a:rPr sz="1400" spc="-50" dirty="0">
                <a:solidFill>
                  <a:srgbClr val="000091"/>
                </a:solidFill>
                <a:latin typeface="Lucida Sans Unicode"/>
                <a:cs typeface="Lucida Sans Unicode"/>
              </a:rPr>
              <a:t>:</a:t>
            </a:r>
            <a:endParaRPr sz="1400">
              <a:latin typeface="Lucida Sans Unicode"/>
              <a:cs typeface="Lucida Sans Unicode"/>
            </a:endParaRPr>
          </a:p>
          <a:p>
            <a:pPr marL="92710" marR="203835">
              <a:lnSpc>
                <a:spcPct val="100000"/>
              </a:lnSpc>
              <a:spcBef>
                <a:spcPts val="1680"/>
              </a:spcBef>
            </a:pPr>
            <a:r>
              <a:rPr sz="1400" dirty="0">
                <a:solidFill>
                  <a:srgbClr val="000091"/>
                </a:solidFill>
                <a:latin typeface="Lucida Sans Unicode"/>
                <a:cs typeface="Lucida Sans Unicode"/>
              </a:rPr>
              <a:t>Des</a:t>
            </a:r>
            <a:r>
              <a:rPr sz="1400" spc="-70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u="sng" dirty="0">
                <a:solidFill>
                  <a:srgbClr val="000091"/>
                </a:solidFill>
                <a:uFill>
                  <a:solidFill>
                    <a:srgbClr val="34B9B5"/>
                  </a:solidFill>
                </a:uFill>
                <a:latin typeface="Lucida Sans Unicode"/>
                <a:cs typeface="Lucida Sans Unicode"/>
              </a:rPr>
              <a:t>rapports</a:t>
            </a:r>
            <a:r>
              <a:rPr sz="1400" u="sng" spc="-95" dirty="0">
                <a:solidFill>
                  <a:srgbClr val="000091"/>
                </a:solidFill>
                <a:uFill>
                  <a:solidFill>
                    <a:srgbClr val="34B9B5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400" u="sng" spc="-10" dirty="0">
                <a:solidFill>
                  <a:srgbClr val="000091"/>
                </a:solidFill>
                <a:uFill>
                  <a:solidFill>
                    <a:srgbClr val="34B9B5"/>
                  </a:solidFill>
                </a:uFill>
                <a:latin typeface="Lucida Sans Unicode"/>
                <a:cs typeface="Lucida Sans Unicode"/>
              </a:rPr>
              <a:t>d’analyse</a:t>
            </a:r>
            <a:r>
              <a:rPr sz="1400" u="sng" spc="-60" dirty="0">
                <a:solidFill>
                  <a:srgbClr val="000091"/>
                </a:solidFill>
                <a:uFill>
                  <a:solidFill>
                    <a:srgbClr val="34B9B5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400" u="sng" dirty="0">
                <a:solidFill>
                  <a:srgbClr val="000091"/>
                </a:solidFill>
                <a:uFill>
                  <a:solidFill>
                    <a:srgbClr val="34B9B5"/>
                  </a:solidFill>
                </a:uFill>
                <a:latin typeface="Lucida Sans Unicode"/>
                <a:cs typeface="Lucida Sans Unicode"/>
              </a:rPr>
              <a:t>des</a:t>
            </a:r>
            <a:r>
              <a:rPr sz="1400" u="sng" spc="-55" dirty="0">
                <a:solidFill>
                  <a:srgbClr val="000091"/>
                </a:solidFill>
                <a:uFill>
                  <a:solidFill>
                    <a:srgbClr val="34B9B5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400" u="sng" dirty="0">
                <a:solidFill>
                  <a:srgbClr val="000091"/>
                </a:solidFill>
                <a:uFill>
                  <a:solidFill>
                    <a:srgbClr val="34B9B5"/>
                  </a:solidFill>
                </a:uFill>
                <a:latin typeface="Lucida Sans Unicode"/>
                <a:cs typeface="Lucida Sans Unicode"/>
              </a:rPr>
              <a:t>candidatures</a:t>
            </a:r>
            <a:r>
              <a:rPr sz="1400" u="sng" spc="-65" dirty="0">
                <a:solidFill>
                  <a:srgbClr val="000091"/>
                </a:solidFill>
                <a:uFill>
                  <a:solidFill>
                    <a:srgbClr val="34B9B5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400" spc="-25" dirty="0">
                <a:solidFill>
                  <a:srgbClr val="000091"/>
                </a:solidFill>
                <a:latin typeface="Lucida Sans Unicode"/>
                <a:cs typeface="Lucida Sans Unicode"/>
              </a:rPr>
              <a:t>de </a:t>
            </a:r>
            <a:r>
              <a:rPr sz="1400" spc="-10" dirty="0">
                <a:solidFill>
                  <a:srgbClr val="000091"/>
                </a:solidFill>
                <a:latin typeface="Lucida Sans Unicode"/>
                <a:cs typeface="Lucida Sans Unicode"/>
              </a:rPr>
              <a:t>l’année</a:t>
            </a:r>
            <a:r>
              <a:rPr sz="1400" spc="-40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dirty="0">
                <a:solidFill>
                  <a:srgbClr val="000091"/>
                </a:solidFill>
                <a:latin typeface="Lucida Sans Unicode"/>
                <a:cs typeface="Lucida Sans Unicode"/>
              </a:rPr>
              <a:t>précédente</a:t>
            </a:r>
            <a:r>
              <a:rPr sz="1400" spc="-65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spc="-30" dirty="0">
                <a:solidFill>
                  <a:srgbClr val="000091"/>
                </a:solidFill>
                <a:latin typeface="Lucida Sans Unicode"/>
                <a:cs typeface="Lucida Sans Unicode"/>
              </a:rPr>
              <a:t>plus</a:t>
            </a:r>
            <a:r>
              <a:rPr sz="1400" spc="-15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dirty="0">
                <a:solidFill>
                  <a:srgbClr val="000091"/>
                </a:solidFill>
                <a:latin typeface="Lucida Sans Unicode"/>
                <a:cs typeface="Lucida Sans Unicode"/>
              </a:rPr>
              <a:t>nombreux</a:t>
            </a:r>
            <a:r>
              <a:rPr sz="1400" spc="385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spc="-110" dirty="0">
                <a:solidFill>
                  <a:srgbClr val="000091"/>
                </a:solidFill>
                <a:latin typeface="Lucida Sans Unicode"/>
                <a:cs typeface="Lucida Sans Unicode"/>
              </a:rPr>
              <a:t>(19</a:t>
            </a:r>
            <a:r>
              <a:rPr sz="1400" spc="-35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spc="-50" dirty="0">
                <a:solidFill>
                  <a:srgbClr val="000091"/>
                </a:solidFill>
                <a:latin typeface="Lucida Sans Unicode"/>
                <a:cs typeface="Lucida Sans Unicode"/>
              </a:rPr>
              <a:t>000)</a:t>
            </a:r>
            <a:r>
              <a:rPr sz="1400" spc="-35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spc="-25" dirty="0">
                <a:solidFill>
                  <a:srgbClr val="000091"/>
                </a:solidFill>
                <a:latin typeface="Lucida Sans Unicode"/>
                <a:cs typeface="Lucida Sans Unicode"/>
              </a:rPr>
              <a:t>et </a:t>
            </a:r>
            <a:r>
              <a:rPr sz="1400" spc="-35" dirty="0">
                <a:solidFill>
                  <a:srgbClr val="000091"/>
                </a:solidFill>
                <a:latin typeface="Lucida Sans Unicode"/>
                <a:cs typeface="Lucida Sans Unicode"/>
              </a:rPr>
              <a:t>plus</a:t>
            </a:r>
            <a:r>
              <a:rPr sz="1400" spc="-80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spc="-10" dirty="0">
                <a:solidFill>
                  <a:srgbClr val="000091"/>
                </a:solidFill>
                <a:latin typeface="Lucida Sans Unicode"/>
                <a:cs typeface="Lucida Sans Unicode"/>
              </a:rPr>
              <a:t>riches</a:t>
            </a:r>
            <a:r>
              <a:rPr sz="1400" spc="-50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dirty="0">
                <a:solidFill>
                  <a:srgbClr val="000091"/>
                </a:solidFill>
                <a:latin typeface="Lucida Sans Unicode"/>
                <a:cs typeface="Lucida Sans Unicode"/>
              </a:rPr>
              <a:t>en</a:t>
            </a:r>
            <a:r>
              <a:rPr sz="1400" spc="-65" dirty="0">
                <a:solidFill>
                  <a:srgbClr val="000091"/>
                </a:solidFill>
                <a:latin typeface="Lucida Sans Unicode"/>
                <a:cs typeface="Lucida Sans Unicode"/>
              </a:rPr>
              <a:t> </a:t>
            </a:r>
            <a:r>
              <a:rPr sz="1400" spc="-10" dirty="0">
                <a:solidFill>
                  <a:srgbClr val="000091"/>
                </a:solidFill>
                <a:latin typeface="Lucida Sans Unicode"/>
                <a:cs typeface="Lucida Sans Unicode"/>
              </a:rPr>
              <a:t>données</a:t>
            </a:r>
            <a:endParaRPr sz="14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12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87926" y="812368"/>
            <a:ext cx="4318000" cy="7270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40"/>
              </a:lnSpc>
              <a:spcBef>
                <a:spcPts val="95"/>
              </a:spcBef>
            </a:pP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&gt;&gt;</a:t>
            </a:r>
            <a:r>
              <a:rPr sz="1000" b="1" spc="-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0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chiffres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globaux</a:t>
            </a:r>
            <a:r>
              <a:rPr sz="10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d’accès</a:t>
            </a:r>
            <a:r>
              <a:rPr sz="10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à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la</a:t>
            </a:r>
            <a:r>
              <a:rPr sz="10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formation</a:t>
            </a:r>
            <a:r>
              <a:rPr sz="10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000091"/>
                </a:solidFill>
                <a:latin typeface="Arial"/>
                <a:cs typeface="Arial"/>
              </a:rPr>
              <a:t>calculés</a:t>
            </a:r>
            <a:r>
              <a:rPr sz="10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à</a:t>
            </a:r>
            <a:r>
              <a:rPr sz="10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la</a:t>
            </a:r>
            <a:r>
              <a:rPr sz="10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fin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de</a:t>
            </a:r>
            <a:r>
              <a:rPr sz="10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la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1140"/>
              </a:lnSpc>
            </a:pP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phase</a:t>
            </a:r>
            <a:r>
              <a:rPr sz="10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principale</a:t>
            </a:r>
            <a:r>
              <a:rPr sz="10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2024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080"/>
              </a:lnSpc>
              <a:spcBef>
                <a:spcPts val="1100"/>
              </a:spcBef>
            </a:pP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&gt;&gt;</a:t>
            </a:r>
            <a:r>
              <a:rPr sz="1000" b="1" spc="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chiffres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000091"/>
                </a:solidFill>
                <a:latin typeface="Arial"/>
                <a:cs typeface="Arial"/>
              </a:rPr>
              <a:t>déclinables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pour</a:t>
            </a:r>
            <a:r>
              <a:rPr sz="1000" b="1" spc="-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chaque</a:t>
            </a:r>
            <a:r>
              <a:rPr sz="1000" b="1" spc="-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type de</a:t>
            </a:r>
            <a:r>
              <a:rPr sz="1000" b="1" spc="-10" dirty="0">
                <a:solidFill>
                  <a:srgbClr val="000091"/>
                </a:solidFill>
                <a:latin typeface="Arial"/>
                <a:cs typeface="Arial"/>
              </a:rPr>
              <a:t> baccalauréat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français</a:t>
            </a:r>
            <a:r>
              <a:rPr sz="10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50" dirty="0">
                <a:solidFill>
                  <a:srgbClr val="000091"/>
                </a:solidFill>
                <a:latin typeface="Arial"/>
                <a:cs typeface="Arial"/>
              </a:rPr>
              <a:t>: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générale,</a:t>
            </a:r>
            <a:r>
              <a:rPr sz="1000" b="1" spc="-6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technologique,</a:t>
            </a:r>
            <a:r>
              <a:rPr sz="10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000091"/>
                </a:solidFill>
                <a:latin typeface="Arial"/>
                <a:cs typeface="Arial"/>
              </a:rPr>
              <a:t>professionnelle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521453" y="80518"/>
            <a:ext cx="4338320" cy="553720"/>
            <a:chOff x="4521453" y="80518"/>
            <a:chExt cx="4338320" cy="553720"/>
          </a:xfrm>
        </p:grpSpPr>
        <p:sp>
          <p:nvSpPr>
            <p:cNvPr id="4" name="object 4"/>
            <p:cNvSpPr/>
            <p:nvPr/>
          </p:nvSpPr>
          <p:spPr>
            <a:xfrm>
              <a:off x="4527803" y="86868"/>
              <a:ext cx="4325620" cy="541020"/>
            </a:xfrm>
            <a:custGeom>
              <a:avLst/>
              <a:gdLst/>
              <a:ahLst/>
              <a:cxnLst/>
              <a:rect l="l" t="t" r="r" b="b"/>
              <a:pathLst>
                <a:path w="4325620" h="541020">
                  <a:moveTo>
                    <a:pt x="4234942" y="0"/>
                  </a:moveTo>
                  <a:lnTo>
                    <a:pt x="90170" y="0"/>
                  </a:lnTo>
                  <a:lnTo>
                    <a:pt x="55078" y="7088"/>
                  </a:lnTo>
                  <a:lnTo>
                    <a:pt x="26416" y="26416"/>
                  </a:lnTo>
                  <a:lnTo>
                    <a:pt x="7088" y="55078"/>
                  </a:lnTo>
                  <a:lnTo>
                    <a:pt x="0" y="90170"/>
                  </a:lnTo>
                  <a:lnTo>
                    <a:pt x="0" y="450850"/>
                  </a:lnTo>
                  <a:lnTo>
                    <a:pt x="7088" y="485941"/>
                  </a:lnTo>
                  <a:lnTo>
                    <a:pt x="26416" y="514603"/>
                  </a:lnTo>
                  <a:lnTo>
                    <a:pt x="55078" y="533931"/>
                  </a:lnTo>
                  <a:lnTo>
                    <a:pt x="90170" y="541020"/>
                  </a:lnTo>
                  <a:lnTo>
                    <a:pt x="4234942" y="541020"/>
                  </a:lnTo>
                  <a:lnTo>
                    <a:pt x="4270033" y="533931"/>
                  </a:lnTo>
                  <a:lnTo>
                    <a:pt x="4298696" y="514603"/>
                  </a:lnTo>
                  <a:lnTo>
                    <a:pt x="4318023" y="485941"/>
                  </a:lnTo>
                  <a:lnTo>
                    <a:pt x="4325112" y="450850"/>
                  </a:lnTo>
                  <a:lnTo>
                    <a:pt x="4325112" y="90170"/>
                  </a:lnTo>
                  <a:lnTo>
                    <a:pt x="4318023" y="55078"/>
                  </a:lnTo>
                  <a:lnTo>
                    <a:pt x="4298696" y="26416"/>
                  </a:lnTo>
                  <a:lnTo>
                    <a:pt x="4270033" y="7088"/>
                  </a:lnTo>
                  <a:lnTo>
                    <a:pt x="4234942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27803" y="86868"/>
              <a:ext cx="4325620" cy="541020"/>
            </a:xfrm>
            <a:custGeom>
              <a:avLst/>
              <a:gdLst/>
              <a:ahLst/>
              <a:cxnLst/>
              <a:rect l="l" t="t" r="r" b="b"/>
              <a:pathLst>
                <a:path w="4325620" h="541020">
                  <a:moveTo>
                    <a:pt x="0" y="90170"/>
                  </a:moveTo>
                  <a:lnTo>
                    <a:pt x="7088" y="55078"/>
                  </a:lnTo>
                  <a:lnTo>
                    <a:pt x="26416" y="26416"/>
                  </a:lnTo>
                  <a:lnTo>
                    <a:pt x="55078" y="7088"/>
                  </a:lnTo>
                  <a:lnTo>
                    <a:pt x="90170" y="0"/>
                  </a:lnTo>
                  <a:lnTo>
                    <a:pt x="4234942" y="0"/>
                  </a:lnTo>
                  <a:lnTo>
                    <a:pt x="4270033" y="7088"/>
                  </a:lnTo>
                  <a:lnTo>
                    <a:pt x="4298696" y="26416"/>
                  </a:lnTo>
                  <a:lnTo>
                    <a:pt x="4318023" y="55078"/>
                  </a:lnTo>
                  <a:lnTo>
                    <a:pt x="4325112" y="90170"/>
                  </a:lnTo>
                  <a:lnTo>
                    <a:pt x="4325112" y="450850"/>
                  </a:lnTo>
                  <a:lnTo>
                    <a:pt x="4318023" y="485941"/>
                  </a:lnTo>
                  <a:lnTo>
                    <a:pt x="4298696" y="514603"/>
                  </a:lnTo>
                  <a:lnTo>
                    <a:pt x="4270033" y="533931"/>
                  </a:lnTo>
                  <a:lnTo>
                    <a:pt x="4234942" y="541020"/>
                  </a:lnTo>
                  <a:lnTo>
                    <a:pt x="90170" y="541020"/>
                  </a:lnTo>
                  <a:lnTo>
                    <a:pt x="55078" y="533931"/>
                  </a:lnTo>
                  <a:lnTo>
                    <a:pt x="26416" y="514603"/>
                  </a:lnTo>
                  <a:lnTo>
                    <a:pt x="7088" y="485941"/>
                  </a:lnTo>
                  <a:lnTo>
                    <a:pt x="0" y="450850"/>
                  </a:lnTo>
                  <a:lnTo>
                    <a:pt x="0" y="90170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92705" marR="5080" indent="-887094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rgbClr val="FF0000"/>
                </a:solidFill>
              </a:rPr>
              <a:t>Nouveauté</a:t>
            </a:r>
            <a:r>
              <a:rPr spc="-45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2025</a:t>
            </a:r>
            <a:r>
              <a:rPr spc="-45" dirty="0">
                <a:solidFill>
                  <a:srgbClr val="FF0000"/>
                </a:solidFill>
              </a:rPr>
              <a:t> </a:t>
            </a:r>
            <a:r>
              <a:rPr dirty="0"/>
              <a:t>:</a:t>
            </a:r>
            <a:r>
              <a:rPr spc="-40" dirty="0"/>
              <a:t> </a:t>
            </a:r>
            <a:r>
              <a:rPr dirty="0"/>
              <a:t>Des</a:t>
            </a:r>
            <a:r>
              <a:rPr spc="-35" dirty="0"/>
              <a:t> </a:t>
            </a:r>
            <a:r>
              <a:rPr dirty="0"/>
              <a:t>données</a:t>
            </a:r>
            <a:r>
              <a:rPr spc="-45" dirty="0"/>
              <a:t> </a:t>
            </a:r>
            <a:r>
              <a:rPr dirty="0"/>
              <a:t>plus</a:t>
            </a:r>
            <a:r>
              <a:rPr spc="-45" dirty="0"/>
              <a:t> </a:t>
            </a:r>
            <a:r>
              <a:rPr spc="-10" dirty="0"/>
              <a:t>claires, </a:t>
            </a:r>
            <a:r>
              <a:rPr dirty="0"/>
              <a:t>plus</a:t>
            </a:r>
            <a:r>
              <a:rPr spc="-40" dirty="0"/>
              <a:t> </a:t>
            </a:r>
            <a:r>
              <a:rPr dirty="0"/>
              <a:t>riches,</a:t>
            </a:r>
            <a:r>
              <a:rPr spc="-60" dirty="0"/>
              <a:t> </a:t>
            </a:r>
            <a:r>
              <a:rPr dirty="0"/>
              <a:t>plus</a:t>
            </a:r>
            <a:r>
              <a:rPr spc="-40" dirty="0"/>
              <a:t> </a:t>
            </a:r>
            <a:r>
              <a:rPr spc="-10" dirty="0"/>
              <a:t>utiles</a:t>
            </a: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6700" y="4213859"/>
            <a:ext cx="1546098" cy="28881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1587" y="3831132"/>
            <a:ext cx="5219700" cy="58928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29"/>
              </a:spcBef>
            </a:pP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&gt;&gt;</a:t>
            </a:r>
            <a:r>
              <a:rPr sz="1000" b="1" spc="-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une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visibilité</a:t>
            </a:r>
            <a:r>
              <a:rPr sz="10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du</a:t>
            </a:r>
            <a:r>
              <a:rPr sz="1000" b="1" spc="-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0000"/>
                </a:solidFill>
                <a:latin typeface="Arial"/>
                <a:cs typeface="Arial"/>
              </a:rPr>
              <a:t>taux</a:t>
            </a:r>
            <a:r>
              <a:rPr sz="10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0000"/>
                </a:solidFill>
                <a:latin typeface="Arial"/>
                <a:cs typeface="Arial"/>
              </a:rPr>
              <a:t>d’accès</a:t>
            </a:r>
            <a:r>
              <a:rPr sz="1000" b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0000"/>
                </a:solidFill>
                <a:latin typeface="Arial"/>
                <a:cs typeface="Arial"/>
              </a:rPr>
              <a:t>par</a:t>
            </a:r>
            <a:r>
              <a:rPr sz="10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0000"/>
                </a:solidFill>
                <a:latin typeface="Arial"/>
                <a:cs typeface="Arial"/>
              </a:rPr>
              <a:t>type</a:t>
            </a:r>
            <a:r>
              <a:rPr sz="10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0000"/>
                </a:solidFill>
                <a:latin typeface="Arial"/>
                <a:cs typeface="Arial"/>
              </a:rPr>
              <a:t>de</a:t>
            </a:r>
            <a:r>
              <a:rPr sz="10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FF0000"/>
                </a:solidFill>
                <a:latin typeface="Arial"/>
                <a:cs typeface="Arial"/>
              </a:rPr>
              <a:t>baccalauréat</a:t>
            </a:r>
            <a:r>
              <a:rPr sz="10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dans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chaque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formation</a:t>
            </a:r>
            <a:r>
              <a:rPr sz="10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pour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voir</a:t>
            </a:r>
            <a:r>
              <a:rPr sz="10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si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la</a:t>
            </a:r>
            <a:r>
              <a:rPr sz="10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formation</a:t>
            </a:r>
            <a:r>
              <a:rPr sz="10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était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très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demandée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ou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si</a:t>
            </a:r>
            <a:r>
              <a:rPr sz="10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elle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a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accueilli</a:t>
            </a:r>
            <a:r>
              <a:rPr sz="10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tous</a:t>
            </a:r>
            <a:r>
              <a:rPr sz="10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les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000091"/>
                </a:solidFill>
                <a:latin typeface="Arial"/>
                <a:cs typeface="Arial"/>
              </a:rPr>
              <a:t>candidats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44"/>
              </a:spcBef>
            </a:pP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&gt;&gt;</a:t>
            </a:r>
            <a:r>
              <a:rPr sz="1000" b="1" spc="-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0000"/>
                </a:solidFill>
                <a:latin typeface="Arial"/>
                <a:cs typeface="Arial"/>
              </a:rPr>
              <a:t>consultez</a:t>
            </a:r>
            <a:r>
              <a:rPr sz="1000" b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0000"/>
                </a:solidFill>
                <a:latin typeface="Arial"/>
                <a:cs typeface="Arial"/>
              </a:rPr>
              <a:t>notre</a:t>
            </a:r>
            <a:r>
              <a:rPr sz="10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FF0000"/>
                </a:solidFill>
                <a:latin typeface="Arial"/>
                <a:cs typeface="Arial"/>
              </a:rPr>
              <a:t>vidéo</a:t>
            </a:r>
            <a:r>
              <a:rPr sz="1000" b="1" spc="2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dans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000091"/>
                </a:solidFill>
                <a:latin typeface="Arial"/>
                <a:cs typeface="Arial"/>
              </a:rPr>
              <a:t>l’espace</a:t>
            </a:r>
            <a:r>
              <a:rPr sz="10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i="1" dirty="0">
                <a:solidFill>
                  <a:srgbClr val="000091"/>
                </a:solidFill>
                <a:latin typeface="Arial"/>
                <a:cs typeface="Arial"/>
              </a:rPr>
              <a:t>Ressources</a:t>
            </a:r>
            <a:r>
              <a:rPr sz="1000" b="1" i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de</a:t>
            </a:r>
            <a:r>
              <a:rPr sz="10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00091"/>
                </a:solidFill>
                <a:latin typeface="Arial"/>
                <a:cs typeface="Arial"/>
              </a:rPr>
              <a:t>parcoursup.</a:t>
            </a:r>
            <a:r>
              <a:rPr sz="10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000091"/>
                </a:solidFill>
                <a:latin typeface="Arial"/>
                <a:cs typeface="Arial"/>
              </a:rPr>
              <a:t>gouv.fr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5636" y="844296"/>
            <a:ext cx="4255008" cy="278739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91328" y="1673351"/>
            <a:ext cx="3669791" cy="2699004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13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2691" y="4309059"/>
            <a:ext cx="8319770" cy="37338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260"/>
              </a:spcBef>
            </a:pP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2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conseils</a:t>
            </a:r>
            <a:r>
              <a:rPr sz="1200" b="1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personnalisés</a:t>
            </a:r>
            <a:r>
              <a:rPr sz="1200" b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pour</a:t>
            </a:r>
            <a:r>
              <a:rPr sz="12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vous</a:t>
            </a:r>
            <a:r>
              <a:rPr sz="12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aider</a:t>
            </a:r>
            <a:r>
              <a:rPr sz="12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:</a:t>
            </a:r>
            <a:r>
              <a:rPr sz="12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ayez</a:t>
            </a:r>
            <a:r>
              <a:rPr sz="12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toujours</a:t>
            </a:r>
            <a:r>
              <a:rPr sz="12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les</a:t>
            </a:r>
            <a:r>
              <a:rPr sz="12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bons</a:t>
            </a:r>
            <a:r>
              <a:rPr sz="12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reflexes,</a:t>
            </a:r>
            <a:r>
              <a:rPr sz="1200" b="1" spc="-6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consulter</a:t>
            </a:r>
            <a:r>
              <a:rPr sz="12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les</a:t>
            </a:r>
            <a:r>
              <a:rPr sz="12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critères</a:t>
            </a:r>
            <a:r>
              <a:rPr sz="1200" b="1" spc="-7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spécifiques</a:t>
            </a:r>
            <a:r>
              <a:rPr sz="12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0091"/>
                </a:solidFill>
                <a:latin typeface="Arial"/>
                <a:cs typeface="Arial"/>
              </a:rPr>
              <a:t>de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la</a:t>
            </a:r>
            <a:r>
              <a:rPr sz="12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formation</a:t>
            </a:r>
            <a:r>
              <a:rPr sz="12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;</a:t>
            </a:r>
            <a:r>
              <a:rPr sz="12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0091"/>
                </a:solidFill>
                <a:latin typeface="Arial"/>
                <a:cs typeface="Arial"/>
              </a:rPr>
              <a:t>diversifier</a:t>
            </a:r>
            <a:r>
              <a:rPr sz="12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vos</a:t>
            </a:r>
            <a:r>
              <a:rPr sz="1200" b="1" spc="-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vœux en</a:t>
            </a:r>
            <a:r>
              <a:rPr sz="12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alternant</a:t>
            </a:r>
            <a:r>
              <a:rPr sz="12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vœux</a:t>
            </a:r>
            <a:r>
              <a:rPr sz="1200" b="1" spc="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d’ambition, de</a:t>
            </a:r>
            <a:r>
              <a:rPr sz="12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raison,</a:t>
            </a:r>
            <a:r>
              <a:rPr sz="12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de</a:t>
            </a:r>
            <a:r>
              <a:rPr sz="12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0091"/>
                </a:solidFill>
                <a:latin typeface="Arial"/>
                <a:cs typeface="Arial"/>
              </a:rPr>
              <a:t>précaution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1121" y="860297"/>
            <a:ext cx="814768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Une</a:t>
            </a:r>
            <a:r>
              <a:rPr sz="12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visibilité sur</a:t>
            </a:r>
            <a:r>
              <a:rPr sz="12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l’accès</a:t>
            </a:r>
            <a:r>
              <a:rPr sz="12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dans</a:t>
            </a:r>
            <a:r>
              <a:rPr sz="12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la</a:t>
            </a:r>
            <a:r>
              <a:rPr sz="12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formation</a:t>
            </a:r>
            <a:r>
              <a:rPr sz="12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0091"/>
                </a:solidFill>
                <a:latin typeface="Arial"/>
                <a:cs typeface="Arial"/>
              </a:rPr>
              <a:t>pour</a:t>
            </a:r>
            <a:r>
              <a:rPr sz="1200" b="1" spc="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les</a:t>
            </a:r>
            <a:r>
              <a:rPr sz="12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lycéens</a:t>
            </a:r>
            <a:r>
              <a:rPr sz="1200"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des</a:t>
            </a:r>
            <a:r>
              <a:rPr sz="12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sz="120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types de</a:t>
            </a:r>
            <a:r>
              <a:rPr sz="1200"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bac</a:t>
            </a:r>
            <a:r>
              <a:rPr sz="12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au</a:t>
            </a:r>
            <a:r>
              <a:rPr sz="1200"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cours</a:t>
            </a:r>
            <a:r>
              <a:rPr sz="12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des</a:t>
            </a:r>
            <a:r>
              <a:rPr sz="12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sz="12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dernières</a:t>
            </a:r>
            <a:r>
              <a:rPr sz="1200" b="1" spc="-4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0000"/>
                </a:solidFill>
                <a:latin typeface="Arial"/>
                <a:cs typeface="Arial"/>
              </a:rPr>
              <a:t>années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521453" y="80518"/>
            <a:ext cx="4338320" cy="553720"/>
            <a:chOff x="4521453" y="80518"/>
            <a:chExt cx="4338320" cy="553720"/>
          </a:xfrm>
        </p:grpSpPr>
        <p:sp>
          <p:nvSpPr>
            <p:cNvPr id="5" name="object 5"/>
            <p:cNvSpPr/>
            <p:nvPr/>
          </p:nvSpPr>
          <p:spPr>
            <a:xfrm>
              <a:off x="4527803" y="86868"/>
              <a:ext cx="4325620" cy="541020"/>
            </a:xfrm>
            <a:custGeom>
              <a:avLst/>
              <a:gdLst/>
              <a:ahLst/>
              <a:cxnLst/>
              <a:rect l="l" t="t" r="r" b="b"/>
              <a:pathLst>
                <a:path w="4325620" h="541020">
                  <a:moveTo>
                    <a:pt x="4234942" y="0"/>
                  </a:moveTo>
                  <a:lnTo>
                    <a:pt x="90170" y="0"/>
                  </a:lnTo>
                  <a:lnTo>
                    <a:pt x="55078" y="7088"/>
                  </a:lnTo>
                  <a:lnTo>
                    <a:pt x="26416" y="26416"/>
                  </a:lnTo>
                  <a:lnTo>
                    <a:pt x="7088" y="55078"/>
                  </a:lnTo>
                  <a:lnTo>
                    <a:pt x="0" y="90170"/>
                  </a:lnTo>
                  <a:lnTo>
                    <a:pt x="0" y="450850"/>
                  </a:lnTo>
                  <a:lnTo>
                    <a:pt x="7088" y="485941"/>
                  </a:lnTo>
                  <a:lnTo>
                    <a:pt x="26416" y="514603"/>
                  </a:lnTo>
                  <a:lnTo>
                    <a:pt x="55078" y="533931"/>
                  </a:lnTo>
                  <a:lnTo>
                    <a:pt x="90170" y="541020"/>
                  </a:lnTo>
                  <a:lnTo>
                    <a:pt x="4234942" y="541020"/>
                  </a:lnTo>
                  <a:lnTo>
                    <a:pt x="4270033" y="533931"/>
                  </a:lnTo>
                  <a:lnTo>
                    <a:pt x="4298696" y="514603"/>
                  </a:lnTo>
                  <a:lnTo>
                    <a:pt x="4318023" y="485941"/>
                  </a:lnTo>
                  <a:lnTo>
                    <a:pt x="4325112" y="450850"/>
                  </a:lnTo>
                  <a:lnTo>
                    <a:pt x="4325112" y="90170"/>
                  </a:lnTo>
                  <a:lnTo>
                    <a:pt x="4318023" y="55078"/>
                  </a:lnTo>
                  <a:lnTo>
                    <a:pt x="4298696" y="26416"/>
                  </a:lnTo>
                  <a:lnTo>
                    <a:pt x="4270033" y="7088"/>
                  </a:lnTo>
                  <a:lnTo>
                    <a:pt x="4234942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527803" y="86868"/>
              <a:ext cx="4325620" cy="541020"/>
            </a:xfrm>
            <a:custGeom>
              <a:avLst/>
              <a:gdLst/>
              <a:ahLst/>
              <a:cxnLst/>
              <a:rect l="l" t="t" r="r" b="b"/>
              <a:pathLst>
                <a:path w="4325620" h="541020">
                  <a:moveTo>
                    <a:pt x="0" y="90170"/>
                  </a:moveTo>
                  <a:lnTo>
                    <a:pt x="7088" y="55078"/>
                  </a:lnTo>
                  <a:lnTo>
                    <a:pt x="26416" y="26416"/>
                  </a:lnTo>
                  <a:lnTo>
                    <a:pt x="55078" y="7088"/>
                  </a:lnTo>
                  <a:lnTo>
                    <a:pt x="90170" y="0"/>
                  </a:lnTo>
                  <a:lnTo>
                    <a:pt x="4234942" y="0"/>
                  </a:lnTo>
                  <a:lnTo>
                    <a:pt x="4270033" y="7088"/>
                  </a:lnTo>
                  <a:lnTo>
                    <a:pt x="4298696" y="26416"/>
                  </a:lnTo>
                  <a:lnTo>
                    <a:pt x="4318023" y="55078"/>
                  </a:lnTo>
                  <a:lnTo>
                    <a:pt x="4325112" y="90170"/>
                  </a:lnTo>
                  <a:lnTo>
                    <a:pt x="4325112" y="450850"/>
                  </a:lnTo>
                  <a:lnTo>
                    <a:pt x="4318023" y="485941"/>
                  </a:lnTo>
                  <a:lnTo>
                    <a:pt x="4298696" y="514603"/>
                  </a:lnTo>
                  <a:lnTo>
                    <a:pt x="4270033" y="533931"/>
                  </a:lnTo>
                  <a:lnTo>
                    <a:pt x="4234942" y="541020"/>
                  </a:lnTo>
                  <a:lnTo>
                    <a:pt x="90170" y="541020"/>
                  </a:lnTo>
                  <a:lnTo>
                    <a:pt x="55078" y="533931"/>
                  </a:lnTo>
                  <a:lnTo>
                    <a:pt x="26416" y="514603"/>
                  </a:lnTo>
                  <a:lnTo>
                    <a:pt x="7088" y="485941"/>
                  </a:lnTo>
                  <a:lnTo>
                    <a:pt x="0" y="450850"/>
                  </a:lnTo>
                  <a:lnTo>
                    <a:pt x="0" y="90170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92705" marR="5080" indent="-887094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rgbClr val="FF0000"/>
                </a:solidFill>
              </a:rPr>
              <a:t>Nouveauté</a:t>
            </a:r>
            <a:r>
              <a:rPr spc="-45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2025</a:t>
            </a:r>
            <a:r>
              <a:rPr spc="-45" dirty="0">
                <a:solidFill>
                  <a:srgbClr val="FF0000"/>
                </a:solidFill>
              </a:rPr>
              <a:t> </a:t>
            </a:r>
            <a:r>
              <a:rPr dirty="0"/>
              <a:t>:</a:t>
            </a:r>
            <a:r>
              <a:rPr spc="-40" dirty="0"/>
              <a:t> </a:t>
            </a:r>
            <a:r>
              <a:rPr dirty="0"/>
              <a:t>Des</a:t>
            </a:r>
            <a:r>
              <a:rPr spc="-35" dirty="0"/>
              <a:t> </a:t>
            </a:r>
            <a:r>
              <a:rPr dirty="0"/>
              <a:t>données</a:t>
            </a:r>
            <a:r>
              <a:rPr spc="-45" dirty="0"/>
              <a:t> </a:t>
            </a:r>
            <a:r>
              <a:rPr dirty="0"/>
              <a:t>plus</a:t>
            </a:r>
            <a:r>
              <a:rPr spc="-45" dirty="0"/>
              <a:t> </a:t>
            </a:r>
            <a:r>
              <a:rPr spc="-10" dirty="0"/>
              <a:t>claires, </a:t>
            </a:r>
            <a:r>
              <a:rPr dirty="0"/>
              <a:t>plus</a:t>
            </a:r>
            <a:r>
              <a:rPr spc="-40" dirty="0"/>
              <a:t> </a:t>
            </a:r>
            <a:r>
              <a:rPr dirty="0"/>
              <a:t>riches,</a:t>
            </a:r>
            <a:r>
              <a:rPr spc="-60" dirty="0"/>
              <a:t> </a:t>
            </a:r>
            <a:r>
              <a:rPr dirty="0"/>
              <a:t>plus</a:t>
            </a:r>
            <a:r>
              <a:rPr spc="-40" dirty="0"/>
              <a:t> </a:t>
            </a:r>
            <a:r>
              <a:rPr spc="-10" dirty="0"/>
              <a:t>utiles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0" y="1295400"/>
            <a:ext cx="6006465" cy="2428240"/>
            <a:chOff x="0" y="1295400"/>
            <a:chExt cx="6006465" cy="2428240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04188"/>
              <a:ext cx="2813303" cy="204368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39211" y="1295400"/>
              <a:ext cx="3166872" cy="2427732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00215" y="1504188"/>
            <a:ext cx="2746247" cy="2743200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14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21453" y="80518"/>
            <a:ext cx="4338320" cy="553720"/>
            <a:chOff x="4521453" y="80518"/>
            <a:chExt cx="4338320" cy="553720"/>
          </a:xfrm>
        </p:grpSpPr>
        <p:sp>
          <p:nvSpPr>
            <p:cNvPr id="3" name="object 3"/>
            <p:cNvSpPr/>
            <p:nvPr/>
          </p:nvSpPr>
          <p:spPr>
            <a:xfrm>
              <a:off x="4527803" y="86868"/>
              <a:ext cx="4325620" cy="541020"/>
            </a:xfrm>
            <a:custGeom>
              <a:avLst/>
              <a:gdLst/>
              <a:ahLst/>
              <a:cxnLst/>
              <a:rect l="l" t="t" r="r" b="b"/>
              <a:pathLst>
                <a:path w="4325620" h="541020">
                  <a:moveTo>
                    <a:pt x="4234942" y="0"/>
                  </a:moveTo>
                  <a:lnTo>
                    <a:pt x="90170" y="0"/>
                  </a:lnTo>
                  <a:lnTo>
                    <a:pt x="55078" y="7088"/>
                  </a:lnTo>
                  <a:lnTo>
                    <a:pt x="26416" y="26416"/>
                  </a:lnTo>
                  <a:lnTo>
                    <a:pt x="7088" y="55078"/>
                  </a:lnTo>
                  <a:lnTo>
                    <a:pt x="0" y="90170"/>
                  </a:lnTo>
                  <a:lnTo>
                    <a:pt x="0" y="450850"/>
                  </a:lnTo>
                  <a:lnTo>
                    <a:pt x="7088" y="485941"/>
                  </a:lnTo>
                  <a:lnTo>
                    <a:pt x="26416" y="514603"/>
                  </a:lnTo>
                  <a:lnTo>
                    <a:pt x="55078" y="533931"/>
                  </a:lnTo>
                  <a:lnTo>
                    <a:pt x="90170" y="541020"/>
                  </a:lnTo>
                  <a:lnTo>
                    <a:pt x="4234942" y="541020"/>
                  </a:lnTo>
                  <a:lnTo>
                    <a:pt x="4270033" y="533931"/>
                  </a:lnTo>
                  <a:lnTo>
                    <a:pt x="4298696" y="514603"/>
                  </a:lnTo>
                  <a:lnTo>
                    <a:pt x="4318023" y="485941"/>
                  </a:lnTo>
                  <a:lnTo>
                    <a:pt x="4325112" y="450850"/>
                  </a:lnTo>
                  <a:lnTo>
                    <a:pt x="4325112" y="90170"/>
                  </a:lnTo>
                  <a:lnTo>
                    <a:pt x="4318023" y="55078"/>
                  </a:lnTo>
                  <a:lnTo>
                    <a:pt x="4298696" y="26416"/>
                  </a:lnTo>
                  <a:lnTo>
                    <a:pt x="4270033" y="7088"/>
                  </a:lnTo>
                  <a:lnTo>
                    <a:pt x="4234942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27803" y="86868"/>
              <a:ext cx="4325620" cy="541020"/>
            </a:xfrm>
            <a:custGeom>
              <a:avLst/>
              <a:gdLst/>
              <a:ahLst/>
              <a:cxnLst/>
              <a:rect l="l" t="t" r="r" b="b"/>
              <a:pathLst>
                <a:path w="4325620" h="541020">
                  <a:moveTo>
                    <a:pt x="0" y="90170"/>
                  </a:moveTo>
                  <a:lnTo>
                    <a:pt x="7088" y="55078"/>
                  </a:lnTo>
                  <a:lnTo>
                    <a:pt x="26416" y="26416"/>
                  </a:lnTo>
                  <a:lnTo>
                    <a:pt x="55078" y="7088"/>
                  </a:lnTo>
                  <a:lnTo>
                    <a:pt x="90170" y="0"/>
                  </a:lnTo>
                  <a:lnTo>
                    <a:pt x="4234942" y="0"/>
                  </a:lnTo>
                  <a:lnTo>
                    <a:pt x="4270033" y="7088"/>
                  </a:lnTo>
                  <a:lnTo>
                    <a:pt x="4298696" y="26416"/>
                  </a:lnTo>
                  <a:lnTo>
                    <a:pt x="4318023" y="55078"/>
                  </a:lnTo>
                  <a:lnTo>
                    <a:pt x="4325112" y="90170"/>
                  </a:lnTo>
                  <a:lnTo>
                    <a:pt x="4325112" y="450850"/>
                  </a:lnTo>
                  <a:lnTo>
                    <a:pt x="4318023" y="485941"/>
                  </a:lnTo>
                  <a:lnTo>
                    <a:pt x="4298696" y="514603"/>
                  </a:lnTo>
                  <a:lnTo>
                    <a:pt x="4270033" y="533931"/>
                  </a:lnTo>
                  <a:lnTo>
                    <a:pt x="4234942" y="541020"/>
                  </a:lnTo>
                  <a:lnTo>
                    <a:pt x="90170" y="541020"/>
                  </a:lnTo>
                  <a:lnTo>
                    <a:pt x="55078" y="533931"/>
                  </a:lnTo>
                  <a:lnTo>
                    <a:pt x="26416" y="514603"/>
                  </a:lnTo>
                  <a:lnTo>
                    <a:pt x="7088" y="485941"/>
                  </a:lnTo>
                  <a:lnTo>
                    <a:pt x="0" y="450850"/>
                  </a:lnTo>
                  <a:lnTo>
                    <a:pt x="0" y="90170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98065" marR="5080" indent="-754380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rgbClr val="FF0000"/>
                </a:solidFill>
              </a:rPr>
              <a:t>Nouveauté</a:t>
            </a:r>
            <a:r>
              <a:rPr spc="-40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2025</a:t>
            </a:r>
            <a:r>
              <a:rPr spc="-40" dirty="0">
                <a:solidFill>
                  <a:srgbClr val="FF0000"/>
                </a:solidFill>
              </a:rPr>
              <a:t> </a:t>
            </a:r>
            <a:r>
              <a:rPr dirty="0"/>
              <a:t>:</a:t>
            </a:r>
            <a:r>
              <a:rPr spc="-40" dirty="0"/>
              <a:t> </a:t>
            </a:r>
            <a:r>
              <a:rPr dirty="0"/>
              <a:t>informer</a:t>
            </a:r>
            <a:r>
              <a:rPr spc="-35" dirty="0"/>
              <a:t> </a:t>
            </a:r>
            <a:r>
              <a:rPr dirty="0"/>
              <a:t>mieux</a:t>
            </a:r>
            <a:r>
              <a:rPr spc="-50" dirty="0"/>
              <a:t> </a:t>
            </a:r>
            <a:r>
              <a:rPr dirty="0"/>
              <a:t>sur</a:t>
            </a:r>
            <a:r>
              <a:rPr spc="-25" dirty="0"/>
              <a:t> </a:t>
            </a:r>
            <a:r>
              <a:rPr spc="-10" dirty="0"/>
              <a:t>l’insertion professionnelle</a:t>
            </a:r>
            <a:r>
              <a:rPr spc="-20" dirty="0"/>
              <a:t> </a:t>
            </a:r>
            <a:r>
              <a:rPr dirty="0"/>
              <a:t>des</a:t>
            </a:r>
            <a:r>
              <a:rPr spc="5" dirty="0"/>
              <a:t> </a:t>
            </a:r>
            <a:r>
              <a:rPr spc="-10" dirty="0"/>
              <a:t>étudiants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224154">
              <a:lnSpc>
                <a:spcPts val="1510"/>
              </a:lnSpc>
              <a:spcBef>
                <a:spcPts val="295"/>
              </a:spcBef>
            </a:pPr>
            <a:r>
              <a:rPr dirty="0"/>
              <a:t>&gt;&gt;</a:t>
            </a:r>
            <a:r>
              <a:rPr spc="-40" dirty="0"/>
              <a:t> </a:t>
            </a:r>
            <a:r>
              <a:rPr dirty="0"/>
              <a:t>une</a:t>
            </a:r>
            <a:r>
              <a:rPr spc="-45" dirty="0"/>
              <a:t> </a:t>
            </a:r>
            <a:r>
              <a:rPr dirty="0"/>
              <a:t>rubrique</a:t>
            </a:r>
            <a:r>
              <a:rPr spc="-50" dirty="0"/>
              <a:t> </a:t>
            </a:r>
            <a:r>
              <a:rPr dirty="0"/>
              <a:t>dédiée</a:t>
            </a:r>
            <a:r>
              <a:rPr spc="-50" dirty="0"/>
              <a:t> </a:t>
            </a:r>
            <a:r>
              <a:rPr dirty="0"/>
              <a:t>à</a:t>
            </a:r>
            <a:r>
              <a:rPr spc="-35" dirty="0"/>
              <a:t> </a:t>
            </a:r>
            <a:r>
              <a:rPr dirty="0"/>
              <a:t>l’information</a:t>
            </a:r>
            <a:r>
              <a:rPr spc="-70" dirty="0"/>
              <a:t> </a:t>
            </a:r>
            <a:r>
              <a:rPr dirty="0"/>
              <a:t>sur</a:t>
            </a:r>
            <a:r>
              <a:rPr spc="-40" dirty="0"/>
              <a:t> </a:t>
            </a:r>
            <a:r>
              <a:rPr spc="-25" dirty="0"/>
              <a:t>la </a:t>
            </a:r>
            <a:r>
              <a:rPr dirty="0"/>
              <a:t>poursuite</a:t>
            </a:r>
            <a:r>
              <a:rPr spc="-75" dirty="0"/>
              <a:t> </a:t>
            </a:r>
            <a:r>
              <a:rPr dirty="0"/>
              <a:t>d’études</a:t>
            </a:r>
            <a:r>
              <a:rPr spc="-60" dirty="0"/>
              <a:t> </a:t>
            </a:r>
            <a:r>
              <a:rPr dirty="0"/>
              <a:t>et</a:t>
            </a:r>
            <a:r>
              <a:rPr spc="-50" dirty="0"/>
              <a:t> </a:t>
            </a:r>
            <a:r>
              <a:rPr spc="-10" dirty="0"/>
              <a:t>l’insertion professionnelle</a:t>
            </a:r>
            <a:r>
              <a:rPr spc="-20" dirty="0"/>
              <a:t> </a:t>
            </a:r>
            <a:r>
              <a:rPr dirty="0"/>
              <a:t>des</a:t>
            </a:r>
            <a:r>
              <a:rPr spc="5" dirty="0"/>
              <a:t> </a:t>
            </a:r>
            <a:r>
              <a:rPr spc="-10" dirty="0"/>
              <a:t>étudiants</a:t>
            </a:r>
          </a:p>
          <a:p>
            <a:pPr marL="12700" marR="27940">
              <a:lnSpc>
                <a:spcPts val="1510"/>
              </a:lnSpc>
              <a:spcBef>
                <a:spcPts val="1520"/>
              </a:spcBef>
            </a:pPr>
            <a:r>
              <a:rPr dirty="0"/>
              <a:t>&gt;&gt;</a:t>
            </a:r>
            <a:r>
              <a:rPr spc="-20" dirty="0"/>
              <a:t> </a:t>
            </a:r>
            <a:r>
              <a:rPr spc="-10" dirty="0"/>
              <a:t>l’information</a:t>
            </a:r>
            <a:r>
              <a:rPr spc="-55" dirty="0"/>
              <a:t> </a:t>
            </a:r>
            <a:r>
              <a:rPr dirty="0"/>
              <a:t>sur</a:t>
            </a:r>
            <a:r>
              <a:rPr spc="-10" dirty="0"/>
              <a:t> </a:t>
            </a:r>
            <a:r>
              <a:rPr dirty="0"/>
              <a:t>la</a:t>
            </a:r>
            <a:r>
              <a:rPr spc="-20" dirty="0"/>
              <a:t> </a:t>
            </a:r>
            <a:r>
              <a:rPr dirty="0"/>
              <a:t>réussite</a:t>
            </a:r>
            <a:r>
              <a:rPr spc="-50" dirty="0"/>
              <a:t> </a:t>
            </a:r>
            <a:r>
              <a:rPr dirty="0"/>
              <a:t>(statistiques</a:t>
            </a:r>
            <a:r>
              <a:rPr spc="-50" dirty="0"/>
              <a:t> </a:t>
            </a:r>
            <a:r>
              <a:rPr spc="-25" dirty="0"/>
              <a:t>du </a:t>
            </a:r>
            <a:r>
              <a:rPr spc="-10" dirty="0"/>
              <a:t>SIES)</a:t>
            </a:r>
          </a:p>
          <a:p>
            <a:pPr marL="12700" marR="504825">
              <a:lnSpc>
                <a:spcPts val="1510"/>
              </a:lnSpc>
              <a:spcBef>
                <a:spcPts val="1515"/>
              </a:spcBef>
            </a:pPr>
            <a:r>
              <a:rPr dirty="0"/>
              <a:t>&gt;&gt;</a:t>
            </a:r>
            <a:r>
              <a:rPr spc="-25" dirty="0"/>
              <a:t> </a:t>
            </a:r>
            <a:r>
              <a:rPr dirty="0">
                <a:solidFill>
                  <a:srgbClr val="FF0000"/>
                </a:solidFill>
              </a:rPr>
              <a:t>Nouveautés</a:t>
            </a:r>
            <a:r>
              <a:rPr spc="-40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2025</a:t>
            </a:r>
            <a:r>
              <a:rPr spc="-35" dirty="0">
                <a:solidFill>
                  <a:srgbClr val="FF0000"/>
                </a:solidFill>
              </a:rPr>
              <a:t> </a:t>
            </a:r>
            <a:r>
              <a:rPr dirty="0"/>
              <a:t>:</a:t>
            </a:r>
            <a:r>
              <a:rPr spc="355" dirty="0"/>
              <a:t> </a:t>
            </a:r>
            <a:r>
              <a:rPr dirty="0"/>
              <a:t>plus</a:t>
            </a:r>
            <a:r>
              <a:rPr spc="-35" dirty="0"/>
              <a:t> </a:t>
            </a:r>
            <a:r>
              <a:rPr dirty="0"/>
              <a:t>de</a:t>
            </a:r>
            <a:r>
              <a:rPr spc="-20" dirty="0"/>
              <a:t> </a:t>
            </a:r>
            <a:r>
              <a:rPr dirty="0"/>
              <a:t>75</a:t>
            </a:r>
            <a:r>
              <a:rPr spc="-35" dirty="0"/>
              <a:t> </a:t>
            </a:r>
            <a:r>
              <a:rPr dirty="0"/>
              <a:t>%</a:t>
            </a:r>
            <a:r>
              <a:rPr spc="-5" dirty="0"/>
              <a:t> </a:t>
            </a:r>
            <a:r>
              <a:rPr spc="-25" dirty="0"/>
              <a:t>des </a:t>
            </a:r>
            <a:r>
              <a:rPr dirty="0"/>
              <a:t>formations</a:t>
            </a:r>
            <a:r>
              <a:rPr spc="-70" dirty="0"/>
              <a:t> </a:t>
            </a:r>
            <a:r>
              <a:rPr dirty="0"/>
              <a:t>couvertes</a:t>
            </a:r>
            <a:r>
              <a:rPr spc="-50" dirty="0"/>
              <a:t> </a:t>
            </a:r>
            <a:r>
              <a:rPr dirty="0"/>
              <a:t>par</a:t>
            </a:r>
            <a:r>
              <a:rPr spc="-40" dirty="0"/>
              <a:t> </a:t>
            </a:r>
            <a:r>
              <a:rPr dirty="0"/>
              <a:t>les</a:t>
            </a:r>
            <a:r>
              <a:rPr spc="-50" dirty="0"/>
              <a:t> </a:t>
            </a:r>
            <a:r>
              <a:rPr spc="-10" dirty="0"/>
              <a:t>statistiques d’insertion</a:t>
            </a:r>
          </a:p>
          <a:p>
            <a:pPr marL="114300" indent="-101600">
              <a:lnSpc>
                <a:spcPts val="1485"/>
              </a:lnSpc>
              <a:spcBef>
                <a:spcPts val="430"/>
              </a:spcBef>
              <a:buChar char="-"/>
              <a:tabLst>
                <a:tab pos="114300" algn="l"/>
              </a:tabLst>
            </a:pPr>
            <a:r>
              <a:rPr sz="1300" b="0" dirty="0">
                <a:latin typeface="Arial MT"/>
                <a:cs typeface="Arial MT"/>
              </a:rPr>
              <a:t>Licences</a:t>
            </a:r>
            <a:r>
              <a:rPr sz="1300" b="0" spc="-80" dirty="0">
                <a:latin typeface="Arial MT"/>
                <a:cs typeface="Arial MT"/>
              </a:rPr>
              <a:t> </a:t>
            </a:r>
            <a:r>
              <a:rPr sz="1300" b="0" spc="-10" dirty="0">
                <a:latin typeface="Arial MT"/>
                <a:cs typeface="Arial MT"/>
              </a:rPr>
              <a:t>générales</a:t>
            </a:r>
            <a:endParaRPr sz="1300">
              <a:latin typeface="Arial MT"/>
              <a:cs typeface="Arial MT"/>
            </a:endParaRPr>
          </a:p>
          <a:p>
            <a:pPr marL="114300" indent="-101600">
              <a:lnSpc>
                <a:spcPts val="1405"/>
              </a:lnSpc>
              <a:buChar char="-"/>
              <a:tabLst>
                <a:tab pos="114300" algn="l"/>
              </a:tabLst>
            </a:pPr>
            <a:r>
              <a:rPr sz="1300" b="0" dirty="0">
                <a:latin typeface="Arial MT"/>
                <a:cs typeface="Arial MT"/>
              </a:rPr>
              <a:t>BTS</a:t>
            </a:r>
            <a:r>
              <a:rPr sz="1300" b="0" spc="-25" dirty="0">
                <a:latin typeface="Arial MT"/>
                <a:cs typeface="Arial MT"/>
              </a:rPr>
              <a:t> </a:t>
            </a:r>
            <a:r>
              <a:rPr sz="1300" b="0" spc="-10" dirty="0">
                <a:latin typeface="Arial MT"/>
                <a:cs typeface="Arial MT"/>
              </a:rPr>
              <a:t>agricoles</a:t>
            </a:r>
            <a:endParaRPr sz="1300">
              <a:latin typeface="Arial MT"/>
              <a:cs typeface="Arial MT"/>
            </a:endParaRPr>
          </a:p>
          <a:p>
            <a:pPr marL="114300" indent="-101600">
              <a:lnSpc>
                <a:spcPts val="1480"/>
              </a:lnSpc>
              <a:buChar char="-"/>
              <a:tabLst>
                <a:tab pos="114300" algn="l"/>
              </a:tabLst>
            </a:pPr>
            <a:r>
              <a:rPr sz="1300" b="0" dirty="0">
                <a:latin typeface="Arial MT"/>
                <a:cs typeface="Arial MT"/>
              </a:rPr>
              <a:t>Écoles</a:t>
            </a:r>
            <a:r>
              <a:rPr sz="1300" b="0" spc="-30" dirty="0">
                <a:latin typeface="Arial MT"/>
                <a:cs typeface="Arial MT"/>
              </a:rPr>
              <a:t> </a:t>
            </a:r>
            <a:r>
              <a:rPr sz="1300" b="0" spc="-10" dirty="0">
                <a:latin typeface="Arial MT"/>
                <a:cs typeface="Arial MT"/>
              </a:rPr>
              <a:t>d’ingénieur,</a:t>
            </a:r>
            <a:r>
              <a:rPr sz="1300" b="0" spc="5" dirty="0">
                <a:latin typeface="Arial MT"/>
                <a:cs typeface="Arial MT"/>
              </a:rPr>
              <a:t> </a:t>
            </a:r>
            <a:r>
              <a:rPr sz="1300" b="0" dirty="0">
                <a:latin typeface="Arial MT"/>
                <a:cs typeface="Arial MT"/>
              </a:rPr>
              <a:t>de</a:t>
            </a:r>
            <a:r>
              <a:rPr sz="1300" b="0" spc="-30" dirty="0">
                <a:latin typeface="Arial MT"/>
                <a:cs typeface="Arial MT"/>
              </a:rPr>
              <a:t> </a:t>
            </a:r>
            <a:r>
              <a:rPr sz="1300" b="0" dirty="0">
                <a:latin typeface="Arial MT"/>
                <a:cs typeface="Arial MT"/>
              </a:rPr>
              <a:t>commerce</a:t>
            </a:r>
            <a:r>
              <a:rPr sz="1300" b="0" spc="-5" dirty="0">
                <a:latin typeface="Arial MT"/>
                <a:cs typeface="Arial MT"/>
              </a:rPr>
              <a:t> </a:t>
            </a:r>
            <a:r>
              <a:rPr sz="1300" b="0" dirty="0">
                <a:latin typeface="Arial MT"/>
                <a:cs typeface="Arial MT"/>
              </a:rPr>
              <a:t>et</a:t>
            </a:r>
            <a:r>
              <a:rPr sz="1300" b="0" spc="-30" dirty="0">
                <a:latin typeface="Arial MT"/>
                <a:cs typeface="Arial MT"/>
              </a:rPr>
              <a:t> </a:t>
            </a:r>
            <a:r>
              <a:rPr sz="1300" b="0" dirty="0">
                <a:latin typeface="Arial MT"/>
                <a:cs typeface="Arial MT"/>
              </a:rPr>
              <a:t>de</a:t>
            </a:r>
            <a:r>
              <a:rPr sz="1300" b="0" spc="-30" dirty="0">
                <a:latin typeface="Arial MT"/>
                <a:cs typeface="Arial MT"/>
              </a:rPr>
              <a:t> </a:t>
            </a:r>
            <a:r>
              <a:rPr sz="1300" b="0" spc="-10" dirty="0">
                <a:latin typeface="Arial MT"/>
                <a:cs typeface="Arial MT"/>
              </a:rPr>
              <a:t>management</a:t>
            </a:r>
            <a:endParaRPr sz="13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>
              <a:latin typeface="Arial MT"/>
              <a:cs typeface="Arial MT"/>
            </a:endParaRPr>
          </a:p>
          <a:p>
            <a:pPr marL="12700" marR="263525" algn="just">
              <a:lnSpc>
                <a:spcPts val="1510"/>
              </a:lnSpc>
              <a:spcBef>
                <a:spcPts val="5"/>
              </a:spcBef>
            </a:pPr>
            <a:r>
              <a:rPr u="sng" dirty="0">
                <a:uFill>
                  <a:solidFill>
                    <a:srgbClr val="000091"/>
                  </a:solidFill>
                </a:uFill>
              </a:rPr>
              <a:t>A</a:t>
            </a:r>
            <a:r>
              <a:rPr u="sng" spc="-80" dirty="0">
                <a:uFill>
                  <a:solidFill>
                    <a:srgbClr val="000091"/>
                  </a:solidFill>
                </a:uFill>
              </a:rPr>
              <a:t> </a:t>
            </a:r>
            <a:r>
              <a:rPr u="sng" dirty="0">
                <a:uFill>
                  <a:solidFill>
                    <a:srgbClr val="000091"/>
                  </a:solidFill>
                </a:uFill>
              </a:rPr>
              <a:t>venir</a:t>
            </a:r>
            <a:r>
              <a:rPr u="sng" spc="-20" dirty="0">
                <a:uFill>
                  <a:solidFill>
                    <a:srgbClr val="000091"/>
                  </a:solidFill>
                </a:uFill>
              </a:rPr>
              <a:t> </a:t>
            </a:r>
            <a:r>
              <a:rPr dirty="0"/>
              <a:t>:</a:t>
            </a:r>
            <a:r>
              <a:rPr spc="-25" dirty="0"/>
              <a:t> </a:t>
            </a:r>
            <a:r>
              <a:rPr dirty="0"/>
              <a:t>des</a:t>
            </a:r>
            <a:r>
              <a:rPr spc="-35" dirty="0"/>
              <a:t> </a:t>
            </a:r>
            <a:r>
              <a:rPr dirty="0"/>
              <a:t>données</a:t>
            </a:r>
            <a:r>
              <a:rPr spc="-45" dirty="0"/>
              <a:t> </a:t>
            </a:r>
            <a:r>
              <a:rPr dirty="0"/>
              <a:t>sur</a:t>
            </a:r>
            <a:r>
              <a:rPr spc="-20" dirty="0"/>
              <a:t> </a:t>
            </a:r>
            <a:r>
              <a:rPr dirty="0"/>
              <a:t>le</a:t>
            </a:r>
            <a:r>
              <a:rPr spc="-35" dirty="0"/>
              <a:t> </a:t>
            </a:r>
            <a:r>
              <a:rPr dirty="0"/>
              <a:t>salaire</a:t>
            </a:r>
            <a:r>
              <a:rPr spc="-60" dirty="0"/>
              <a:t> </a:t>
            </a:r>
            <a:r>
              <a:rPr spc="-10" dirty="0"/>
              <a:t>indicatif </a:t>
            </a:r>
            <a:r>
              <a:rPr dirty="0"/>
              <a:t>net/mois</a:t>
            </a:r>
            <a:r>
              <a:rPr spc="-65" dirty="0"/>
              <a:t> </a:t>
            </a:r>
            <a:r>
              <a:rPr dirty="0"/>
              <a:t>observé</a:t>
            </a:r>
            <a:r>
              <a:rPr spc="-35" dirty="0"/>
              <a:t> </a:t>
            </a:r>
            <a:r>
              <a:rPr dirty="0"/>
              <a:t>à</a:t>
            </a:r>
            <a:r>
              <a:rPr spc="-40" dirty="0"/>
              <a:t> </a:t>
            </a:r>
            <a:r>
              <a:rPr dirty="0"/>
              <a:t>l’échelle</a:t>
            </a:r>
            <a:r>
              <a:rPr spc="-65" dirty="0"/>
              <a:t> </a:t>
            </a:r>
            <a:r>
              <a:rPr dirty="0"/>
              <a:t>nationale</a:t>
            </a:r>
            <a:r>
              <a:rPr spc="-65" dirty="0"/>
              <a:t> </a:t>
            </a:r>
            <a:r>
              <a:rPr dirty="0"/>
              <a:t>un</a:t>
            </a:r>
            <a:r>
              <a:rPr spc="-30" dirty="0"/>
              <a:t> </a:t>
            </a:r>
            <a:r>
              <a:rPr spc="-25" dirty="0"/>
              <a:t>an </a:t>
            </a:r>
            <a:r>
              <a:rPr dirty="0"/>
              <a:t>après</a:t>
            </a:r>
            <a:r>
              <a:rPr spc="-30" dirty="0"/>
              <a:t> </a:t>
            </a:r>
            <a:r>
              <a:rPr dirty="0"/>
              <a:t>la</a:t>
            </a:r>
            <a:r>
              <a:rPr spc="-20" dirty="0"/>
              <a:t> </a:t>
            </a:r>
            <a:r>
              <a:rPr dirty="0"/>
              <a:t>sortie</a:t>
            </a:r>
            <a:r>
              <a:rPr spc="-35" dirty="0"/>
              <a:t> </a:t>
            </a:r>
            <a:r>
              <a:rPr dirty="0"/>
              <a:t>des</a:t>
            </a:r>
            <a:r>
              <a:rPr spc="-15" dirty="0"/>
              <a:t> </a:t>
            </a:r>
            <a:r>
              <a:rPr spc="-10" dirty="0"/>
              <a:t>études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385572" y="987552"/>
            <a:ext cx="3763010" cy="3709670"/>
            <a:chOff x="385572" y="987552"/>
            <a:chExt cx="3763010" cy="370967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5572" y="987552"/>
              <a:ext cx="3762755" cy="345643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67711" y="3552444"/>
              <a:ext cx="1295400" cy="37338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7711" y="3925824"/>
              <a:ext cx="1415796" cy="771144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15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4863" y="1088898"/>
            <a:ext cx="87947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95"/>
              </a:spcBef>
              <a:buClr>
                <a:srgbClr val="E0000E"/>
              </a:buClr>
              <a:buFont typeface="Courier New"/>
              <a:buChar char="o"/>
              <a:tabLst>
                <a:tab pos="299085" algn="l"/>
              </a:tabLst>
            </a:pPr>
            <a:r>
              <a:rPr sz="1300" spc="-10" dirty="0">
                <a:latin typeface="Arial MT"/>
                <a:cs typeface="Arial MT"/>
              </a:rPr>
              <a:t>Jusqu’à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69694" y="1119377"/>
            <a:ext cx="2936875" cy="18478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15"/>
              </a:lnSpc>
            </a:pP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r>
              <a:rPr sz="13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vœux 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supplémentaires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49241" y="1088898"/>
            <a:ext cx="279781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pour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formations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apprentissage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4863" y="1439417"/>
            <a:ext cx="165100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95"/>
              </a:spcBef>
              <a:buClr>
                <a:srgbClr val="E0000E"/>
              </a:buClr>
              <a:buFont typeface="Courier New"/>
              <a:buChar char="o"/>
              <a:tabLst>
                <a:tab pos="299085" algn="l"/>
              </a:tabLst>
            </a:pPr>
            <a:r>
              <a:rPr sz="1300" dirty="0">
                <a:latin typeface="Arial MT"/>
                <a:cs typeface="Arial MT"/>
              </a:rPr>
              <a:t>Possibilité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5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faire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40839" y="1469897"/>
            <a:ext cx="3868420" cy="18478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15"/>
              </a:lnSpc>
            </a:pP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3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sous-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3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certaines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filières</a:t>
            </a:r>
            <a:r>
              <a:rPr sz="13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sélectives</a:t>
            </a:r>
            <a:endParaRPr sz="13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42786" y="1439417"/>
            <a:ext cx="275336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(Classes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prépa,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BTS,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BUT,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écoles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de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1375" y="1637537"/>
            <a:ext cx="304038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commerce,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d'ingénieurs,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IFSI,</a:t>
            </a:r>
            <a:r>
              <a:rPr sz="1300" spc="-35" dirty="0">
                <a:latin typeface="Arial MT"/>
                <a:cs typeface="Arial MT"/>
              </a:rPr>
              <a:t> IEP,</a:t>
            </a:r>
            <a:r>
              <a:rPr sz="1300" spc="-5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etc…)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4863" y="1987753"/>
            <a:ext cx="12446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spc="-5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3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4062" y="2018538"/>
            <a:ext cx="7408545" cy="18478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15"/>
              </a:lnSpc>
            </a:pP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sont</a:t>
            </a: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formulés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librement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par</a:t>
            </a:r>
            <a:r>
              <a:rPr sz="13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3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candidats (pas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3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classement</a:t>
            </a:r>
            <a:r>
              <a:rPr sz="13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par</a:t>
            </a:r>
            <a:r>
              <a:rPr sz="13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ordre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3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priorité)</a:t>
            </a:r>
            <a:endParaRPr sz="13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150732" y="1987753"/>
            <a:ext cx="39370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: </a:t>
            </a:r>
            <a:r>
              <a:rPr sz="1300" spc="-25" dirty="0">
                <a:latin typeface="Arial MT"/>
                <a:cs typeface="Arial MT"/>
              </a:rPr>
              <a:t>une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1375" y="2186431"/>
            <a:ext cx="549846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réponse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sera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apportée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pour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chaque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vœu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formulé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à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compter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du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2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juin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spc="-20" dirty="0">
                <a:latin typeface="Arial MT"/>
                <a:cs typeface="Arial MT"/>
              </a:rPr>
              <a:t>2025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4863" y="2536951"/>
            <a:ext cx="12446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spc="-5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3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4062" y="2567177"/>
            <a:ext cx="4549140" cy="18478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3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date</a:t>
            </a:r>
            <a:r>
              <a:rPr sz="13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3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formulation</a:t>
            </a:r>
            <a:r>
              <a:rPr sz="1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du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vœu</a:t>
            </a:r>
            <a:r>
              <a:rPr sz="1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n’est</a:t>
            </a:r>
            <a:r>
              <a:rPr sz="13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pas</a:t>
            </a: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prise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3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compte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91454" y="2536951"/>
            <a:ext cx="1872614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pour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l’examen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du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dossier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4863" y="2887472"/>
            <a:ext cx="12446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spc="-5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30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54062" y="2917698"/>
            <a:ext cx="5590540" cy="18478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Chaque</a:t>
            </a:r>
            <a:r>
              <a:rPr sz="13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formation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n’a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connaissance</a:t>
            </a:r>
            <a:r>
              <a:rPr sz="1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formulés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elle</a:t>
            </a:r>
            <a:r>
              <a:rPr sz="1300" b="1" spc="-50" dirty="0">
                <a:solidFill>
                  <a:srgbClr val="FFFFFF"/>
                </a:solidFill>
                <a:latin typeface="Arial"/>
                <a:cs typeface="Arial"/>
              </a:rPr>
              <a:t> :</a:t>
            </a:r>
            <a:endParaRPr sz="13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78066" y="2887472"/>
            <a:ext cx="216535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elle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ne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connait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autres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41375" y="3085287"/>
            <a:ext cx="245808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vœux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formulés</a:t>
            </a:r>
            <a:r>
              <a:rPr sz="1300" spc="3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candidats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4863" y="3436365"/>
            <a:ext cx="12446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spc="-5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30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54062" y="3466338"/>
            <a:ext cx="7757159" cy="19812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Quand</a:t>
            </a:r>
            <a:r>
              <a:rPr sz="13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candidat</a:t>
            </a:r>
            <a:r>
              <a:rPr sz="13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accepte</a:t>
            </a: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une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formation,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il</a:t>
            </a:r>
            <a:r>
              <a:rPr sz="13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3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toujours</a:t>
            </a:r>
            <a:r>
              <a:rPr sz="13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possibilité de</a:t>
            </a:r>
            <a:r>
              <a:rPr sz="13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conserver des</a:t>
            </a:r>
            <a:r>
              <a:rPr sz="13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endParaRPr sz="13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54062" y="3664458"/>
            <a:ext cx="2437130" cy="18478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lesquels il</a:t>
            </a:r>
            <a:r>
              <a:rPr sz="13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est</a:t>
            </a: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3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liste</a:t>
            </a:r>
            <a:r>
              <a:rPr sz="13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d’attente</a:t>
            </a:r>
            <a:endParaRPr sz="13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230626" y="3634485"/>
            <a:ext cx="217360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et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qui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l’intéressent </a:t>
            </a:r>
            <a:r>
              <a:rPr sz="1300" spc="-10" dirty="0">
                <a:latin typeface="Arial MT"/>
                <a:cs typeface="Arial MT"/>
              </a:rPr>
              <a:t>davantage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871727" y="4235196"/>
            <a:ext cx="4542790" cy="372745"/>
            <a:chOff x="871727" y="4235196"/>
            <a:chExt cx="4542790" cy="372745"/>
          </a:xfrm>
        </p:grpSpPr>
        <p:pic>
          <p:nvPicPr>
            <p:cNvPr id="25" name="object 2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1727" y="4235196"/>
              <a:ext cx="835913" cy="37261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7631" y="4235196"/>
              <a:ext cx="3786378" cy="372617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724611" y="3900476"/>
            <a:ext cx="8096250" cy="795655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400" b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ntre</a:t>
            </a:r>
            <a:r>
              <a:rPr sz="130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le</a:t>
            </a:r>
            <a:r>
              <a:rPr sz="1300" b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6</a:t>
            </a:r>
            <a:r>
              <a:rPr sz="13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et</a:t>
            </a:r>
            <a:r>
              <a:rPr sz="13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le</a:t>
            </a:r>
            <a:r>
              <a:rPr sz="13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10</a:t>
            </a:r>
            <a:r>
              <a:rPr sz="13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juin</a:t>
            </a:r>
            <a:r>
              <a:rPr sz="130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2025</a:t>
            </a:r>
            <a:r>
              <a:rPr sz="1300" dirty="0">
                <a:latin typeface="Arial MT"/>
                <a:cs typeface="Arial MT"/>
              </a:rPr>
              <a:t>,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il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devra toutefois classer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ses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vœux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attente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ordre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préférence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sz="1300" dirty="0">
                <a:latin typeface="Arial MT"/>
                <a:cs typeface="Arial MT"/>
              </a:rPr>
              <a:t>&gt;&gt;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b="1" dirty="0">
                <a:latin typeface="Arial"/>
                <a:cs typeface="Arial"/>
              </a:rPr>
              <a:t>Objectif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dirty="0">
                <a:latin typeface="Arial MT"/>
                <a:cs typeface="Arial MT"/>
              </a:rPr>
              <a:t>:</a:t>
            </a:r>
            <a:r>
              <a:rPr sz="1300" spc="-55" dirty="0">
                <a:latin typeface="Arial MT"/>
                <a:cs typeface="Arial MT"/>
              </a:rPr>
              <a:t> </a:t>
            </a:r>
            <a:r>
              <a:rPr sz="1300" b="1" dirty="0">
                <a:latin typeface="Arial"/>
                <a:cs typeface="Arial"/>
              </a:rPr>
              <a:t>accélérer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le</a:t>
            </a:r>
            <a:r>
              <a:rPr sz="1300" b="1" spc="-5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rythme d’envoi</a:t>
            </a:r>
            <a:r>
              <a:rPr sz="1300" b="1" spc="-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des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propositions</a:t>
            </a:r>
            <a:r>
              <a:rPr sz="1300" b="1" spc="20" dirty="0">
                <a:latin typeface="Arial"/>
                <a:cs typeface="Arial"/>
              </a:rPr>
              <a:t> </a:t>
            </a:r>
            <a:r>
              <a:rPr sz="1300" dirty="0">
                <a:latin typeface="Arial MT"/>
                <a:cs typeface="Arial MT"/>
              </a:rPr>
              <a:t>pour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augmenter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encore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part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lycéens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ayant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300" dirty="0">
                <a:latin typeface="Arial MT"/>
                <a:cs typeface="Arial MT"/>
              </a:rPr>
              <a:t>au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moins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une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proposition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avant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épreuves écrites</a:t>
            </a:r>
            <a:r>
              <a:rPr sz="1300" spc="3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du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baccalauréat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5213350" y="188721"/>
            <a:ext cx="3469640" cy="357505"/>
            <a:chOff x="5213350" y="188721"/>
            <a:chExt cx="3469640" cy="357505"/>
          </a:xfrm>
        </p:grpSpPr>
        <p:sp>
          <p:nvSpPr>
            <p:cNvPr id="29" name="object 29"/>
            <p:cNvSpPr/>
            <p:nvPr/>
          </p:nvSpPr>
          <p:spPr>
            <a:xfrm>
              <a:off x="5219700" y="195071"/>
              <a:ext cx="3456940" cy="344805"/>
            </a:xfrm>
            <a:custGeom>
              <a:avLst/>
              <a:gdLst/>
              <a:ahLst/>
              <a:cxnLst/>
              <a:rect l="l" t="t" r="r" b="b"/>
              <a:pathLst>
                <a:path w="3456940" h="344805">
                  <a:moveTo>
                    <a:pt x="3399028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3399028" y="344424"/>
                  </a:lnTo>
                  <a:lnTo>
                    <a:pt x="3421391" y="339919"/>
                  </a:lnTo>
                  <a:lnTo>
                    <a:pt x="3439636" y="327628"/>
                  </a:lnTo>
                  <a:lnTo>
                    <a:pt x="3451927" y="309383"/>
                  </a:lnTo>
                  <a:lnTo>
                    <a:pt x="3456431" y="287019"/>
                  </a:lnTo>
                  <a:lnTo>
                    <a:pt x="3456431" y="57403"/>
                  </a:lnTo>
                  <a:lnTo>
                    <a:pt x="3451927" y="35040"/>
                  </a:lnTo>
                  <a:lnTo>
                    <a:pt x="3439636" y="16795"/>
                  </a:lnTo>
                  <a:lnTo>
                    <a:pt x="3421391" y="4504"/>
                  </a:lnTo>
                  <a:lnTo>
                    <a:pt x="3399028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219700" y="195071"/>
              <a:ext cx="3456940" cy="344805"/>
            </a:xfrm>
            <a:custGeom>
              <a:avLst/>
              <a:gdLst/>
              <a:ahLst/>
              <a:cxnLst/>
              <a:rect l="l" t="t" r="r" b="b"/>
              <a:pathLst>
                <a:path w="345694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3399028" y="0"/>
                  </a:lnTo>
                  <a:lnTo>
                    <a:pt x="3421391" y="4504"/>
                  </a:lnTo>
                  <a:lnTo>
                    <a:pt x="3439636" y="16795"/>
                  </a:lnTo>
                  <a:lnTo>
                    <a:pt x="3451927" y="35040"/>
                  </a:lnTo>
                  <a:lnTo>
                    <a:pt x="3456431" y="57403"/>
                  </a:lnTo>
                  <a:lnTo>
                    <a:pt x="3456431" y="287019"/>
                  </a:lnTo>
                  <a:lnTo>
                    <a:pt x="3451927" y="309383"/>
                  </a:lnTo>
                  <a:lnTo>
                    <a:pt x="3439636" y="327628"/>
                  </a:lnTo>
                  <a:lnTo>
                    <a:pt x="3421391" y="339919"/>
                  </a:lnTo>
                  <a:lnTo>
                    <a:pt x="3399028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0429" rIns="0" bIns="0" rtlCol="0">
            <a:spAutoFit/>
          </a:bodyPr>
          <a:lstStyle/>
          <a:p>
            <a:pPr marL="2209800">
              <a:lnSpc>
                <a:spcPct val="100000"/>
              </a:lnSpc>
              <a:spcBef>
                <a:spcPts val="105"/>
              </a:spcBef>
            </a:pPr>
            <a:r>
              <a:rPr dirty="0"/>
              <a:t>Quelques</a:t>
            </a:r>
            <a:r>
              <a:rPr spc="-70" dirty="0"/>
              <a:t> </a:t>
            </a:r>
            <a:r>
              <a:rPr dirty="0"/>
              <a:t>règles</a:t>
            </a:r>
            <a:r>
              <a:rPr spc="-55" dirty="0"/>
              <a:t> </a:t>
            </a:r>
            <a:r>
              <a:rPr dirty="0"/>
              <a:t>importantes</a:t>
            </a:r>
            <a:r>
              <a:rPr spc="-70" dirty="0"/>
              <a:t> </a:t>
            </a:r>
            <a:r>
              <a:rPr dirty="0"/>
              <a:t>à</a:t>
            </a:r>
            <a:r>
              <a:rPr spc="-40" dirty="0"/>
              <a:t> </a:t>
            </a:r>
            <a:r>
              <a:rPr spc="-10" dirty="0"/>
              <a:t>retenir</a:t>
            </a:r>
          </a:p>
        </p:txBody>
      </p:sp>
      <p:sp>
        <p:nvSpPr>
          <p:cNvPr id="32" name="object 3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16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15353" y="4814722"/>
            <a:ext cx="504190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10" dirty="0">
                <a:solidFill>
                  <a:srgbClr val="000091"/>
                </a:solidFill>
                <a:latin typeface="Arial MT"/>
                <a:cs typeface="Arial MT"/>
              </a:rPr>
              <a:t>16/12/2024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76031" y="4811674"/>
            <a:ext cx="2235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solidFill>
                  <a:srgbClr val="FF0000"/>
                </a:solidFill>
                <a:latin typeface="Arial MT"/>
                <a:cs typeface="Arial MT"/>
              </a:rPr>
              <a:t>17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2930" y="1221994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3849" y="1254252"/>
            <a:ext cx="343852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rubrique</a:t>
            </a:r>
            <a:r>
              <a:rPr sz="14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Activités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centres</a:t>
            </a:r>
            <a:r>
              <a:rPr sz="14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d’intérêt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1238" y="1435353"/>
            <a:ext cx="3319779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une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rubrique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facultative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mettre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en </a:t>
            </a:r>
            <a:r>
              <a:rPr sz="1400" dirty="0">
                <a:latin typeface="Arial MT"/>
                <a:cs typeface="Arial MT"/>
              </a:rPr>
              <a:t>valeur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compétences,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expériences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engagements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2930" y="2374519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3849" y="2406395"/>
            <a:ext cx="193865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lettre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motivation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50414" y="2374519"/>
            <a:ext cx="11296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quand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elle</a:t>
            </a:r>
            <a:r>
              <a:rPr sz="1400" spc="-25" dirty="0">
                <a:latin typeface="Arial MT"/>
                <a:cs typeface="Arial MT"/>
              </a:rPr>
              <a:t> est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1238" y="2587879"/>
            <a:ext cx="21469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demandée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formation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2930" y="3100197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3849" y="3131820"/>
            <a:ext cx="325882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pièces</a:t>
            </a:r>
            <a:r>
              <a:rPr sz="14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spécifiques</a:t>
            </a:r>
            <a:r>
              <a:rPr sz="14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ou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formulaires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61238" y="3313557"/>
            <a:ext cx="280797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demandés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certaines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formations sélectives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2930" y="4039311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3849" y="4070578"/>
            <a:ext cx="125285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4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fiche</a:t>
            </a:r>
            <a:r>
              <a:rPr sz="14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Avenir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67661" y="4039311"/>
            <a:ext cx="14833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renseignée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les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1238" y="4252671"/>
            <a:ext cx="32956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enseignants</a:t>
            </a:r>
            <a:r>
              <a:rPr sz="1400" spc="-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proviseur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votre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lycée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31690" y="1153159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30267" y="1185291"/>
            <a:ext cx="415544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53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bulletins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scolaires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notes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du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baccalauréat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: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86122" y="1442720"/>
            <a:ext cx="4345305" cy="1459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marR="30480" indent="107950">
              <a:lnSpc>
                <a:spcPct val="100000"/>
              </a:lnSpc>
              <a:spcBef>
                <a:spcPts val="105"/>
              </a:spcBef>
              <a:buFont typeface="Arial MT"/>
              <a:buChar char="-"/>
              <a:tabLst>
                <a:tab pos="146050" algn="l"/>
              </a:tabLst>
            </a:pPr>
            <a:r>
              <a:rPr sz="1400" b="1" dirty="0">
                <a:latin typeface="Arial"/>
                <a:cs typeface="Arial"/>
              </a:rPr>
              <a:t>Année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2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première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: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bulletins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scolaires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notes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des </a:t>
            </a:r>
            <a:r>
              <a:rPr sz="1400" dirty="0">
                <a:latin typeface="Arial MT"/>
                <a:cs typeface="Arial MT"/>
              </a:rPr>
              <a:t>épreuves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anticipées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français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celles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titre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du </a:t>
            </a:r>
            <a:r>
              <a:rPr sz="1400" dirty="0">
                <a:latin typeface="Arial MT"/>
                <a:cs typeface="Arial MT"/>
              </a:rPr>
              <a:t>contrôle</a:t>
            </a:r>
            <a:r>
              <a:rPr sz="1400" spc="-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continu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du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baccalauréat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(pour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lycéens </a:t>
            </a:r>
            <a:r>
              <a:rPr sz="1400" dirty="0">
                <a:latin typeface="Arial MT"/>
                <a:cs typeface="Arial MT"/>
              </a:rPr>
              <a:t>généraux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technologiques)</a:t>
            </a:r>
            <a:endParaRPr sz="1400">
              <a:latin typeface="Arial MT"/>
              <a:cs typeface="Arial MT"/>
            </a:endParaRPr>
          </a:p>
          <a:p>
            <a:pPr marL="38100" marR="172085" indent="107950">
              <a:lnSpc>
                <a:spcPct val="100000"/>
              </a:lnSpc>
              <a:spcBef>
                <a:spcPts val="1200"/>
              </a:spcBef>
              <a:buFont typeface="Arial MT"/>
              <a:buChar char="-"/>
              <a:tabLst>
                <a:tab pos="146050" algn="l"/>
              </a:tabLst>
            </a:pPr>
            <a:r>
              <a:rPr sz="1400" b="1" dirty="0">
                <a:latin typeface="Arial"/>
                <a:cs typeface="Arial"/>
              </a:rPr>
              <a:t>Année</a:t>
            </a:r>
            <a:r>
              <a:rPr sz="1400" b="1" spc="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2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terminale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: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bulletins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scolaires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1er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et </a:t>
            </a:r>
            <a:r>
              <a:rPr sz="1400" dirty="0">
                <a:latin typeface="Arial MT"/>
                <a:cs typeface="Arial MT"/>
              </a:rPr>
              <a:t>2e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trimestres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(ou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</a:t>
            </a:r>
            <a:r>
              <a:rPr sz="1350" baseline="24691" dirty="0">
                <a:latin typeface="Arial MT"/>
                <a:cs typeface="Arial MT"/>
              </a:rPr>
              <a:t>er</a:t>
            </a:r>
            <a:r>
              <a:rPr sz="1350" spc="217" baseline="24691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semestre)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31690" y="3104515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430267" y="3136010"/>
            <a:ext cx="4018279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informations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votre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parcours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spécifique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309998" y="3394075"/>
            <a:ext cx="4350385" cy="1032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07950">
              <a:lnSpc>
                <a:spcPct val="100000"/>
              </a:lnSpc>
              <a:spcBef>
                <a:spcPts val="100"/>
              </a:spcBef>
              <a:buChar char="-"/>
              <a:tabLst>
                <a:tab pos="120650" algn="l"/>
              </a:tabLst>
            </a:pPr>
            <a:r>
              <a:rPr sz="1400" dirty="0">
                <a:latin typeface="Arial MT"/>
                <a:cs typeface="Arial MT"/>
              </a:rPr>
              <a:t>parcours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sections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européennes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ou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binationales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ou </a:t>
            </a:r>
            <a:r>
              <a:rPr sz="1400" dirty="0">
                <a:latin typeface="Arial MT"/>
                <a:cs typeface="Arial MT"/>
              </a:rPr>
              <a:t>bac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français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international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(BFI)</a:t>
            </a:r>
            <a:endParaRPr sz="1400">
              <a:latin typeface="Arial MT"/>
              <a:cs typeface="Arial MT"/>
            </a:endParaRPr>
          </a:p>
          <a:p>
            <a:pPr marL="120014" indent="-107314">
              <a:lnSpc>
                <a:spcPct val="100000"/>
              </a:lnSpc>
              <a:spcBef>
                <a:spcPts val="600"/>
              </a:spcBef>
              <a:buChar char="-"/>
              <a:tabLst>
                <a:tab pos="120014" algn="l"/>
              </a:tabLst>
            </a:pPr>
            <a:r>
              <a:rPr sz="1400" dirty="0">
                <a:latin typeface="Arial MT"/>
                <a:cs typeface="Arial MT"/>
              </a:rPr>
              <a:t>participation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aux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cordées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réussite</a:t>
            </a:r>
            <a:endParaRPr sz="1400">
              <a:latin typeface="Arial MT"/>
              <a:cs typeface="Arial MT"/>
            </a:endParaRPr>
          </a:p>
          <a:p>
            <a:pPr marL="120650" indent="-107950">
              <a:lnSpc>
                <a:spcPct val="100000"/>
              </a:lnSpc>
              <a:spcBef>
                <a:spcPts val="605"/>
              </a:spcBef>
              <a:buChar char="-"/>
              <a:tabLst>
                <a:tab pos="120650" algn="l"/>
              </a:tabLst>
            </a:pPr>
            <a:r>
              <a:rPr sz="1400" dirty="0">
                <a:latin typeface="Arial MT"/>
                <a:cs typeface="Arial MT"/>
              </a:rPr>
              <a:t>certification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compétences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numériques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(Pix)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376031" y="4811674"/>
            <a:ext cx="2235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solidFill>
                  <a:srgbClr val="FF0000"/>
                </a:solidFill>
                <a:latin typeface="Arial MT"/>
                <a:cs typeface="Arial MT"/>
              </a:rPr>
              <a:t>18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4061205" y="188721"/>
            <a:ext cx="4621530" cy="357505"/>
            <a:chOff x="4061205" y="188721"/>
            <a:chExt cx="4621530" cy="357505"/>
          </a:xfrm>
        </p:grpSpPr>
        <p:sp>
          <p:nvSpPr>
            <p:cNvPr id="24" name="object 24"/>
            <p:cNvSpPr/>
            <p:nvPr/>
          </p:nvSpPr>
          <p:spPr>
            <a:xfrm>
              <a:off x="4067555" y="195071"/>
              <a:ext cx="4608830" cy="344805"/>
            </a:xfrm>
            <a:custGeom>
              <a:avLst/>
              <a:gdLst/>
              <a:ahLst/>
              <a:cxnLst/>
              <a:rect l="l" t="t" r="r" b="b"/>
              <a:pathLst>
                <a:path w="4608830" h="344805">
                  <a:moveTo>
                    <a:pt x="4551172" y="0"/>
                  </a:moveTo>
                  <a:lnTo>
                    <a:pt x="57404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4" y="344424"/>
                  </a:lnTo>
                  <a:lnTo>
                    <a:pt x="4551172" y="344424"/>
                  </a:lnTo>
                  <a:lnTo>
                    <a:pt x="4573535" y="339919"/>
                  </a:lnTo>
                  <a:lnTo>
                    <a:pt x="4591780" y="327628"/>
                  </a:lnTo>
                  <a:lnTo>
                    <a:pt x="4604071" y="309383"/>
                  </a:lnTo>
                  <a:lnTo>
                    <a:pt x="4608576" y="287019"/>
                  </a:lnTo>
                  <a:lnTo>
                    <a:pt x="4608576" y="57403"/>
                  </a:lnTo>
                  <a:lnTo>
                    <a:pt x="4604071" y="35040"/>
                  </a:lnTo>
                  <a:lnTo>
                    <a:pt x="4591780" y="16795"/>
                  </a:lnTo>
                  <a:lnTo>
                    <a:pt x="4573535" y="4504"/>
                  </a:lnTo>
                  <a:lnTo>
                    <a:pt x="4551172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067555" y="195071"/>
              <a:ext cx="4608830" cy="344805"/>
            </a:xfrm>
            <a:custGeom>
              <a:avLst/>
              <a:gdLst/>
              <a:ahLst/>
              <a:cxnLst/>
              <a:rect l="l" t="t" r="r" b="b"/>
              <a:pathLst>
                <a:path w="460883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4" y="0"/>
                  </a:lnTo>
                  <a:lnTo>
                    <a:pt x="4551172" y="0"/>
                  </a:lnTo>
                  <a:lnTo>
                    <a:pt x="4573535" y="4504"/>
                  </a:lnTo>
                  <a:lnTo>
                    <a:pt x="4591780" y="16795"/>
                  </a:lnTo>
                  <a:lnTo>
                    <a:pt x="4604071" y="35040"/>
                  </a:lnTo>
                  <a:lnTo>
                    <a:pt x="4608576" y="57403"/>
                  </a:lnTo>
                  <a:lnTo>
                    <a:pt x="4608576" y="287019"/>
                  </a:lnTo>
                  <a:lnTo>
                    <a:pt x="4604071" y="309383"/>
                  </a:lnTo>
                  <a:lnTo>
                    <a:pt x="4591780" y="327628"/>
                  </a:lnTo>
                  <a:lnTo>
                    <a:pt x="4573535" y="339919"/>
                  </a:lnTo>
                  <a:lnTo>
                    <a:pt x="4551172" y="344424"/>
                  </a:lnTo>
                  <a:lnTo>
                    <a:pt x="57404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0429" rIns="0" bIns="0" rtlCol="0">
            <a:spAutoFit/>
          </a:bodyPr>
          <a:lstStyle/>
          <a:p>
            <a:pPr marL="1052830">
              <a:lnSpc>
                <a:spcPct val="100000"/>
              </a:lnSpc>
              <a:spcBef>
                <a:spcPts val="105"/>
              </a:spcBef>
            </a:pPr>
            <a:r>
              <a:rPr dirty="0"/>
              <a:t>Les</a:t>
            </a:r>
            <a:r>
              <a:rPr spc="-40" dirty="0"/>
              <a:t> </a:t>
            </a:r>
            <a:r>
              <a:rPr dirty="0"/>
              <a:t>éléments</a:t>
            </a:r>
            <a:r>
              <a:rPr spc="-45" dirty="0"/>
              <a:t> </a:t>
            </a:r>
            <a:r>
              <a:rPr dirty="0"/>
              <a:t>transmis</a:t>
            </a:r>
            <a:r>
              <a:rPr spc="-60" dirty="0"/>
              <a:t> </a:t>
            </a:r>
            <a:r>
              <a:rPr dirty="0"/>
              <a:t>aux</a:t>
            </a:r>
            <a:r>
              <a:rPr spc="-30" dirty="0"/>
              <a:t> </a:t>
            </a:r>
            <a:r>
              <a:rPr dirty="0"/>
              <a:t>formations</a:t>
            </a:r>
            <a:r>
              <a:rPr spc="-60" dirty="0"/>
              <a:t> </a:t>
            </a:r>
            <a:r>
              <a:rPr dirty="0"/>
              <a:t>du</a:t>
            </a:r>
            <a:r>
              <a:rPr spc="-30" dirty="0"/>
              <a:t> </a:t>
            </a:r>
            <a:r>
              <a:rPr spc="-10" dirty="0"/>
              <a:t>supérieur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15353" y="4814722"/>
            <a:ext cx="504190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10" dirty="0">
                <a:solidFill>
                  <a:srgbClr val="000091"/>
                </a:solidFill>
                <a:latin typeface="Arial MT"/>
                <a:cs typeface="Arial MT"/>
              </a:rPr>
              <a:t>16/12/2024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76031" y="4811674"/>
            <a:ext cx="2235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solidFill>
                  <a:srgbClr val="FF0000"/>
                </a:solidFill>
                <a:latin typeface="Arial MT"/>
                <a:cs typeface="Arial MT"/>
              </a:rPr>
              <a:t>19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39749" y="1062608"/>
            <a:ext cx="8304530" cy="440690"/>
          </a:xfrm>
          <a:custGeom>
            <a:avLst/>
            <a:gdLst/>
            <a:ahLst/>
            <a:cxnLst/>
            <a:rect l="l" t="t" r="r" b="b"/>
            <a:pathLst>
              <a:path w="8304530" h="440690">
                <a:moveTo>
                  <a:pt x="3092132" y="0"/>
                </a:moveTo>
                <a:lnTo>
                  <a:pt x="3092132" y="0"/>
                </a:lnTo>
                <a:lnTo>
                  <a:pt x="0" y="0"/>
                </a:lnTo>
                <a:lnTo>
                  <a:pt x="0" y="211836"/>
                </a:lnTo>
                <a:lnTo>
                  <a:pt x="3092132" y="211836"/>
                </a:lnTo>
                <a:lnTo>
                  <a:pt x="3092132" y="0"/>
                </a:lnTo>
                <a:close/>
              </a:path>
              <a:path w="8304530" h="440690">
                <a:moveTo>
                  <a:pt x="3607244" y="228600"/>
                </a:moveTo>
                <a:lnTo>
                  <a:pt x="3607244" y="228600"/>
                </a:lnTo>
                <a:lnTo>
                  <a:pt x="0" y="228600"/>
                </a:lnTo>
                <a:lnTo>
                  <a:pt x="0" y="440436"/>
                </a:lnTo>
                <a:lnTo>
                  <a:pt x="3607244" y="440436"/>
                </a:lnTo>
                <a:lnTo>
                  <a:pt x="3607244" y="228600"/>
                </a:lnTo>
                <a:close/>
              </a:path>
              <a:path w="8304530" h="440690">
                <a:moveTo>
                  <a:pt x="7900365" y="228600"/>
                </a:moveTo>
                <a:lnTo>
                  <a:pt x="7900365" y="228600"/>
                </a:lnTo>
                <a:lnTo>
                  <a:pt x="3607257" y="228600"/>
                </a:lnTo>
                <a:lnTo>
                  <a:pt x="3607257" y="440436"/>
                </a:lnTo>
                <a:lnTo>
                  <a:pt x="7900365" y="440436"/>
                </a:lnTo>
                <a:lnTo>
                  <a:pt x="7900365" y="228600"/>
                </a:lnTo>
                <a:close/>
              </a:path>
              <a:path w="8304530" h="440690">
                <a:moveTo>
                  <a:pt x="8304225" y="0"/>
                </a:moveTo>
                <a:lnTo>
                  <a:pt x="8304225" y="0"/>
                </a:lnTo>
                <a:lnTo>
                  <a:pt x="3092145" y="0"/>
                </a:lnTo>
                <a:lnTo>
                  <a:pt x="3092145" y="211836"/>
                </a:lnTo>
                <a:lnTo>
                  <a:pt x="8304225" y="211836"/>
                </a:lnTo>
                <a:lnTo>
                  <a:pt x="830422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54863" y="1028522"/>
            <a:ext cx="8452485" cy="755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Font typeface="Courier New"/>
              <a:buChar char="o"/>
              <a:tabLst>
                <a:tab pos="184150" algn="l"/>
              </a:tabLst>
            </a:pP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Une</a:t>
            </a:r>
            <a:r>
              <a:rPr sz="1500" b="1" spc="4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offre</a:t>
            </a:r>
            <a:r>
              <a:rPr sz="1500" b="1" spc="45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b="1" spc="4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formation</a:t>
            </a:r>
            <a:r>
              <a:rPr sz="1500" b="1" spc="45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riche</a:t>
            </a:r>
            <a:r>
              <a:rPr sz="1500" b="1" spc="45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500" b="1" spc="45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diversifiée</a:t>
            </a:r>
            <a:r>
              <a:rPr sz="1500" b="1" spc="4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500" b="1" spc="4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près</a:t>
            </a:r>
            <a:r>
              <a:rPr sz="1500" b="1" spc="4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b="1" spc="4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24</a:t>
            </a:r>
            <a:r>
              <a:rPr sz="1500" b="1" spc="4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1500" b="1" spc="4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formations</a:t>
            </a:r>
            <a:r>
              <a:rPr sz="1500" b="1" spc="45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supérieures</a:t>
            </a:r>
            <a:endParaRPr sz="1500">
              <a:latin typeface="Arial"/>
              <a:cs typeface="Arial"/>
            </a:endParaRPr>
          </a:p>
          <a:p>
            <a:pPr marL="184785">
              <a:lnSpc>
                <a:spcPct val="100000"/>
              </a:lnSpc>
              <a:spcBef>
                <a:spcPts val="5"/>
              </a:spcBef>
            </a:pP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proposant</a:t>
            </a:r>
            <a:r>
              <a:rPr sz="15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principalement</a:t>
            </a:r>
            <a:r>
              <a:rPr sz="15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5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diplômes</a:t>
            </a:r>
            <a:r>
              <a:rPr sz="15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nationaux</a:t>
            </a:r>
            <a:r>
              <a:rPr sz="15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ou</a:t>
            </a:r>
            <a:r>
              <a:rPr sz="15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d’établissement</a:t>
            </a:r>
            <a:r>
              <a:rPr sz="15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validés</a:t>
            </a:r>
            <a:r>
              <a:rPr sz="15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par</a:t>
            </a:r>
            <a:r>
              <a:rPr sz="15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l’Etat</a:t>
            </a:r>
            <a:endParaRPr sz="1500">
              <a:latin typeface="Arial"/>
              <a:cs typeface="Arial"/>
            </a:endParaRPr>
          </a:p>
          <a:p>
            <a:pPr marL="194945">
              <a:lnSpc>
                <a:spcPct val="100000"/>
              </a:lnSpc>
              <a:spcBef>
                <a:spcPts val="459"/>
              </a:spcBef>
            </a:pP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formations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sous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statut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étudiant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formations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apprentissage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4863" y="2062048"/>
            <a:ext cx="140335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5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9749" y="2095880"/>
            <a:ext cx="3670300" cy="21209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Une</a:t>
            </a:r>
            <a:r>
              <a:rPr sz="15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priorité</a:t>
            </a:r>
            <a:r>
              <a:rPr sz="15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5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simplifiez</a:t>
            </a:r>
            <a:r>
              <a:rPr sz="15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vos</a:t>
            </a:r>
            <a:r>
              <a:rPr sz="15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démarches</a:t>
            </a:r>
            <a:r>
              <a:rPr sz="1500" b="1" spc="-50" dirty="0">
                <a:solidFill>
                  <a:srgbClr val="FFFFFF"/>
                </a:solidFill>
                <a:latin typeface="Arial"/>
                <a:cs typeface="Arial"/>
              </a:rPr>
              <a:t> !</a:t>
            </a:r>
            <a:endParaRPr sz="15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4695" y="2290419"/>
            <a:ext cx="8153400" cy="8274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896745">
              <a:lnSpc>
                <a:spcPct val="137900"/>
              </a:lnSpc>
              <a:spcBef>
                <a:spcPts val="95"/>
              </a:spcBef>
            </a:pPr>
            <a:r>
              <a:rPr sz="1400" dirty="0">
                <a:latin typeface="Arial MT"/>
                <a:cs typeface="Arial MT"/>
              </a:rPr>
              <a:t>Parcoursup,</a:t>
            </a:r>
            <a:r>
              <a:rPr sz="1400" spc="-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c’est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seule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procédure,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seul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dossier,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seul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calendrier </a:t>
            </a:r>
            <a:r>
              <a:rPr sz="1400" dirty="0">
                <a:latin typeface="Arial MT"/>
                <a:cs typeface="Arial MT"/>
              </a:rPr>
              <a:t>Parcoursup,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c’est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cadre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présentation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formations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unique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b="1" spc="-10" dirty="0">
                <a:latin typeface="Arial"/>
                <a:cs typeface="Arial"/>
              </a:rPr>
              <a:t>trouver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dirty="0">
                <a:latin typeface="Arial"/>
                <a:cs typeface="Arial"/>
              </a:rPr>
              <a:t>rapidement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informations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essentielles</a:t>
            </a:r>
            <a:r>
              <a:rPr sz="1400" dirty="0">
                <a:latin typeface="Arial MT"/>
                <a:cs typeface="Arial MT"/>
              </a:rPr>
              <a:t>,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b="1" dirty="0">
                <a:latin typeface="Arial"/>
                <a:cs typeface="Arial"/>
              </a:rPr>
              <a:t>connaitre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chiffres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clés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session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précédente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4863" y="3341065"/>
            <a:ext cx="140335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5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39749" y="3374516"/>
            <a:ext cx="5614670" cy="21209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9"/>
              </a:lnSpc>
            </a:pP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L’accompagnement</a:t>
            </a:r>
            <a:r>
              <a:rPr sz="15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personnalisé</a:t>
            </a:r>
            <a:r>
              <a:rPr sz="15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tout</a:t>
            </a:r>
            <a:r>
              <a:rPr sz="15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au</a:t>
            </a:r>
            <a:r>
              <a:rPr sz="15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long</a:t>
            </a:r>
            <a:r>
              <a:rPr sz="15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5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procédure</a:t>
            </a:r>
            <a:endParaRPr sz="15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4695" y="3644900"/>
            <a:ext cx="8271509" cy="747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Arial"/>
                <a:cs typeface="Arial"/>
              </a:rPr>
              <a:t>Vous</a:t>
            </a:r>
            <a:r>
              <a:rPr sz="1400" b="1" spc="9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n’êtes</a:t>
            </a:r>
            <a:r>
              <a:rPr sz="1400" b="1" spc="9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pas</a:t>
            </a:r>
            <a:r>
              <a:rPr sz="1400" b="1" spc="8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seuls</a:t>
            </a:r>
            <a:r>
              <a:rPr sz="1400" b="1" spc="9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pour</a:t>
            </a:r>
            <a:r>
              <a:rPr sz="1400" b="1" spc="10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réfléchir</a:t>
            </a:r>
            <a:r>
              <a:rPr sz="1400" b="1" spc="10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8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faire</a:t>
            </a:r>
            <a:r>
              <a:rPr sz="1400" b="1" spc="10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vos</a:t>
            </a:r>
            <a:r>
              <a:rPr sz="1400" b="1" spc="9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choix</a:t>
            </a:r>
            <a:r>
              <a:rPr sz="1400" b="1" spc="95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:</a:t>
            </a:r>
            <a:r>
              <a:rPr sz="1400" spc="1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êtes</a:t>
            </a:r>
            <a:r>
              <a:rPr sz="1400" spc="1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accompagnés,</a:t>
            </a:r>
            <a:r>
              <a:rPr sz="1400" spc="1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</a:t>
            </a:r>
            <a:r>
              <a:rPr sz="1400" spc="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lycée,</a:t>
            </a:r>
            <a:r>
              <a:rPr sz="1400" spc="1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via</a:t>
            </a:r>
            <a:r>
              <a:rPr sz="1400" spc="11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les </a:t>
            </a:r>
            <a:r>
              <a:rPr sz="1400" dirty="0">
                <a:latin typeface="Arial MT"/>
                <a:cs typeface="Arial MT"/>
              </a:rPr>
              <a:t>professionnels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plateforme,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numéro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vert,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réseaux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sociaux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Parcoursup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Parcoursup,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retrouvez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quiz,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vidéos,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site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d’entrainement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conseils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chaque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étape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853685" y="188721"/>
            <a:ext cx="3824604" cy="357505"/>
            <a:chOff x="4853685" y="188721"/>
            <a:chExt cx="3824604" cy="357505"/>
          </a:xfrm>
        </p:grpSpPr>
        <p:sp>
          <p:nvSpPr>
            <p:cNvPr id="11" name="object 11"/>
            <p:cNvSpPr/>
            <p:nvPr/>
          </p:nvSpPr>
          <p:spPr>
            <a:xfrm>
              <a:off x="4860035" y="195071"/>
              <a:ext cx="3811904" cy="344805"/>
            </a:xfrm>
            <a:custGeom>
              <a:avLst/>
              <a:gdLst/>
              <a:ahLst/>
              <a:cxnLst/>
              <a:rect l="l" t="t" r="r" b="b"/>
              <a:pathLst>
                <a:path w="3811904" h="344805">
                  <a:moveTo>
                    <a:pt x="3754119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3754119" y="344424"/>
                  </a:lnTo>
                  <a:lnTo>
                    <a:pt x="3776483" y="339919"/>
                  </a:lnTo>
                  <a:lnTo>
                    <a:pt x="3794728" y="327628"/>
                  </a:lnTo>
                  <a:lnTo>
                    <a:pt x="3807019" y="309383"/>
                  </a:lnTo>
                  <a:lnTo>
                    <a:pt x="3811523" y="287019"/>
                  </a:lnTo>
                  <a:lnTo>
                    <a:pt x="3811523" y="57403"/>
                  </a:lnTo>
                  <a:lnTo>
                    <a:pt x="3807019" y="35040"/>
                  </a:lnTo>
                  <a:lnTo>
                    <a:pt x="3794728" y="16795"/>
                  </a:lnTo>
                  <a:lnTo>
                    <a:pt x="3776483" y="4504"/>
                  </a:lnTo>
                  <a:lnTo>
                    <a:pt x="3754119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860035" y="195071"/>
              <a:ext cx="3811904" cy="344805"/>
            </a:xfrm>
            <a:custGeom>
              <a:avLst/>
              <a:gdLst/>
              <a:ahLst/>
              <a:cxnLst/>
              <a:rect l="l" t="t" r="r" b="b"/>
              <a:pathLst>
                <a:path w="3811904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3754119" y="0"/>
                  </a:lnTo>
                  <a:lnTo>
                    <a:pt x="3776483" y="4504"/>
                  </a:lnTo>
                  <a:lnTo>
                    <a:pt x="3794728" y="16795"/>
                  </a:lnTo>
                  <a:lnTo>
                    <a:pt x="3807019" y="35040"/>
                  </a:lnTo>
                  <a:lnTo>
                    <a:pt x="3811523" y="57403"/>
                  </a:lnTo>
                  <a:lnTo>
                    <a:pt x="3811523" y="287019"/>
                  </a:lnTo>
                  <a:lnTo>
                    <a:pt x="3807019" y="309383"/>
                  </a:lnTo>
                  <a:lnTo>
                    <a:pt x="3794728" y="327628"/>
                  </a:lnTo>
                  <a:lnTo>
                    <a:pt x="3776483" y="339919"/>
                  </a:lnTo>
                  <a:lnTo>
                    <a:pt x="3754119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4868638" y="242443"/>
            <a:ext cx="379476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065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4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engagements</a:t>
            </a:r>
            <a:r>
              <a:rPr sz="1400" b="1" spc="-6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au</a:t>
            </a:r>
            <a:r>
              <a:rPr sz="14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service</a:t>
            </a:r>
            <a:r>
              <a:rPr sz="14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usagers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5425">
              <a:lnSpc>
                <a:spcPts val="1650"/>
              </a:lnSpc>
            </a:pPr>
            <a:fld id="{81D60167-4931-47E6-BA6A-407CBD079E47}" type="slidenum">
              <a:rPr spc="-50" dirty="0"/>
              <a:pPr marL="225425">
                <a:lnSpc>
                  <a:spcPts val="1650"/>
                </a:lnSpc>
              </a:pPr>
              <a:t>2</a:t>
            </a:fld>
            <a:endParaRPr spc="-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14729" y="846581"/>
            <a:ext cx="6708140" cy="6623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" algn="ctr">
              <a:lnSpc>
                <a:spcPts val="2510"/>
              </a:lnSpc>
              <a:spcBef>
                <a:spcPts val="95"/>
              </a:spcBef>
            </a:pP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Lundi</a:t>
            </a:r>
            <a:r>
              <a:rPr sz="22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2</a:t>
            </a:r>
            <a:r>
              <a:rPr sz="22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juin</a:t>
            </a:r>
            <a:r>
              <a:rPr sz="2200" b="1" spc="-2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2025</a:t>
            </a:r>
            <a:r>
              <a:rPr sz="22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&gt;</a:t>
            </a:r>
            <a:r>
              <a:rPr sz="22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jeudi</a:t>
            </a:r>
            <a:r>
              <a:rPr sz="22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10</a:t>
            </a:r>
            <a:r>
              <a:rPr sz="22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juillet</a:t>
            </a:r>
            <a:r>
              <a:rPr sz="22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spc="-20" dirty="0">
                <a:solidFill>
                  <a:srgbClr val="000091"/>
                </a:solidFill>
                <a:latin typeface="Arial"/>
                <a:cs typeface="Arial"/>
              </a:rPr>
              <a:t>2025</a:t>
            </a:r>
            <a:endParaRPr sz="2200">
              <a:latin typeface="Arial"/>
              <a:cs typeface="Arial"/>
            </a:endParaRPr>
          </a:p>
          <a:p>
            <a:pPr algn="ctr">
              <a:lnSpc>
                <a:spcPts val="2510"/>
              </a:lnSpc>
            </a:pP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Je</a:t>
            </a:r>
            <a:r>
              <a:rPr sz="2200" b="1" spc="-6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reçois</a:t>
            </a:r>
            <a:r>
              <a:rPr sz="22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les</a:t>
            </a:r>
            <a:r>
              <a:rPr sz="2200" b="1" spc="-6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réponses</a:t>
            </a:r>
            <a:r>
              <a:rPr sz="22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22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formations</a:t>
            </a:r>
            <a:r>
              <a:rPr sz="22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et</a:t>
            </a:r>
            <a:r>
              <a:rPr sz="2200" b="1" spc="-6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je</a:t>
            </a:r>
            <a:r>
              <a:rPr sz="2200" b="1" spc="-6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000091"/>
                </a:solidFill>
                <a:latin typeface="Arial"/>
                <a:cs typeface="Arial"/>
              </a:rPr>
              <a:t>décide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305302" y="173481"/>
            <a:ext cx="5377180" cy="372745"/>
            <a:chOff x="3305302" y="173481"/>
            <a:chExt cx="5377180" cy="372745"/>
          </a:xfrm>
        </p:grpSpPr>
        <p:sp>
          <p:nvSpPr>
            <p:cNvPr id="4" name="object 4"/>
            <p:cNvSpPr/>
            <p:nvPr/>
          </p:nvSpPr>
          <p:spPr>
            <a:xfrm>
              <a:off x="3311652" y="179831"/>
              <a:ext cx="5364480" cy="360045"/>
            </a:xfrm>
            <a:custGeom>
              <a:avLst/>
              <a:gdLst/>
              <a:ahLst/>
              <a:cxnLst/>
              <a:rect l="l" t="t" r="r" b="b"/>
              <a:pathLst>
                <a:path w="5364480" h="360045">
                  <a:moveTo>
                    <a:pt x="5304536" y="0"/>
                  </a:moveTo>
                  <a:lnTo>
                    <a:pt x="59944" y="0"/>
                  </a:lnTo>
                  <a:lnTo>
                    <a:pt x="36593" y="4704"/>
                  </a:lnTo>
                  <a:lnTo>
                    <a:pt x="17541" y="17541"/>
                  </a:lnTo>
                  <a:lnTo>
                    <a:pt x="4704" y="36593"/>
                  </a:lnTo>
                  <a:lnTo>
                    <a:pt x="0" y="59943"/>
                  </a:lnTo>
                  <a:lnTo>
                    <a:pt x="0" y="299719"/>
                  </a:lnTo>
                  <a:lnTo>
                    <a:pt x="4704" y="323070"/>
                  </a:lnTo>
                  <a:lnTo>
                    <a:pt x="17541" y="342122"/>
                  </a:lnTo>
                  <a:lnTo>
                    <a:pt x="36593" y="354959"/>
                  </a:lnTo>
                  <a:lnTo>
                    <a:pt x="59944" y="359663"/>
                  </a:lnTo>
                  <a:lnTo>
                    <a:pt x="5304536" y="359663"/>
                  </a:lnTo>
                  <a:lnTo>
                    <a:pt x="5327886" y="354959"/>
                  </a:lnTo>
                  <a:lnTo>
                    <a:pt x="5346938" y="342122"/>
                  </a:lnTo>
                  <a:lnTo>
                    <a:pt x="5359775" y="323070"/>
                  </a:lnTo>
                  <a:lnTo>
                    <a:pt x="5364480" y="299719"/>
                  </a:lnTo>
                  <a:lnTo>
                    <a:pt x="5364480" y="59943"/>
                  </a:lnTo>
                  <a:lnTo>
                    <a:pt x="5359775" y="36593"/>
                  </a:lnTo>
                  <a:lnTo>
                    <a:pt x="5346938" y="17541"/>
                  </a:lnTo>
                  <a:lnTo>
                    <a:pt x="5327886" y="4704"/>
                  </a:lnTo>
                  <a:lnTo>
                    <a:pt x="5304536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311652" y="179831"/>
              <a:ext cx="5364480" cy="360045"/>
            </a:xfrm>
            <a:custGeom>
              <a:avLst/>
              <a:gdLst/>
              <a:ahLst/>
              <a:cxnLst/>
              <a:rect l="l" t="t" r="r" b="b"/>
              <a:pathLst>
                <a:path w="5364480" h="360045">
                  <a:moveTo>
                    <a:pt x="0" y="59943"/>
                  </a:moveTo>
                  <a:lnTo>
                    <a:pt x="4704" y="36593"/>
                  </a:lnTo>
                  <a:lnTo>
                    <a:pt x="17541" y="17541"/>
                  </a:lnTo>
                  <a:lnTo>
                    <a:pt x="36593" y="4704"/>
                  </a:lnTo>
                  <a:lnTo>
                    <a:pt x="59944" y="0"/>
                  </a:lnTo>
                  <a:lnTo>
                    <a:pt x="5304536" y="0"/>
                  </a:lnTo>
                  <a:lnTo>
                    <a:pt x="5327886" y="4704"/>
                  </a:lnTo>
                  <a:lnTo>
                    <a:pt x="5346938" y="17541"/>
                  </a:lnTo>
                  <a:lnTo>
                    <a:pt x="5359775" y="36593"/>
                  </a:lnTo>
                  <a:lnTo>
                    <a:pt x="5364480" y="59943"/>
                  </a:lnTo>
                  <a:lnTo>
                    <a:pt x="5364480" y="299719"/>
                  </a:lnTo>
                  <a:lnTo>
                    <a:pt x="5359775" y="323070"/>
                  </a:lnTo>
                  <a:lnTo>
                    <a:pt x="5346938" y="342122"/>
                  </a:lnTo>
                  <a:lnTo>
                    <a:pt x="5327886" y="354959"/>
                  </a:lnTo>
                  <a:lnTo>
                    <a:pt x="5304536" y="359663"/>
                  </a:lnTo>
                  <a:lnTo>
                    <a:pt x="59944" y="359663"/>
                  </a:lnTo>
                  <a:lnTo>
                    <a:pt x="36593" y="354959"/>
                  </a:lnTo>
                  <a:lnTo>
                    <a:pt x="17541" y="342122"/>
                  </a:lnTo>
                  <a:lnTo>
                    <a:pt x="4704" y="323070"/>
                  </a:lnTo>
                  <a:lnTo>
                    <a:pt x="0" y="299719"/>
                  </a:lnTo>
                  <a:lnTo>
                    <a:pt x="0" y="5994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2808" rIns="0" bIns="0" rtlCol="0">
            <a:spAutoFit/>
          </a:bodyPr>
          <a:lstStyle/>
          <a:p>
            <a:pPr marL="979169">
              <a:lnSpc>
                <a:spcPct val="100000"/>
              </a:lnSpc>
              <a:spcBef>
                <a:spcPts val="105"/>
              </a:spcBef>
            </a:pPr>
            <a:r>
              <a:rPr dirty="0"/>
              <a:t>Les</a:t>
            </a:r>
            <a:r>
              <a:rPr spc="-40" dirty="0"/>
              <a:t> </a:t>
            </a:r>
            <a:r>
              <a:rPr dirty="0"/>
              <a:t>dates</a:t>
            </a:r>
            <a:r>
              <a:rPr spc="-40" dirty="0"/>
              <a:t> </a:t>
            </a:r>
            <a:r>
              <a:rPr dirty="0"/>
              <a:t>clés</a:t>
            </a:r>
            <a:r>
              <a:rPr spc="-45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phase</a:t>
            </a:r>
            <a:r>
              <a:rPr spc="-35" dirty="0"/>
              <a:t> </a:t>
            </a:r>
            <a:r>
              <a:rPr dirty="0"/>
              <a:t>d’admission</a:t>
            </a:r>
            <a:r>
              <a:rPr spc="-65" dirty="0"/>
              <a:t> </a:t>
            </a:r>
            <a:r>
              <a:rPr spc="-20" dirty="0"/>
              <a:t>2025</a:t>
            </a:r>
          </a:p>
        </p:txBody>
      </p:sp>
      <p:sp>
        <p:nvSpPr>
          <p:cNvPr id="7" name="object 7"/>
          <p:cNvSpPr/>
          <p:nvPr/>
        </p:nvSpPr>
        <p:spPr>
          <a:xfrm>
            <a:off x="958621" y="1762505"/>
            <a:ext cx="3286125" cy="311150"/>
          </a:xfrm>
          <a:custGeom>
            <a:avLst/>
            <a:gdLst/>
            <a:ahLst/>
            <a:cxnLst/>
            <a:rect l="l" t="t" r="r" b="b"/>
            <a:pathLst>
              <a:path w="3286125" h="311150">
                <a:moveTo>
                  <a:pt x="1684020" y="160020"/>
                </a:moveTo>
                <a:lnTo>
                  <a:pt x="0" y="160020"/>
                </a:lnTo>
                <a:lnTo>
                  <a:pt x="0" y="310896"/>
                </a:lnTo>
                <a:lnTo>
                  <a:pt x="1684020" y="310896"/>
                </a:lnTo>
                <a:lnTo>
                  <a:pt x="1684020" y="160020"/>
                </a:lnTo>
                <a:close/>
              </a:path>
              <a:path w="3286125" h="311150">
                <a:moveTo>
                  <a:pt x="3285718" y="0"/>
                </a:moveTo>
                <a:lnTo>
                  <a:pt x="3285718" y="0"/>
                </a:lnTo>
                <a:lnTo>
                  <a:pt x="0" y="0"/>
                </a:lnTo>
                <a:lnTo>
                  <a:pt x="0" y="150876"/>
                </a:lnTo>
                <a:lnTo>
                  <a:pt x="3285718" y="150876"/>
                </a:lnTo>
                <a:lnTo>
                  <a:pt x="3285718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67155" y="1708404"/>
            <a:ext cx="3456940" cy="1384300"/>
          </a:xfrm>
          <a:prstGeom prst="rect">
            <a:avLst/>
          </a:prstGeom>
          <a:ln w="9525">
            <a:solidFill>
              <a:srgbClr val="000091"/>
            </a:solidFill>
          </a:ln>
        </p:spPr>
        <p:txBody>
          <a:bodyPr vert="horz" wrap="square" lIns="0" tIns="41275" rIns="0" bIns="0" rtlCol="0">
            <a:spAutoFit/>
          </a:bodyPr>
          <a:lstStyle/>
          <a:p>
            <a:pPr marL="91440" marR="108585">
              <a:lnSpc>
                <a:spcPct val="100000"/>
              </a:lnSpc>
              <a:spcBef>
                <a:spcPts val="325"/>
              </a:spcBef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Lundi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juin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– début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la phase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principale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05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c’est</a:t>
            </a:r>
            <a:r>
              <a:rPr sz="105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le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moment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faire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vos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choix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Arial"/>
              <a:cs typeface="Arial"/>
            </a:endParaRPr>
          </a:p>
          <a:p>
            <a:pPr marL="261620" marR="130810" indent="-170815">
              <a:lnSpc>
                <a:spcPct val="100000"/>
              </a:lnSpc>
              <a:buClr>
                <a:srgbClr val="FF0000"/>
              </a:buClr>
              <a:buFont typeface="Courier New"/>
              <a:buChar char="o"/>
              <a:tabLst>
                <a:tab pos="263525" algn="l"/>
              </a:tabLst>
            </a:pPr>
            <a:r>
              <a:rPr sz="1050" b="1" dirty="0">
                <a:latin typeface="Arial"/>
                <a:cs typeface="Arial"/>
              </a:rPr>
              <a:t>Consultez</a:t>
            </a:r>
            <a:r>
              <a:rPr sz="1050" b="1" spc="-5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dans</a:t>
            </a:r>
            <a:r>
              <a:rPr sz="1050" b="1" spc="-3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votre</a:t>
            </a:r>
            <a:r>
              <a:rPr sz="1050" b="1" spc="-1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dossier</a:t>
            </a:r>
            <a:r>
              <a:rPr sz="1050" dirty="0">
                <a:latin typeface="Arial MT"/>
                <a:cs typeface="Arial MT"/>
              </a:rPr>
              <a:t>,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au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fur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et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a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mesure, 	</a:t>
            </a:r>
            <a:r>
              <a:rPr sz="1050" dirty="0">
                <a:latin typeface="Arial MT"/>
                <a:cs typeface="Arial MT"/>
              </a:rPr>
              <a:t>les</a:t>
            </a:r>
            <a:r>
              <a:rPr sz="1050" spc="-3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propositions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d’admission</a:t>
            </a:r>
            <a:r>
              <a:rPr sz="1050" spc="-4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(Oui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ou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Oui-</a:t>
            </a:r>
            <a:r>
              <a:rPr sz="1050" dirty="0">
                <a:latin typeface="Arial MT"/>
                <a:cs typeface="Arial MT"/>
              </a:rPr>
              <a:t>si)</a:t>
            </a:r>
            <a:r>
              <a:rPr sz="1050" spc="-25" dirty="0">
                <a:latin typeface="Arial MT"/>
                <a:cs typeface="Arial MT"/>
              </a:rPr>
              <a:t> des 	</a:t>
            </a:r>
            <a:r>
              <a:rPr sz="1050" dirty="0">
                <a:latin typeface="Arial MT"/>
                <a:cs typeface="Arial MT"/>
              </a:rPr>
              <a:t>formations</a:t>
            </a:r>
            <a:r>
              <a:rPr sz="1050" spc="-5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que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vous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avez</a:t>
            </a:r>
            <a:r>
              <a:rPr sz="1050" spc="-2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demandées</a:t>
            </a:r>
            <a:endParaRPr sz="1050">
              <a:latin typeface="Arial MT"/>
              <a:cs typeface="Arial MT"/>
            </a:endParaRPr>
          </a:p>
          <a:p>
            <a:pPr marL="261620" marR="156845" indent="-170815">
              <a:lnSpc>
                <a:spcPct val="100000"/>
              </a:lnSpc>
              <a:buClr>
                <a:srgbClr val="FF0000"/>
              </a:buClr>
              <a:buFont typeface="Courier New"/>
              <a:buChar char="o"/>
              <a:tabLst>
                <a:tab pos="263525" algn="l"/>
              </a:tabLst>
            </a:pPr>
            <a:r>
              <a:rPr sz="1050" b="1" dirty="0">
                <a:latin typeface="Arial"/>
                <a:cs typeface="Arial"/>
              </a:rPr>
              <a:t>Faites</a:t>
            </a:r>
            <a:r>
              <a:rPr sz="1050" b="1" spc="-3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votre</a:t>
            </a:r>
            <a:r>
              <a:rPr sz="1050" b="1" spc="-2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choix</a:t>
            </a:r>
            <a:r>
              <a:rPr sz="1050" b="1" spc="-45" dirty="0">
                <a:latin typeface="Arial"/>
                <a:cs typeface="Arial"/>
              </a:rPr>
              <a:t> </a:t>
            </a:r>
            <a:r>
              <a:rPr sz="1050" dirty="0">
                <a:latin typeface="Arial MT"/>
                <a:cs typeface="Arial MT"/>
              </a:rPr>
              <a:t>: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vous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devez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répondre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dans</a:t>
            </a:r>
            <a:r>
              <a:rPr sz="1050" spc="-25" dirty="0">
                <a:latin typeface="Arial MT"/>
                <a:cs typeface="Arial MT"/>
              </a:rPr>
              <a:t> les 	</a:t>
            </a:r>
            <a:r>
              <a:rPr sz="1050" dirty="0">
                <a:latin typeface="Arial MT"/>
                <a:cs typeface="Arial MT"/>
              </a:rPr>
              <a:t>délais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à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chaque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proposition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d’admission</a:t>
            </a:r>
            <a:r>
              <a:rPr sz="1050" spc="-4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reçue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872742" y="3790010"/>
            <a:ext cx="1900555" cy="311150"/>
          </a:xfrm>
          <a:custGeom>
            <a:avLst/>
            <a:gdLst/>
            <a:ahLst/>
            <a:cxnLst/>
            <a:rect l="l" t="t" r="r" b="b"/>
            <a:pathLst>
              <a:path w="1900554" h="311150">
                <a:moveTo>
                  <a:pt x="1161275" y="0"/>
                </a:moveTo>
                <a:lnTo>
                  <a:pt x="1126236" y="0"/>
                </a:lnTo>
                <a:lnTo>
                  <a:pt x="1051560" y="0"/>
                </a:lnTo>
                <a:lnTo>
                  <a:pt x="0" y="0"/>
                </a:lnTo>
                <a:lnTo>
                  <a:pt x="0" y="150876"/>
                </a:lnTo>
                <a:lnTo>
                  <a:pt x="1051560" y="150876"/>
                </a:lnTo>
                <a:lnTo>
                  <a:pt x="1126236" y="150876"/>
                </a:lnTo>
                <a:lnTo>
                  <a:pt x="1161275" y="150876"/>
                </a:lnTo>
                <a:lnTo>
                  <a:pt x="1161275" y="0"/>
                </a:lnTo>
                <a:close/>
              </a:path>
              <a:path w="1900554" h="311150">
                <a:moveTo>
                  <a:pt x="1449324" y="160032"/>
                </a:moveTo>
                <a:lnTo>
                  <a:pt x="0" y="160032"/>
                </a:lnTo>
                <a:lnTo>
                  <a:pt x="0" y="310896"/>
                </a:lnTo>
                <a:lnTo>
                  <a:pt x="1449324" y="310896"/>
                </a:lnTo>
                <a:lnTo>
                  <a:pt x="1449324" y="160032"/>
                </a:lnTo>
                <a:close/>
              </a:path>
              <a:path w="1900554" h="311150">
                <a:moveTo>
                  <a:pt x="1900428" y="0"/>
                </a:moveTo>
                <a:lnTo>
                  <a:pt x="1161288" y="0"/>
                </a:lnTo>
                <a:lnTo>
                  <a:pt x="1161288" y="150876"/>
                </a:lnTo>
                <a:lnTo>
                  <a:pt x="1900428" y="150876"/>
                </a:lnTo>
                <a:lnTo>
                  <a:pt x="1900428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67155" y="3735323"/>
            <a:ext cx="3481070" cy="883919"/>
          </a:xfrm>
          <a:prstGeom prst="rect">
            <a:avLst/>
          </a:prstGeom>
          <a:ln w="9525">
            <a:solidFill>
              <a:srgbClr val="000091"/>
            </a:solidFill>
          </a:ln>
        </p:spPr>
        <p:txBody>
          <a:bodyPr vert="horz" wrap="square" lIns="0" tIns="42545" rIns="0" bIns="0" rtlCol="0">
            <a:spAutoFit/>
          </a:bodyPr>
          <a:lstStyle/>
          <a:p>
            <a:pPr marL="1005205" marR="603885">
              <a:lnSpc>
                <a:spcPct val="100000"/>
              </a:lnSpc>
              <a:spcBef>
                <a:spcPts val="335"/>
              </a:spcBef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Mercredi</a:t>
            </a:r>
            <a:r>
              <a:rPr sz="1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11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juin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début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phase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complémentaire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Arial"/>
              <a:cs typeface="Arial"/>
            </a:endParaRPr>
          </a:p>
          <a:p>
            <a:pPr marL="91440" marR="213360">
              <a:lnSpc>
                <a:spcPct val="100000"/>
              </a:lnSpc>
            </a:pPr>
            <a:r>
              <a:rPr sz="1000" dirty="0">
                <a:latin typeface="Arial MT"/>
                <a:cs typeface="Arial MT"/>
              </a:rPr>
              <a:t>Vous</a:t>
            </a:r>
            <a:r>
              <a:rPr sz="1000" spc="-3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pouvez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formuler</a:t>
            </a:r>
            <a:r>
              <a:rPr sz="1000" spc="-40" dirty="0">
                <a:latin typeface="Arial MT"/>
                <a:cs typeface="Arial MT"/>
              </a:rPr>
              <a:t> </a:t>
            </a:r>
            <a:r>
              <a:rPr sz="1000" b="1" dirty="0">
                <a:latin typeface="Arial"/>
                <a:cs typeface="Arial"/>
              </a:rPr>
              <a:t>jusqu’à</a:t>
            </a:r>
            <a:r>
              <a:rPr sz="1000" b="1" spc="-30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10</a:t>
            </a:r>
            <a:r>
              <a:rPr sz="1000" b="1" spc="-40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nouveaux</a:t>
            </a:r>
            <a:r>
              <a:rPr sz="1000" b="1" spc="-40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vœux</a:t>
            </a:r>
            <a:r>
              <a:rPr sz="1000" b="1" spc="-10" dirty="0">
                <a:latin typeface="Arial"/>
                <a:cs typeface="Arial"/>
              </a:rPr>
              <a:t> </a:t>
            </a:r>
            <a:r>
              <a:rPr sz="1000" spc="-20" dirty="0">
                <a:latin typeface="Arial MT"/>
                <a:cs typeface="Arial MT"/>
              </a:rPr>
              <a:t>pour </a:t>
            </a:r>
            <a:r>
              <a:rPr sz="1000" dirty="0">
                <a:latin typeface="Arial MT"/>
                <a:cs typeface="Arial MT"/>
              </a:rPr>
              <a:t>des</a:t>
            </a:r>
            <a:r>
              <a:rPr sz="1000" spc="-3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formations</a:t>
            </a:r>
            <a:r>
              <a:rPr sz="1000" spc="-4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ayant encore</a:t>
            </a:r>
            <a:r>
              <a:rPr sz="1000" spc="-3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des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places</a:t>
            </a:r>
            <a:r>
              <a:rPr sz="1000" spc="-3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à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proposer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8380" y="3246754"/>
            <a:ext cx="2640330" cy="15113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65"/>
              </a:lnSpc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Entre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vendredi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juin</a:t>
            </a:r>
            <a:r>
              <a:rPr sz="1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mardi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juin</a:t>
            </a:r>
            <a:endParaRPr sz="10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67155" y="3191255"/>
            <a:ext cx="3456940" cy="416559"/>
          </a:xfrm>
          <a:prstGeom prst="rect">
            <a:avLst/>
          </a:prstGeom>
          <a:ln w="9525">
            <a:solidFill>
              <a:srgbClr val="000091"/>
            </a:solidFill>
          </a:ln>
        </p:spPr>
        <p:txBody>
          <a:bodyPr vert="horz" wrap="square" lIns="0" tIns="495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90"/>
              </a:spcBef>
            </a:pPr>
            <a:endParaRPr sz="105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Arial"/>
                <a:cs typeface="Arial"/>
              </a:rPr>
              <a:t>Classez</a:t>
            </a:r>
            <a:r>
              <a:rPr sz="1050" b="1" spc="-4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vos</a:t>
            </a:r>
            <a:r>
              <a:rPr sz="1050" b="1" spc="-3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vœux</a:t>
            </a:r>
            <a:r>
              <a:rPr sz="1050" b="1" spc="-4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en</a:t>
            </a:r>
            <a:r>
              <a:rPr sz="1050" b="1" spc="-40" dirty="0">
                <a:latin typeface="Arial"/>
                <a:cs typeface="Arial"/>
              </a:rPr>
              <a:t> </a:t>
            </a:r>
            <a:r>
              <a:rPr sz="1050" b="1" spc="-10" dirty="0">
                <a:latin typeface="Arial"/>
                <a:cs typeface="Arial"/>
              </a:rPr>
              <a:t>attente</a:t>
            </a:r>
            <a:endParaRPr sz="10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13859" y="3935425"/>
            <a:ext cx="3010535" cy="15113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165"/>
              </a:lnSpc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Jeudi</a:t>
            </a:r>
            <a:r>
              <a:rPr sz="1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juillet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2025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050" b="1" spc="2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fin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phase</a:t>
            </a:r>
            <a:r>
              <a:rPr sz="1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principale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22291" y="3880103"/>
            <a:ext cx="3752215" cy="739140"/>
          </a:xfrm>
          <a:prstGeom prst="rect">
            <a:avLst/>
          </a:prstGeom>
          <a:ln w="9525">
            <a:solidFill>
              <a:srgbClr val="000091"/>
            </a:solidFill>
          </a:ln>
        </p:spPr>
        <p:txBody>
          <a:bodyPr vert="horz" wrap="square" lIns="0" tIns="495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90"/>
              </a:spcBef>
            </a:pPr>
            <a:endParaRPr sz="1050">
              <a:latin typeface="Times New Roman"/>
              <a:cs typeface="Times New Roman"/>
            </a:endParaRPr>
          </a:p>
          <a:p>
            <a:pPr marL="92075" marR="146050">
              <a:lnSpc>
                <a:spcPct val="100000"/>
              </a:lnSpc>
              <a:spcBef>
                <a:spcPts val="5"/>
              </a:spcBef>
            </a:pPr>
            <a:r>
              <a:rPr sz="1050" dirty="0">
                <a:latin typeface="Arial MT"/>
                <a:cs typeface="Arial MT"/>
              </a:rPr>
              <a:t>La</a:t>
            </a:r>
            <a:r>
              <a:rPr sz="1050" spc="-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phase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complémentaire</a:t>
            </a:r>
            <a:r>
              <a:rPr sz="1050" spc="-5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se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poursuit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jusqu’au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11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sept. </a:t>
            </a:r>
            <a:r>
              <a:rPr sz="1050" spc="-10" dirty="0">
                <a:latin typeface="Arial MT"/>
                <a:cs typeface="Arial MT"/>
              </a:rPr>
              <a:t>L’accompagnement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en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CAES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se</a:t>
            </a:r>
            <a:r>
              <a:rPr sz="1050" spc="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poursuit</a:t>
            </a:r>
            <a:r>
              <a:rPr sz="1050" spc="-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pour ceux</a:t>
            </a:r>
            <a:r>
              <a:rPr sz="1050" spc="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qui</a:t>
            </a:r>
            <a:r>
              <a:rPr sz="1050" spc="-5" dirty="0">
                <a:latin typeface="Arial MT"/>
                <a:cs typeface="Arial MT"/>
              </a:rPr>
              <a:t> </a:t>
            </a:r>
            <a:r>
              <a:rPr sz="1050" spc="-25" dirty="0">
                <a:latin typeface="Arial MT"/>
                <a:cs typeface="Arial MT"/>
              </a:rPr>
              <a:t>ont </a:t>
            </a:r>
            <a:r>
              <a:rPr sz="1050" dirty="0">
                <a:latin typeface="Arial MT"/>
                <a:cs typeface="Arial MT"/>
              </a:rPr>
              <a:t>sollicité</a:t>
            </a:r>
            <a:r>
              <a:rPr sz="1050" spc="-4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cet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accompagnement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49848" y="1769236"/>
            <a:ext cx="2647950" cy="15113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160"/>
              </a:lnSpc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Vendredi</a:t>
            </a:r>
            <a:r>
              <a:rPr sz="105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juillet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050" b="1" spc="2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Résultats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du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Bac</a:t>
            </a:r>
            <a:r>
              <a:rPr sz="105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2025</a:t>
            </a:r>
            <a:endParaRPr sz="10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643628" y="1714500"/>
            <a:ext cx="3744595" cy="885825"/>
          </a:xfrm>
          <a:prstGeom prst="rect">
            <a:avLst/>
          </a:prstGeom>
          <a:ln w="9525">
            <a:solidFill>
              <a:srgbClr val="00009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70"/>
              </a:spcBef>
            </a:pPr>
            <a:endParaRPr sz="1050">
              <a:latin typeface="Times New Roman"/>
              <a:cs typeface="Times New Roman"/>
            </a:endParaRPr>
          </a:p>
          <a:p>
            <a:pPr marL="92710" marR="81280">
              <a:lnSpc>
                <a:spcPct val="100000"/>
              </a:lnSpc>
            </a:pPr>
            <a:r>
              <a:rPr sz="1050" dirty="0">
                <a:latin typeface="Arial MT"/>
                <a:cs typeface="Arial MT"/>
              </a:rPr>
              <a:t>Après</a:t>
            </a:r>
            <a:r>
              <a:rPr sz="1050" spc="2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les</a:t>
            </a:r>
            <a:r>
              <a:rPr sz="1050" spc="2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résultats</a:t>
            </a:r>
            <a:r>
              <a:rPr sz="1050" spc="2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du</a:t>
            </a:r>
            <a:r>
              <a:rPr sz="1050" spc="2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bac,</a:t>
            </a:r>
            <a:r>
              <a:rPr sz="1050" spc="2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je</a:t>
            </a:r>
            <a:r>
              <a:rPr sz="1050" spc="2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peux</a:t>
            </a:r>
            <a:r>
              <a:rPr sz="1050" spc="2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aller</a:t>
            </a:r>
            <a:r>
              <a:rPr sz="1050" spc="2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m’inscrire</a:t>
            </a:r>
            <a:r>
              <a:rPr sz="1050" spc="229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dans </a:t>
            </a:r>
            <a:r>
              <a:rPr sz="1050" spc="-10" dirty="0">
                <a:latin typeface="Arial MT"/>
                <a:cs typeface="Arial MT"/>
              </a:rPr>
              <a:t>l’établissement</a:t>
            </a:r>
            <a:r>
              <a:rPr sz="1050" spc="-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que</a:t>
            </a:r>
            <a:r>
              <a:rPr sz="1050" spc="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j’ai</a:t>
            </a:r>
            <a:r>
              <a:rPr sz="1050" spc="1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choisi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35448" y="2822701"/>
            <a:ext cx="2201545" cy="15113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165"/>
              </a:lnSpc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partir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du</a:t>
            </a:r>
            <a:r>
              <a:rPr sz="105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mercredi</a:t>
            </a:r>
            <a:r>
              <a:rPr sz="1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50" b="1" baseline="23809" dirty="0">
                <a:solidFill>
                  <a:srgbClr val="FFFFFF"/>
                </a:solidFill>
                <a:latin typeface="Arial"/>
                <a:cs typeface="Arial"/>
              </a:rPr>
              <a:t>er</a:t>
            </a:r>
            <a:r>
              <a:rPr sz="1050" b="1" spc="157" baseline="2380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juillet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20" dirty="0">
                <a:solidFill>
                  <a:srgbClr val="FFFFFF"/>
                </a:solidFill>
                <a:latin typeface="Arial"/>
                <a:cs typeface="Arial"/>
              </a:rPr>
              <a:t>2025</a:t>
            </a:r>
            <a:endParaRPr sz="10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43628" y="2767583"/>
            <a:ext cx="3744595" cy="901065"/>
          </a:xfrm>
          <a:prstGeom prst="rect">
            <a:avLst/>
          </a:prstGeom>
          <a:ln w="9525">
            <a:solidFill>
              <a:srgbClr val="00009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5"/>
              </a:spcBef>
            </a:pPr>
            <a:endParaRPr sz="1050">
              <a:latin typeface="Times New Roman"/>
              <a:cs typeface="Times New Roman"/>
            </a:endParaRPr>
          </a:p>
          <a:p>
            <a:pPr marL="92710" marR="124460">
              <a:lnSpc>
                <a:spcPct val="100000"/>
              </a:lnSpc>
            </a:pPr>
            <a:r>
              <a:rPr sz="1050" dirty="0">
                <a:latin typeface="Arial MT"/>
                <a:cs typeface="Arial MT"/>
              </a:rPr>
              <a:t>Début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de</a:t>
            </a:r>
            <a:r>
              <a:rPr sz="1050" spc="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l’</a:t>
            </a:r>
            <a:r>
              <a:rPr sz="1050" b="1" spc="-10" dirty="0">
                <a:latin typeface="Arial"/>
                <a:cs typeface="Arial"/>
              </a:rPr>
              <a:t>Accompagnement</a:t>
            </a:r>
            <a:r>
              <a:rPr sz="1050" b="1" spc="-2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personnalisé</a:t>
            </a:r>
            <a:r>
              <a:rPr sz="1050" b="1" spc="-20" dirty="0">
                <a:latin typeface="Arial"/>
                <a:cs typeface="Arial"/>
              </a:rPr>
              <a:t> </a:t>
            </a:r>
            <a:r>
              <a:rPr sz="1050" dirty="0">
                <a:latin typeface="Arial MT"/>
                <a:cs typeface="Arial MT"/>
              </a:rPr>
              <a:t>des </a:t>
            </a:r>
            <a:r>
              <a:rPr sz="1050" spc="-10" dirty="0">
                <a:latin typeface="Arial MT"/>
                <a:cs typeface="Arial MT"/>
              </a:rPr>
              <a:t>candidats </a:t>
            </a:r>
            <a:r>
              <a:rPr sz="1050" dirty="0">
                <a:latin typeface="Arial MT"/>
                <a:cs typeface="Arial MT"/>
              </a:rPr>
              <a:t>qui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n’ont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pas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reçu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de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proposition</a:t>
            </a:r>
            <a:r>
              <a:rPr sz="1050" spc="-2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d’admission</a:t>
            </a:r>
            <a:r>
              <a:rPr sz="1050" spc="-4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par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spc="-25" dirty="0">
                <a:latin typeface="Arial MT"/>
                <a:cs typeface="Arial MT"/>
              </a:rPr>
              <a:t>les </a:t>
            </a:r>
            <a:r>
              <a:rPr sz="1050" dirty="0">
                <a:latin typeface="Arial MT"/>
                <a:cs typeface="Arial MT"/>
              </a:rPr>
              <a:t>commissions</a:t>
            </a:r>
            <a:r>
              <a:rPr sz="1050" spc="-4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d’accès à</a:t>
            </a:r>
            <a:r>
              <a:rPr sz="1050" spc="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l’enseignement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supérieur</a:t>
            </a:r>
            <a:r>
              <a:rPr sz="1050" spc="-10" dirty="0">
                <a:latin typeface="Arial MT"/>
                <a:cs typeface="Arial MT"/>
              </a:rPr>
              <a:t> (CAES)</a:t>
            </a:r>
            <a:endParaRPr sz="1050">
              <a:latin typeface="Arial MT"/>
              <a:cs typeface="Arial MT"/>
            </a:endParaRPr>
          </a:p>
        </p:txBody>
      </p:sp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64023" y="1775460"/>
            <a:ext cx="640079" cy="43586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55191" y="3796284"/>
            <a:ext cx="515111" cy="353568"/>
          </a:xfrm>
          <a:prstGeom prst="rect">
            <a:avLst/>
          </a:prstGeom>
        </p:spPr>
      </p:pic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20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8759" y="824560"/>
            <a:ext cx="1327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8035" y="857250"/>
            <a:ext cx="3548379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Prendre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connaissance</a:t>
            </a:r>
            <a:r>
              <a:rPr sz="14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du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calendrier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2025,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19498" y="838276"/>
            <a:ext cx="419417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des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modalités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fonctionnement</a:t>
            </a:r>
            <a:r>
              <a:rPr sz="1300" spc="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plateforme et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des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5576" y="1040129"/>
            <a:ext cx="765683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vidéos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tutos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pour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vous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familiariser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avec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procédure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;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utilisez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outils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Parcoursup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pour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échanger,</a:t>
            </a:r>
            <a:r>
              <a:rPr sz="1300" dirty="0">
                <a:latin typeface="Arial MT"/>
                <a:cs typeface="Arial MT"/>
              </a:rPr>
              <a:t> </a:t>
            </a:r>
            <a:r>
              <a:rPr sz="1300" spc="-20" dirty="0">
                <a:latin typeface="Arial MT"/>
                <a:cs typeface="Arial MT"/>
              </a:rPr>
              <a:t>vous </a:t>
            </a:r>
            <a:r>
              <a:rPr sz="1300" dirty="0">
                <a:latin typeface="Arial MT"/>
                <a:cs typeface="Arial MT"/>
              </a:rPr>
              <a:t>exercer</a:t>
            </a:r>
            <a:r>
              <a:rPr sz="1300" spc="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(Quiz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;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Règles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d’or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;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Faq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;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Site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d’entrainement</a:t>
            </a:r>
            <a:r>
              <a:rPr sz="1300" spc="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phase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d’admission)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8759" y="1660398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8035" y="1692401"/>
            <a:ext cx="709739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Anticipez,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n’attendez</a:t>
            </a:r>
            <a:r>
              <a:rPr sz="14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pas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dernière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minute</a:t>
            </a:r>
            <a:r>
              <a:rPr sz="14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préparer</a:t>
            </a:r>
            <a:r>
              <a:rPr sz="14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votre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projet</a:t>
            </a:r>
            <a:r>
              <a:rPr sz="14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d’orientation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23809" y="1660398"/>
            <a:ext cx="77343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: </a:t>
            </a:r>
            <a:r>
              <a:rPr sz="1300" spc="-10" dirty="0">
                <a:latin typeface="Arial MT"/>
                <a:cs typeface="Arial MT"/>
              </a:rPr>
              <a:t>anticipez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5576" y="1874977"/>
            <a:ext cx="754507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au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lycée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(Avenir(s)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;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possibilité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d’ouvrir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un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compte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Parcoursup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dès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-5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2nde)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pour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construire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votre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projet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300" spc="-10" dirty="0">
                <a:latin typeface="Arial MT"/>
                <a:cs typeface="Arial MT"/>
              </a:rPr>
              <a:t>d’orientation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progressivement,</a:t>
            </a:r>
            <a:r>
              <a:rPr sz="1300" spc="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explorez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carte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formations,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consultez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fiches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formations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8759" y="2495804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8035" y="2527554"/>
            <a:ext cx="7920355" cy="21336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Faites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formations</a:t>
            </a:r>
            <a:r>
              <a:rPr sz="14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qui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vous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intéressent,</a:t>
            </a:r>
            <a:r>
              <a:rPr sz="14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ne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vous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autocensurez</a:t>
            </a:r>
            <a:r>
              <a:rPr sz="14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pas,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pensez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8035" y="2740914"/>
            <a:ext cx="525653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diversifier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vos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évitez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ne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formuler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qu’un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seul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vœu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8759" y="3147771"/>
            <a:ext cx="1327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8035" y="3179826"/>
            <a:ext cx="3659504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Ne</a:t>
            </a:r>
            <a:r>
              <a:rPr sz="1400" b="1" spc="2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restez</a:t>
            </a:r>
            <a:r>
              <a:rPr sz="1400" b="1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pas</a:t>
            </a:r>
            <a:r>
              <a:rPr sz="1400" b="1" spc="2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seuls</a:t>
            </a:r>
            <a:r>
              <a:rPr sz="1400" b="1" spc="2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avec</a:t>
            </a:r>
            <a:r>
              <a:rPr sz="1400" b="1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vos</a:t>
            </a:r>
            <a:r>
              <a:rPr sz="1400" b="1" spc="2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questions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185030" y="3147771"/>
            <a:ext cx="437959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r>
              <a:rPr sz="1400" spc="27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échangez</a:t>
            </a:r>
            <a:r>
              <a:rPr sz="1300" spc="2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au</a:t>
            </a:r>
            <a:r>
              <a:rPr sz="1300" spc="2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lycée</a:t>
            </a:r>
            <a:r>
              <a:rPr sz="1300" spc="2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et</a:t>
            </a:r>
            <a:r>
              <a:rPr sz="1300" spc="26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profiter</a:t>
            </a:r>
            <a:r>
              <a:rPr sz="1300" spc="26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2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rencontres</a:t>
            </a:r>
            <a:r>
              <a:rPr sz="1300" spc="26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avec</a:t>
            </a:r>
            <a:r>
              <a:rPr sz="1300" spc="250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les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5576" y="3363214"/>
            <a:ext cx="80067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enseignants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et</a:t>
            </a:r>
            <a:r>
              <a:rPr sz="1300" spc="-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étudiants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du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supérieur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:</a:t>
            </a:r>
            <a:r>
              <a:rPr sz="1300" spc="-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Lives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Parcoursup,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journées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portes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ouvertes,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étudiants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ambassadeurs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8759" y="3785412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8035" y="3816883"/>
            <a:ext cx="367284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Préparez</a:t>
            </a:r>
            <a:r>
              <a:rPr sz="1400" b="1" spc="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vous</a:t>
            </a:r>
            <a:r>
              <a:rPr sz="1400" b="1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400" b="1" spc="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phase</a:t>
            </a:r>
            <a:r>
              <a:rPr sz="1400" b="1" spc="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d’admission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98746" y="3785412"/>
            <a:ext cx="43681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r>
              <a:rPr sz="1400" spc="1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1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phase</a:t>
            </a:r>
            <a:r>
              <a:rPr sz="1300" spc="114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d’admission</a:t>
            </a:r>
            <a:r>
              <a:rPr sz="1300" spc="1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va</a:t>
            </a:r>
            <a:r>
              <a:rPr sz="1300" spc="114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vite,</a:t>
            </a:r>
            <a:r>
              <a:rPr sz="1300" spc="1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vous</a:t>
            </a:r>
            <a:r>
              <a:rPr sz="1300" spc="114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devrez</a:t>
            </a:r>
            <a:r>
              <a:rPr sz="1300" spc="1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répondre</a:t>
            </a:r>
            <a:r>
              <a:rPr sz="1300" spc="110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aux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8812" y="3923933"/>
            <a:ext cx="8014334" cy="57404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695"/>
              </a:spcBef>
            </a:pPr>
            <a:r>
              <a:rPr sz="1300" dirty="0">
                <a:latin typeface="Arial MT"/>
                <a:cs typeface="Arial MT"/>
              </a:rPr>
              <a:t>propositions</a:t>
            </a:r>
            <a:r>
              <a:rPr sz="1300" spc="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…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alors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préparez-</a:t>
            </a:r>
            <a:r>
              <a:rPr sz="1300" dirty="0">
                <a:latin typeface="Arial MT"/>
                <a:cs typeface="Arial MT"/>
              </a:rPr>
              <a:t>vous</a:t>
            </a:r>
            <a:r>
              <a:rPr sz="1300" spc="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à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faire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un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choix..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300" b="1" dirty="0">
                <a:latin typeface="Arial"/>
                <a:cs typeface="Arial"/>
              </a:rPr>
              <a:t>Mais</a:t>
            </a:r>
            <a:r>
              <a:rPr sz="1300" b="1" spc="-50" dirty="0">
                <a:latin typeface="Arial"/>
                <a:cs typeface="Arial"/>
              </a:rPr>
              <a:t> </a:t>
            </a:r>
            <a:r>
              <a:rPr sz="1300" b="1" spc="-20" dirty="0">
                <a:latin typeface="Arial"/>
                <a:cs typeface="Arial"/>
              </a:rPr>
              <a:t>rassurez-</a:t>
            </a:r>
            <a:r>
              <a:rPr sz="1300" b="1" dirty="0">
                <a:latin typeface="Arial"/>
                <a:cs typeface="Arial"/>
              </a:rPr>
              <a:t>vous,</a:t>
            </a:r>
            <a:r>
              <a:rPr sz="1300" b="1" spc="-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Parcoursup</a:t>
            </a:r>
            <a:r>
              <a:rPr sz="1300" b="1" spc="-2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n’est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qu’une</a:t>
            </a:r>
            <a:r>
              <a:rPr sz="1300" b="1" spc="-1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première</a:t>
            </a:r>
            <a:r>
              <a:rPr sz="1300" b="1" spc="-5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étape</a:t>
            </a:r>
            <a:r>
              <a:rPr sz="1300" dirty="0">
                <a:latin typeface="Arial MT"/>
                <a:cs typeface="Arial MT"/>
              </a:rPr>
              <a:t>…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b="1" dirty="0">
                <a:latin typeface="Arial"/>
                <a:cs typeface="Arial"/>
              </a:rPr>
              <a:t>vous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avez</a:t>
            </a:r>
            <a:r>
              <a:rPr sz="1300" b="1" spc="-2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le</a:t>
            </a:r>
            <a:r>
              <a:rPr sz="1300" b="1" spc="-5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droit</a:t>
            </a:r>
            <a:r>
              <a:rPr sz="1300" b="1" spc="-4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de</a:t>
            </a:r>
            <a:r>
              <a:rPr sz="1300" b="1" spc="-5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vous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réorienter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50" dirty="0">
                <a:latin typeface="Arial"/>
                <a:cs typeface="Arial"/>
              </a:rPr>
              <a:t>!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205985" y="188721"/>
            <a:ext cx="4476750" cy="357505"/>
            <a:chOff x="4205985" y="188721"/>
            <a:chExt cx="4476750" cy="357505"/>
          </a:xfrm>
        </p:grpSpPr>
        <p:sp>
          <p:nvSpPr>
            <p:cNvPr id="22" name="object 22"/>
            <p:cNvSpPr/>
            <p:nvPr/>
          </p:nvSpPr>
          <p:spPr>
            <a:xfrm>
              <a:off x="4212335" y="195071"/>
              <a:ext cx="4464050" cy="344805"/>
            </a:xfrm>
            <a:custGeom>
              <a:avLst/>
              <a:gdLst/>
              <a:ahLst/>
              <a:cxnLst/>
              <a:rect l="l" t="t" r="r" b="b"/>
              <a:pathLst>
                <a:path w="4464050" h="344805">
                  <a:moveTo>
                    <a:pt x="4406392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4406392" y="344424"/>
                  </a:lnTo>
                  <a:lnTo>
                    <a:pt x="4428755" y="339919"/>
                  </a:lnTo>
                  <a:lnTo>
                    <a:pt x="4447000" y="327628"/>
                  </a:lnTo>
                  <a:lnTo>
                    <a:pt x="4459291" y="309383"/>
                  </a:lnTo>
                  <a:lnTo>
                    <a:pt x="4463795" y="287019"/>
                  </a:lnTo>
                  <a:lnTo>
                    <a:pt x="4463795" y="57403"/>
                  </a:lnTo>
                  <a:lnTo>
                    <a:pt x="4459291" y="35040"/>
                  </a:lnTo>
                  <a:lnTo>
                    <a:pt x="4447000" y="16795"/>
                  </a:lnTo>
                  <a:lnTo>
                    <a:pt x="4428755" y="4504"/>
                  </a:lnTo>
                  <a:lnTo>
                    <a:pt x="4406392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212335" y="195071"/>
              <a:ext cx="4464050" cy="344805"/>
            </a:xfrm>
            <a:custGeom>
              <a:avLst/>
              <a:gdLst/>
              <a:ahLst/>
              <a:cxnLst/>
              <a:rect l="l" t="t" r="r" b="b"/>
              <a:pathLst>
                <a:path w="446405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4406392" y="0"/>
                  </a:lnTo>
                  <a:lnTo>
                    <a:pt x="4428755" y="4504"/>
                  </a:lnTo>
                  <a:lnTo>
                    <a:pt x="4447000" y="16795"/>
                  </a:lnTo>
                  <a:lnTo>
                    <a:pt x="4459291" y="35040"/>
                  </a:lnTo>
                  <a:lnTo>
                    <a:pt x="4463795" y="57403"/>
                  </a:lnTo>
                  <a:lnTo>
                    <a:pt x="4463795" y="287019"/>
                  </a:lnTo>
                  <a:lnTo>
                    <a:pt x="4459291" y="309383"/>
                  </a:lnTo>
                  <a:lnTo>
                    <a:pt x="4447000" y="327628"/>
                  </a:lnTo>
                  <a:lnTo>
                    <a:pt x="4428755" y="339919"/>
                  </a:lnTo>
                  <a:lnTo>
                    <a:pt x="4406392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0429" rIns="0" bIns="0" rtlCol="0">
            <a:spAutoFit/>
          </a:bodyPr>
          <a:lstStyle/>
          <a:p>
            <a:pPr marL="1232535">
              <a:lnSpc>
                <a:spcPct val="100000"/>
              </a:lnSpc>
              <a:spcBef>
                <a:spcPts val="105"/>
              </a:spcBef>
            </a:pPr>
            <a:r>
              <a:rPr dirty="0"/>
              <a:t>5</a:t>
            </a:r>
            <a:r>
              <a:rPr spc="-40" dirty="0"/>
              <a:t> </a:t>
            </a:r>
            <a:r>
              <a:rPr dirty="0"/>
              <a:t>conseils</a:t>
            </a:r>
            <a:r>
              <a:rPr spc="-65" dirty="0"/>
              <a:t> </a:t>
            </a:r>
            <a:r>
              <a:rPr dirty="0"/>
              <a:t>pour</a:t>
            </a:r>
            <a:r>
              <a:rPr spc="-40" dirty="0"/>
              <a:t> </a:t>
            </a:r>
            <a:r>
              <a:rPr dirty="0"/>
              <a:t>aborder</a:t>
            </a:r>
            <a:r>
              <a:rPr spc="-40" dirty="0"/>
              <a:t> </a:t>
            </a:r>
            <a:r>
              <a:rPr dirty="0"/>
              <a:t>sereinement</a:t>
            </a:r>
            <a:r>
              <a:rPr spc="-70" dirty="0"/>
              <a:t> </a:t>
            </a:r>
            <a:r>
              <a:rPr spc="-10" dirty="0"/>
              <a:t>Parcoursup</a:t>
            </a:r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21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3059" y="1701546"/>
            <a:ext cx="117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22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652348" y="1672589"/>
            <a:ext cx="1143000" cy="24257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412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25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numéro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vert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82826" y="1637538"/>
            <a:ext cx="1593215" cy="285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dirty="0">
                <a:latin typeface="Arial MT"/>
                <a:cs typeface="Arial MT"/>
              </a:rPr>
              <a:t>:</a:t>
            </a:r>
            <a:r>
              <a:rPr sz="1700" spc="450" dirty="0">
                <a:latin typeface="Arial MT"/>
                <a:cs typeface="Arial MT"/>
              </a:rPr>
              <a:t> </a:t>
            </a:r>
            <a:r>
              <a:rPr sz="1700" b="1" dirty="0">
                <a:latin typeface="Arial"/>
                <a:cs typeface="Arial"/>
              </a:rPr>
              <a:t>0</a:t>
            </a:r>
            <a:r>
              <a:rPr sz="1700" b="1" spc="-20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800</a:t>
            </a:r>
            <a:r>
              <a:rPr sz="1700" b="1" spc="5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400</a:t>
            </a:r>
            <a:r>
              <a:rPr sz="1700" b="1" spc="-10" dirty="0">
                <a:latin typeface="Arial"/>
                <a:cs typeface="Arial"/>
              </a:rPr>
              <a:t> </a:t>
            </a:r>
            <a:r>
              <a:rPr sz="1700" b="1" spc="-25" dirty="0">
                <a:latin typeface="Arial"/>
                <a:cs typeface="Arial"/>
              </a:rPr>
              <a:t>070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9876" y="1869185"/>
            <a:ext cx="7726045" cy="299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80"/>
              </a:lnSpc>
              <a:spcBef>
                <a:spcPts val="95"/>
              </a:spcBef>
            </a:pPr>
            <a:r>
              <a:rPr sz="1000" i="1" dirty="0">
                <a:latin typeface="Arial"/>
                <a:cs typeface="Arial"/>
              </a:rPr>
              <a:t>(en</a:t>
            </a:r>
            <a:r>
              <a:rPr sz="1000" i="1" spc="-40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complément</a:t>
            </a:r>
            <a:r>
              <a:rPr sz="1000" i="1" spc="-25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du</a:t>
            </a:r>
            <a:r>
              <a:rPr sz="1000" i="1" spc="-50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numéro</a:t>
            </a:r>
            <a:r>
              <a:rPr sz="1000" i="1" spc="-35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vert</a:t>
            </a:r>
            <a:r>
              <a:rPr sz="1000" i="1" spc="-35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accessible</a:t>
            </a:r>
            <a:r>
              <a:rPr sz="1000" i="1" spc="-45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depuis</a:t>
            </a:r>
            <a:r>
              <a:rPr sz="1000" i="1" spc="-30" dirty="0">
                <a:latin typeface="Arial"/>
                <a:cs typeface="Arial"/>
              </a:rPr>
              <a:t> </a:t>
            </a:r>
            <a:r>
              <a:rPr sz="1000" i="1" spc="-10" dirty="0">
                <a:latin typeface="Arial"/>
                <a:cs typeface="Arial"/>
              </a:rPr>
              <a:t>l’Outre-</a:t>
            </a:r>
            <a:r>
              <a:rPr sz="1000" i="1" dirty="0">
                <a:latin typeface="Arial"/>
                <a:cs typeface="Arial"/>
              </a:rPr>
              <a:t>mer</a:t>
            </a:r>
            <a:r>
              <a:rPr sz="1000" i="1" spc="10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et</a:t>
            </a:r>
            <a:r>
              <a:rPr sz="1000" i="1" spc="-50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l’étranger,</a:t>
            </a:r>
            <a:r>
              <a:rPr sz="1000" i="1" spc="5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des</a:t>
            </a:r>
            <a:r>
              <a:rPr sz="1000" i="1" spc="-40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numéros</a:t>
            </a:r>
            <a:r>
              <a:rPr sz="1000" i="1" spc="-30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spécifiques</a:t>
            </a:r>
            <a:r>
              <a:rPr sz="1000" i="1" spc="-30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pour</a:t>
            </a:r>
            <a:r>
              <a:rPr sz="1000" i="1" spc="-45" dirty="0">
                <a:latin typeface="Arial"/>
                <a:cs typeface="Arial"/>
              </a:rPr>
              <a:t> </a:t>
            </a:r>
            <a:r>
              <a:rPr sz="1000" i="1" spc="-10" dirty="0">
                <a:latin typeface="Arial"/>
                <a:cs typeface="Arial"/>
              </a:rPr>
              <a:t>l’Outre-</a:t>
            </a:r>
            <a:r>
              <a:rPr sz="1000" i="1" dirty="0">
                <a:latin typeface="Arial"/>
                <a:cs typeface="Arial"/>
              </a:rPr>
              <a:t>mer</a:t>
            </a:r>
            <a:r>
              <a:rPr sz="1000" i="1" spc="10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indiqués</a:t>
            </a:r>
            <a:r>
              <a:rPr sz="1000" i="1" spc="-30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sur</a:t>
            </a:r>
            <a:r>
              <a:rPr sz="1000" i="1" spc="-35" dirty="0">
                <a:latin typeface="Arial"/>
                <a:cs typeface="Arial"/>
              </a:rPr>
              <a:t> </a:t>
            </a:r>
            <a:r>
              <a:rPr sz="1000" i="1" dirty="0">
                <a:latin typeface="Arial"/>
                <a:cs typeface="Arial"/>
              </a:rPr>
              <a:t>le</a:t>
            </a:r>
            <a:r>
              <a:rPr sz="1000" i="1" spc="-25" dirty="0">
                <a:latin typeface="Arial"/>
                <a:cs typeface="Arial"/>
              </a:rPr>
              <a:t> </a:t>
            </a:r>
            <a:r>
              <a:rPr sz="1000" i="1" spc="-20" dirty="0">
                <a:latin typeface="Arial"/>
                <a:cs typeface="Arial"/>
              </a:rPr>
              <a:t>site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1080"/>
              </a:lnSpc>
            </a:pPr>
            <a:r>
              <a:rPr sz="1000" i="1" spc="-10" dirty="0">
                <a:latin typeface="Arial"/>
                <a:cs typeface="Arial"/>
              </a:rPr>
              <a:t>parcoursup.gouv.fr)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3059" y="2288539"/>
            <a:ext cx="117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2348" y="2294382"/>
            <a:ext cx="172529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6350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50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messagerie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contact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65375" y="2262632"/>
            <a:ext cx="23177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depuis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dossier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Parcoursup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3059" y="2672588"/>
            <a:ext cx="117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2348" y="2678429"/>
            <a:ext cx="3345179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réseaux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sociaux</a:t>
            </a:r>
            <a:r>
              <a:rPr sz="12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(Instagram,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X,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Facebook)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32630" y="2646680"/>
            <a:ext cx="41148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suivre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l’actualité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 Parcoursup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recevoir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9876" y="2817368"/>
            <a:ext cx="6705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Arial MT"/>
                <a:cs typeface="Arial MT"/>
              </a:rPr>
              <a:t>conseils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3059" y="3270250"/>
            <a:ext cx="117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2348" y="3275838"/>
            <a:ext cx="368427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canal</a:t>
            </a:r>
            <a:r>
              <a:rPr sz="12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d’actualité</a:t>
            </a:r>
            <a:r>
              <a:rPr sz="12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Parcoursup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info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Whatsapp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60545" y="3244342"/>
            <a:ext cx="404685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être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informés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dates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clés,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informations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1588" y="3415029"/>
            <a:ext cx="5570855" cy="438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pratiques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outils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essentiels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réussir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son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orientation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post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bac.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300" i="1" dirty="0">
                <a:latin typeface="Arial"/>
                <a:cs typeface="Arial"/>
              </a:rPr>
              <a:t>Pensez</a:t>
            </a:r>
            <a:r>
              <a:rPr sz="1300" i="1" spc="-2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à</a:t>
            </a:r>
            <a:r>
              <a:rPr sz="1300" i="1" spc="-3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activer</a:t>
            </a:r>
            <a:r>
              <a:rPr sz="1300" i="1" spc="-1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les</a:t>
            </a:r>
            <a:r>
              <a:rPr sz="1300" i="1" spc="-3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notifications</a:t>
            </a:r>
            <a:r>
              <a:rPr sz="1300" i="1" spc="-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pour</a:t>
            </a:r>
            <a:r>
              <a:rPr sz="1300" i="1" spc="-1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recevoir</a:t>
            </a:r>
            <a:r>
              <a:rPr sz="1300" i="1" spc="-5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toutes</a:t>
            </a:r>
            <a:r>
              <a:rPr sz="1300" i="1" spc="-20" dirty="0">
                <a:latin typeface="Arial"/>
                <a:cs typeface="Arial"/>
              </a:rPr>
              <a:t> </a:t>
            </a:r>
            <a:r>
              <a:rPr sz="1300" i="1" dirty="0">
                <a:latin typeface="Arial"/>
                <a:cs typeface="Arial"/>
              </a:rPr>
              <a:t>les</a:t>
            </a:r>
            <a:r>
              <a:rPr sz="1300" i="1" spc="-25" dirty="0">
                <a:latin typeface="Arial"/>
                <a:cs typeface="Arial"/>
              </a:rPr>
              <a:t> </a:t>
            </a:r>
            <a:r>
              <a:rPr sz="1300" i="1" spc="-10" dirty="0">
                <a:latin typeface="Arial"/>
                <a:cs typeface="Arial"/>
              </a:rPr>
              <a:t>informations.</a:t>
            </a:r>
            <a:endParaRPr sz="13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53059" y="4041444"/>
            <a:ext cx="117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52348" y="4068330"/>
            <a:ext cx="6261100" cy="17272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30"/>
              </a:lnSpc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2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tutos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vidéos,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quiz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une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Faq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très</a:t>
            </a:r>
            <a:r>
              <a:rPr sz="12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riche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(avec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moteur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recherche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intégré)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3059" y="4419701"/>
            <a:ext cx="117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52348" y="4424946"/>
            <a:ext cx="1685925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site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d’entrainement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325751" y="4393793"/>
            <a:ext cx="338010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préparer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phase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d’admission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442976" y="862075"/>
            <a:ext cx="7719059" cy="66230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marR="5080">
              <a:lnSpc>
                <a:spcPts val="2380"/>
              </a:lnSpc>
              <a:spcBef>
                <a:spcPts val="390"/>
              </a:spcBef>
            </a:pPr>
            <a:r>
              <a:rPr sz="2200" dirty="0"/>
              <a:t>Des</a:t>
            </a:r>
            <a:r>
              <a:rPr sz="2200" spc="-55" dirty="0"/>
              <a:t> </a:t>
            </a:r>
            <a:r>
              <a:rPr sz="2200" dirty="0"/>
              <a:t>services</a:t>
            </a:r>
            <a:r>
              <a:rPr sz="2200" spc="-30" dirty="0"/>
              <a:t> </a:t>
            </a:r>
            <a:r>
              <a:rPr sz="2200" dirty="0"/>
              <a:t>pour</a:t>
            </a:r>
            <a:r>
              <a:rPr sz="2200" spc="-50" dirty="0"/>
              <a:t> </a:t>
            </a:r>
            <a:r>
              <a:rPr sz="2200" dirty="0"/>
              <a:t>vous</a:t>
            </a:r>
            <a:r>
              <a:rPr sz="2200" spc="-15" dirty="0"/>
              <a:t> </a:t>
            </a:r>
            <a:r>
              <a:rPr sz="2200" dirty="0"/>
              <a:t>aider</a:t>
            </a:r>
            <a:r>
              <a:rPr sz="2200" spc="-60" dirty="0"/>
              <a:t> </a:t>
            </a:r>
            <a:r>
              <a:rPr sz="2200" dirty="0"/>
              <a:t>et</a:t>
            </a:r>
            <a:r>
              <a:rPr sz="2200" spc="-35" dirty="0"/>
              <a:t> </a:t>
            </a:r>
            <a:r>
              <a:rPr sz="2200" dirty="0"/>
              <a:t>répondre</a:t>
            </a:r>
            <a:r>
              <a:rPr sz="2200" spc="-30" dirty="0"/>
              <a:t> </a:t>
            </a:r>
            <a:r>
              <a:rPr sz="2200" dirty="0"/>
              <a:t>à</a:t>
            </a:r>
            <a:r>
              <a:rPr sz="2200" spc="-55" dirty="0"/>
              <a:t> </a:t>
            </a:r>
            <a:r>
              <a:rPr sz="2200" dirty="0"/>
              <a:t>vos</a:t>
            </a:r>
            <a:r>
              <a:rPr sz="2200" spc="-50" dirty="0"/>
              <a:t> </a:t>
            </a:r>
            <a:r>
              <a:rPr sz="2200" spc="-10" dirty="0"/>
              <a:t>questions </a:t>
            </a:r>
            <a:r>
              <a:rPr sz="2200" dirty="0"/>
              <a:t>tout</a:t>
            </a:r>
            <a:r>
              <a:rPr sz="2200" spc="-10" dirty="0"/>
              <a:t> </a:t>
            </a:r>
            <a:r>
              <a:rPr sz="2200" dirty="0"/>
              <a:t>au</a:t>
            </a:r>
            <a:r>
              <a:rPr sz="2200" spc="-20" dirty="0"/>
              <a:t> </a:t>
            </a:r>
            <a:r>
              <a:rPr sz="2200" dirty="0"/>
              <a:t>long</a:t>
            </a:r>
            <a:r>
              <a:rPr sz="2200" spc="-20" dirty="0"/>
              <a:t> </a:t>
            </a:r>
            <a:r>
              <a:rPr sz="2200" dirty="0"/>
              <a:t>de</a:t>
            </a:r>
            <a:r>
              <a:rPr sz="2200" spc="-20" dirty="0"/>
              <a:t> </a:t>
            </a:r>
            <a:r>
              <a:rPr sz="2200" dirty="0"/>
              <a:t>la</a:t>
            </a:r>
            <a:r>
              <a:rPr sz="2200" spc="-35" dirty="0"/>
              <a:t> </a:t>
            </a:r>
            <a:r>
              <a:rPr sz="2200" spc="-10" dirty="0"/>
              <a:t>procédure</a:t>
            </a:r>
            <a:endParaRPr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0044" y="1369060"/>
            <a:ext cx="238506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Bourse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critères</a:t>
            </a:r>
            <a:r>
              <a:rPr sz="14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sociaux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23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2982848" y="1336928"/>
            <a:ext cx="51949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pouvez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faire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demande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bourse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et/ou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logement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en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0745" y="1487302"/>
            <a:ext cx="7352665" cy="58039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600"/>
              </a:spcBef>
            </a:pPr>
            <a:r>
              <a:rPr sz="1400" dirty="0">
                <a:latin typeface="Arial MT"/>
                <a:cs typeface="Arial MT"/>
              </a:rPr>
              <a:t>créant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votre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dossier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social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étudiant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(DSE)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via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portail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u="sng" spc="-10" dirty="0">
                <a:solidFill>
                  <a:srgbClr val="E0000E"/>
                </a:solidFill>
                <a:uFill>
                  <a:solidFill>
                    <a:srgbClr val="E0000E"/>
                  </a:solidFill>
                </a:uFill>
                <a:latin typeface="Arial MT"/>
                <a:cs typeface="Arial MT"/>
                <a:hlinkClick r:id="rId2"/>
              </a:rPr>
              <a:t>messervices.etudiant.gouv.fr</a:t>
            </a:r>
            <a:r>
              <a:rPr sz="1400" spc="-40" dirty="0">
                <a:solidFill>
                  <a:srgbClr val="E0000E"/>
                </a:solidFill>
                <a:latin typeface="Arial MT"/>
                <a:cs typeface="Arial MT"/>
              </a:rPr>
              <a:t> </a:t>
            </a:r>
            <a:r>
              <a:rPr sz="1400" spc="-50" dirty="0">
                <a:latin typeface="Arial MT"/>
                <a:cs typeface="Arial MT"/>
              </a:rPr>
              <a:t>.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1400" spc="-10" dirty="0">
                <a:latin typeface="Arial MT"/>
                <a:cs typeface="Arial MT"/>
              </a:rPr>
              <a:t>Vous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pouvez</a:t>
            </a:r>
            <a:r>
              <a:rPr sz="1400" spc="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calculer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vos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droits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 la bourse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via</a:t>
            </a:r>
            <a:r>
              <a:rPr sz="1400" spc="20" dirty="0">
                <a:latin typeface="Arial MT"/>
                <a:cs typeface="Arial MT"/>
              </a:rPr>
              <a:t> </a:t>
            </a:r>
            <a:r>
              <a:rPr sz="1400" u="sng" spc="-10" dirty="0">
                <a:solidFill>
                  <a:srgbClr val="E0000E"/>
                </a:solidFill>
                <a:uFill>
                  <a:solidFill>
                    <a:srgbClr val="E0000E"/>
                  </a:solidFill>
                </a:uFill>
                <a:latin typeface="Arial MT"/>
                <a:cs typeface="Arial MT"/>
                <a:hlinkClick r:id="rId3"/>
              </a:rPr>
              <a:t>lescrous.fr/nos-services/simulateur-de-bourse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0044" y="2350516"/>
            <a:ext cx="150749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Aide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mobilité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05025" y="2318766"/>
            <a:ext cx="62941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Parcoursup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propose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aide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mobilité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500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630" dirty="0">
                <a:latin typeface="Arial MT"/>
                <a:cs typeface="Arial MT"/>
              </a:rPr>
              <a:t>€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lycéens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boursiers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7509" y="2532126"/>
            <a:ext cx="67081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qui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étudieront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dans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établissement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situé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dehors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leur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académie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résidence.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0044" y="3117088"/>
            <a:ext cx="313055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Logement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résidence</a:t>
            </a:r>
            <a:r>
              <a:rPr sz="14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universitaire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28084" y="3085592"/>
            <a:ext cx="44303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vous aider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dans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votre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recherche,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consultez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site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7509" y="3298952"/>
            <a:ext cx="74803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u="sng" spc="-10" dirty="0">
                <a:solidFill>
                  <a:srgbClr val="E0000E"/>
                </a:solidFill>
                <a:uFill>
                  <a:solidFill>
                    <a:srgbClr val="E0000E"/>
                  </a:solidFill>
                </a:uFill>
                <a:latin typeface="Arial MT"/>
                <a:cs typeface="Arial MT"/>
                <a:hlinkClick r:id="rId4"/>
              </a:rPr>
              <a:t>trouverunlogement.lescrous.fr</a:t>
            </a:r>
            <a:r>
              <a:rPr sz="1400" spc="-40" dirty="0">
                <a:solidFill>
                  <a:srgbClr val="E0000E"/>
                </a:solidFill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.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toute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question,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FAQ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est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proposée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etudiant.gouv.fr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0044" y="3821188"/>
            <a:ext cx="53213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Santé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29385" y="3789679"/>
            <a:ext cx="6988809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: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rappel,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êtes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automatiquement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affilié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régime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général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sécurité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sociale.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0745" y="4065219"/>
            <a:ext cx="732917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Arial MT"/>
                <a:cs typeface="Arial MT"/>
              </a:rPr>
              <a:t>Vous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pouvez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évaluer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votre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droit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Complémentaire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santé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solidaire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d’autres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prestations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sociales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depuis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site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u="sng" spc="-10" dirty="0">
                <a:solidFill>
                  <a:srgbClr val="E0000E"/>
                </a:solidFill>
                <a:uFill>
                  <a:solidFill>
                    <a:srgbClr val="E0000E"/>
                  </a:solidFill>
                </a:uFill>
                <a:latin typeface="Arial MT"/>
                <a:cs typeface="Arial MT"/>
                <a:hlinkClick r:id="rId5"/>
              </a:rPr>
              <a:t>mesdroitssociaux.gouv.fr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499973" y="853897"/>
            <a:ext cx="707834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dirty="0"/>
              <a:t>Pensez</a:t>
            </a:r>
            <a:r>
              <a:rPr sz="2200" spc="-65" dirty="0"/>
              <a:t> </a:t>
            </a:r>
            <a:r>
              <a:rPr sz="2200" dirty="0"/>
              <a:t>aussi</a:t>
            </a:r>
            <a:r>
              <a:rPr sz="2200" spc="-60" dirty="0"/>
              <a:t> </a:t>
            </a:r>
            <a:r>
              <a:rPr sz="2200" dirty="0"/>
              <a:t>à</a:t>
            </a:r>
            <a:r>
              <a:rPr sz="2200" spc="-75" dirty="0"/>
              <a:t> </a:t>
            </a:r>
            <a:r>
              <a:rPr sz="2200" dirty="0"/>
              <a:t>préparer</a:t>
            </a:r>
            <a:r>
              <a:rPr sz="2200" spc="-60" dirty="0"/>
              <a:t> </a:t>
            </a:r>
            <a:r>
              <a:rPr sz="2200" dirty="0"/>
              <a:t>votre</a:t>
            </a:r>
            <a:r>
              <a:rPr sz="2200" spc="-60" dirty="0"/>
              <a:t> </a:t>
            </a:r>
            <a:r>
              <a:rPr sz="2200" dirty="0"/>
              <a:t>future</a:t>
            </a:r>
            <a:r>
              <a:rPr sz="2200" spc="-50" dirty="0"/>
              <a:t> </a:t>
            </a:r>
            <a:r>
              <a:rPr sz="2200" dirty="0"/>
              <a:t>vie</a:t>
            </a:r>
            <a:r>
              <a:rPr sz="2200" spc="-75" dirty="0"/>
              <a:t> </a:t>
            </a:r>
            <a:r>
              <a:rPr sz="2200" spc="-10" dirty="0"/>
              <a:t>d’étudiant(e)</a:t>
            </a:r>
            <a:endParaRPr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15353" y="4814722"/>
            <a:ext cx="504190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spc="-10" dirty="0">
                <a:solidFill>
                  <a:srgbClr val="000091"/>
                </a:solidFill>
                <a:latin typeface="Arial MT"/>
                <a:cs typeface="Arial MT"/>
              </a:rPr>
              <a:t>16/12/2024</a:t>
            </a:r>
            <a:endParaRPr sz="75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76031" y="4811674"/>
            <a:ext cx="2235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solidFill>
                  <a:srgbClr val="FF0000"/>
                </a:solidFill>
                <a:latin typeface="Arial MT"/>
                <a:cs typeface="Arial MT"/>
              </a:rPr>
              <a:t>24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4863" y="996188"/>
            <a:ext cx="117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9749" y="1023747"/>
            <a:ext cx="5577205" cy="17272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transparence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critères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cadre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commun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proposé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Parcoursup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4695" y="1255267"/>
            <a:ext cx="8146415" cy="108966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 algn="just">
              <a:lnSpc>
                <a:spcPts val="1150"/>
              </a:lnSpc>
              <a:spcBef>
                <a:spcPts val="380"/>
              </a:spcBef>
            </a:pPr>
            <a:r>
              <a:rPr sz="1200" dirty="0">
                <a:latin typeface="Arial MT"/>
                <a:cs typeface="Arial MT"/>
              </a:rPr>
              <a:t>Parcoursup</a:t>
            </a:r>
            <a:r>
              <a:rPr sz="1200" spc="1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permet</a:t>
            </a:r>
            <a:r>
              <a:rPr sz="1200" spc="1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1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visualiser,</a:t>
            </a:r>
            <a:r>
              <a:rPr sz="1200" spc="1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dans</a:t>
            </a:r>
            <a:r>
              <a:rPr sz="1200" spc="1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un</a:t>
            </a:r>
            <a:r>
              <a:rPr sz="1200" spc="1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cadre</a:t>
            </a:r>
            <a:r>
              <a:rPr sz="1200" spc="1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commun</a:t>
            </a:r>
            <a:r>
              <a:rPr sz="1200" spc="1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à</a:t>
            </a:r>
            <a:r>
              <a:rPr sz="1200" spc="1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toutes</a:t>
            </a:r>
            <a:r>
              <a:rPr sz="1200" spc="1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1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formations,</a:t>
            </a:r>
            <a:r>
              <a:rPr sz="1200" spc="1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140" dirty="0">
                <a:latin typeface="Arial MT"/>
                <a:cs typeface="Arial MT"/>
              </a:rPr>
              <a:t> </a:t>
            </a:r>
            <a:r>
              <a:rPr sz="1200" b="1" dirty="0">
                <a:latin typeface="Arial"/>
                <a:cs typeface="Arial"/>
              </a:rPr>
              <a:t>critères</a:t>
            </a:r>
            <a:r>
              <a:rPr sz="1200" b="1" spc="15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et</a:t>
            </a:r>
            <a:r>
              <a:rPr sz="1200" b="1" spc="13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éléments</a:t>
            </a:r>
            <a:r>
              <a:rPr sz="1200" b="1" spc="15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que</a:t>
            </a:r>
            <a:r>
              <a:rPr sz="1200" b="1" spc="155" dirty="0">
                <a:latin typeface="Arial"/>
                <a:cs typeface="Arial"/>
              </a:rPr>
              <a:t> </a:t>
            </a:r>
            <a:r>
              <a:rPr sz="1200" b="1" spc="-25" dirty="0">
                <a:latin typeface="Arial"/>
                <a:cs typeface="Arial"/>
              </a:rPr>
              <a:t>les </a:t>
            </a:r>
            <a:r>
              <a:rPr sz="1200" b="1" dirty="0">
                <a:latin typeface="Arial"/>
                <a:cs typeface="Arial"/>
              </a:rPr>
              <a:t>enseignants</a:t>
            </a:r>
            <a:r>
              <a:rPr sz="1200" b="1" spc="36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des</a:t>
            </a:r>
            <a:r>
              <a:rPr sz="1200" b="1" spc="35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formations</a:t>
            </a:r>
            <a:r>
              <a:rPr sz="1200" b="1" spc="35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du</a:t>
            </a:r>
            <a:r>
              <a:rPr sz="1200" b="1" spc="34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supérieur</a:t>
            </a:r>
            <a:r>
              <a:rPr sz="1200" b="1" spc="35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ont</a:t>
            </a:r>
            <a:r>
              <a:rPr sz="1200" b="1" spc="36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défini</a:t>
            </a:r>
            <a:r>
              <a:rPr sz="1200" b="1" spc="36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pour</a:t>
            </a:r>
            <a:r>
              <a:rPr sz="1200" b="1" spc="35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l’examen</a:t>
            </a:r>
            <a:r>
              <a:rPr sz="1200" b="1" spc="35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des</a:t>
            </a:r>
            <a:r>
              <a:rPr sz="1200" b="1" spc="35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candidatures</a:t>
            </a:r>
            <a:r>
              <a:rPr sz="1200" b="1" spc="355" dirty="0">
                <a:latin typeface="Arial"/>
                <a:cs typeface="Arial"/>
              </a:rPr>
              <a:t> </a:t>
            </a:r>
            <a:r>
              <a:rPr sz="1200" dirty="0">
                <a:latin typeface="Arial MT"/>
                <a:cs typeface="Arial MT"/>
              </a:rPr>
              <a:t>:</a:t>
            </a:r>
            <a:r>
              <a:rPr sz="1200" spc="3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résultats</a:t>
            </a:r>
            <a:r>
              <a:rPr sz="1200" spc="35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scolaires, </a:t>
            </a:r>
            <a:r>
              <a:rPr sz="1200" dirty="0">
                <a:latin typeface="Arial MT"/>
                <a:cs typeface="Arial MT"/>
              </a:rPr>
              <a:t>motivation,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compétences,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appréciations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l’équipe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pédagogique,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20" dirty="0">
                <a:latin typeface="Arial MT"/>
                <a:cs typeface="Arial MT"/>
              </a:rPr>
              <a:t>etc…</a:t>
            </a:r>
            <a:endParaRPr sz="1200">
              <a:latin typeface="Arial MT"/>
              <a:cs typeface="Arial MT"/>
            </a:endParaRPr>
          </a:p>
          <a:p>
            <a:pPr marL="12700" marR="6985" algn="just">
              <a:lnSpc>
                <a:spcPts val="1150"/>
              </a:lnSpc>
              <a:spcBef>
                <a:spcPts val="595"/>
              </a:spcBef>
            </a:pP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Important</a:t>
            </a:r>
            <a:r>
              <a:rPr sz="1200" b="1" spc="2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:</a:t>
            </a:r>
            <a:r>
              <a:rPr sz="1200" b="1" spc="2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Parcoursup</a:t>
            </a:r>
            <a:r>
              <a:rPr sz="1200" b="1" spc="2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ne</a:t>
            </a:r>
            <a:r>
              <a:rPr sz="1200" b="1" spc="204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fait</a:t>
            </a:r>
            <a:r>
              <a:rPr sz="1200" b="1" spc="2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jamais</a:t>
            </a:r>
            <a:r>
              <a:rPr sz="1200" b="1" spc="2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l’analyse</a:t>
            </a:r>
            <a:r>
              <a:rPr sz="1200" b="1" spc="2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des</a:t>
            </a:r>
            <a:r>
              <a:rPr sz="1200" b="1" spc="204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candidatures</a:t>
            </a:r>
            <a:r>
              <a:rPr sz="1200" b="1" spc="190" dirty="0">
                <a:latin typeface="Arial"/>
                <a:cs typeface="Arial"/>
              </a:rPr>
              <a:t> </a:t>
            </a:r>
            <a:r>
              <a:rPr sz="1200" dirty="0">
                <a:latin typeface="Arial MT"/>
                <a:cs typeface="Arial MT"/>
              </a:rPr>
              <a:t>:</a:t>
            </a:r>
            <a:r>
              <a:rPr sz="1200" spc="2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ce</a:t>
            </a:r>
            <a:r>
              <a:rPr sz="1200" spc="2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sont</a:t>
            </a:r>
            <a:r>
              <a:rPr sz="1200" spc="2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enseignants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formations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du </a:t>
            </a:r>
            <a:r>
              <a:rPr sz="1200" dirty="0">
                <a:latin typeface="Arial MT"/>
                <a:cs typeface="Arial MT"/>
              </a:rPr>
              <a:t>supérieur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qui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définissent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critères,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examinent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votre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dossier,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font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propositions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auxquelles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vous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répondez</a:t>
            </a:r>
            <a:endParaRPr sz="1200">
              <a:latin typeface="Arial MT"/>
              <a:cs typeface="Arial MT"/>
            </a:endParaRPr>
          </a:p>
          <a:p>
            <a:pPr marL="12700" algn="just">
              <a:lnSpc>
                <a:spcPct val="100000"/>
              </a:lnSpc>
              <a:spcBef>
                <a:spcPts val="310"/>
              </a:spcBef>
            </a:pPr>
            <a:r>
              <a:rPr sz="1200" dirty="0">
                <a:latin typeface="Arial MT"/>
                <a:cs typeface="Arial MT"/>
              </a:rPr>
              <a:t>Parcoursup</a:t>
            </a:r>
            <a:r>
              <a:rPr sz="1200" spc="-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garantit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votre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b="1" dirty="0">
                <a:latin typeface="Arial"/>
                <a:cs typeface="Arial"/>
              </a:rPr>
              <a:t>droit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à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l’information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: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dirty="0">
                <a:latin typeface="Arial MT"/>
                <a:cs typeface="Arial MT"/>
              </a:rPr>
              <a:t>vous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pouvez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interroger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formation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qui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ne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vous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pas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admis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4863" y="2578354"/>
            <a:ext cx="117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5845" y="2605658"/>
            <a:ext cx="6831330" cy="17272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transparence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profil des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admis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appui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pour réfléchir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son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parcours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ses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vœux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4695" y="2946019"/>
            <a:ext cx="8145780" cy="50101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marR="5080" algn="just">
              <a:lnSpc>
                <a:spcPct val="80000"/>
              </a:lnSpc>
              <a:spcBef>
                <a:spcPts val="385"/>
              </a:spcBef>
            </a:pP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Nouveauté</a:t>
            </a:r>
            <a:r>
              <a:rPr sz="1200" b="1" spc="1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2025</a:t>
            </a:r>
            <a:r>
              <a:rPr sz="1200" b="1" spc="9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dirty="0">
                <a:latin typeface="Arial MT"/>
                <a:cs typeface="Arial MT"/>
              </a:rPr>
              <a:t>:</a:t>
            </a:r>
            <a:r>
              <a:rPr sz="1200" spc="10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retrouvez</a:t>
            </a:r>
            <a:r>
              <a:rPr sz="1200" spc="8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dans</a:t>
            </a:r>
            <a:r>
              <a:rPr sz="1200" spc="10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9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rubrique</a:t>
            </a:r>
            <a:r>
              <a:rPr sz="1200" spc="10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“</a:t>
            </a:r>
            <a:r>
              <a:rPr sz="1200" b="1" dirty="0">
                <a:latin typeface="Arial"/>
                <a:cs typeface="Arial"/>
              </a:rPr>
              <a:t>Visualiser</a:t>
            </a:r>
            <a:r>
              <a:rPr sz="1200" b="1" spc="9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les</a:t>
            </a:r>
            <a:r>
              <a:rPr sz="1200" b="1" spc="8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chiffres</a:t>
            </a:r>
            <a:r>
              <a:rPr sz="1200" b="1" spc="9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d’accès</a:t>
            </a:r>
            <a:r>
              <a:rPr sz="1200" b="1" spc="10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à</a:t>
            </a:r>
            <a:r>
              <a:rPr sz="1200" b="1" spc="9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la</a:t>
            </a:r>
            <a:r>
              <a:rPr sz="1200" b="1" spc="10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formation</a:t>
            </a:r>
            <a:r>
              <a:rPr sz="1200" dirty="0">
                <a:latin typeface="Arial MT"/>
                <a:cs typeface="Arial MT"/>
              </a:rPr>
              <a:t>”</a:t>
            </a:r>
            <a:r>
              <a:rPr sz="1200" spc="8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10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8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fiche</a:t>
            </a:r>
            <a:r>
              <a:rPr sz="1200" spc="10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formation,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informations</a:t>
            </a:r>
            <a:r>
              <a:rPr sz="1200" spc="20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sur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</a:t>
            </a:r>
            <a:r>
              <a:rPr sz="1200" spc="2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taux</a:t>
            </a:r>
            <a:r>
              <a:rPr sz="1200" spc="20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d’accès</a:t>
            </a:r>
            <a:r>
              <a:rPr sz="1200" spc="2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(niveau</a:t>
            </a:r>
            <a:r>
              <a:rPr sz="1200" spc="2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20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demande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pour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2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formation)</a:t>
            </a:r>
            <a:r>
              <a:rPr sz="1200" spc="2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ainsi</a:t>
            </a:r>
            <a:r>
              <a:rPr sz="1200" spc="2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que</a:t>
            </a:r>
            <a:r>
              <a:rPr sz="1200" spc="19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sur</a:t>
            </a:r>
            <a:r>
              <a:rPr sz="1200" spc="2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</a:t>
            </a:r>
            <a:r>
              <a:rPr sz="1200" spc="20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profil</a:t>
            </a:r>
            <a:r>
              <a:rPr sz="1200" spc="19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2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lycéens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de </a:t>
            </a:r>
            <a:r>
              <a:rPr sz="1200" dirty="0">
                <a:latin typeface="Arial MT"/>
                <a:cs typeface="Arial MT"/>
              </a:rPr>
              <a:t>terminale</a:t>
            </a:r>
            <a:r>
              <a:rPr sz="1200" spc="-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admis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années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précédentes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(série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bac,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niveau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scolaire,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choix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parcours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au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lycée)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4863" y="3680586"/>
            <a:ext cx="1174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5845" y="3707536"/>
            <a:ext cx="6309360" cy="17272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30"/>
              </a:lnSpc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transparence</a:t>
            </a:r>
            <a:r>
              <a:rPr sz="12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taux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réussite</a:t>
            </a:r>
            <a:r>
              <a:rPr sz="12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perspectives</a:t>
            </a:r>
            <a:r>
              <a:rPr sz="12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d’insertion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professionnelle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4695" y="3901541"/>
            <a:ext cx="8145780" cy="722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295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Dans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rubrique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“</a:t>
            </a:r>
            <a:r>
              <a:rPr sz="1200" b="1" spc="-10" dirty="0">
                <a:latin typeface="Arial"/>
                <a:cs typeface="Arial"/>
              </a:rPr>
              <a:t>Poursuivre </a:t>
            </a:r>
            <a:r>
              <a:rPr sz="1200" b="1" dirty="0">
                <a:latin typeface="Arial"/>
                <a:cs typeface="Arial"/>
              </a:rPr>
              <a:t>ses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études</a:t>
            </a:r>
            <a:r>
              <a:rPr sz="1200" b="1" spc="-3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et</a:t>
            </a:r>
            <a:r>
              <a:rPr sz="1200" b="1" spc="-3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connaître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les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débouchés</a:t>
            </a:r>
            <a:r>
              <a:rPr sz="1200" dirty="0">
                <a:latin typeface="Arial MT"/>
                <a:cs typeface="Arial MT"/>
              </a:rPr>
              <a:t>”,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vous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pourrez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consulter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données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nouvelles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ts val="1295"/>
              </a:lnSpc>
            </a:pPr>
            <a:r>
              <a:rPr sz="1200" dirty="0">
                <a:latin typeface="Arial MT"/>
                <a:cs typeface="Arial MT"/>
              </a:rPr>
              <a:t>sur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réussite,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ainsi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que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sur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l’insertion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professionnelle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els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conditions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d’embauche</a:t>
            </a:r>
            <a:r>
              <a:rPr sz="1200" spc="-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à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la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sortie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des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formations</a:t>
            </a:r>
            <a:endParaRPr sz="1200">
              <a:latin typeface="Arial MT"/>
              <a:cs typeface="Arial MT"/>
            </a:endParaRPr>
          </a:p>
          <a:p>
            <a:pPr marL="12700" marR="5080">
              <a:lnSpc>
                <a:spcPts val="1150"/>
              </a:lnSpc>
              <a:spcBef>
                <a:spcPts val="580"/>
              </a:spcBef>
            </a:pP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Nouveauté</a:t>
            </a:r>
            <a:r>
              <a:rPr sz="1200" b="1" spc="2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2025</a:t>
            </a:r>
            <a:r>
              <a:rPr sz="1200" b="1" spc="2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:</a:t>
            </a:r>
            <a:r>
              <a:rPr sz="1200" b="1" spc="2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dirty="0">
                <a:latin typeface="Arial MT"/>
                <a:cs typeface="Arial MT"/>
              </a:rPr>
              <a:t>les</a:t>
            </a:r>
            <a:r>
              <a:rPr sz="1200" spc="2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données</a:t>
            </a:r>
            <a:r>
              <a:rPr sz="1200" spc="2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sur</a:t>
            </a:r>
            <a:r>
              <a:rPr sz="1200" spc="229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l’insertion</a:t>
            </a:r>
            <a:r>
              <a:rPr sz="1200" spc="2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professionnelle</a:t>
            </a:r>
            <a:r>
              <a:rPr sz="1200" spc="2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sont</a:t>
            </a:r>
            <a:r>
              <a:rPr sz="1200" spc="2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étendues</a:t>
            </a:r>
            <a:r>
              <a:rPr sz="1200" spc="2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aux</a:t>
            </a:r>
            <a:r>
              <a:rPr sz="1200" spc="2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licences</a:t>
            </a:r>
            <a:r>
              <a:rPr sz="1200" spc="2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universitaires,</a:t>
            </a:r>
            <a:r>
              <a:rPr sz="1200" spc="2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écoles</a:t>
            </a:r>
            <a:r>
              <a:rPr sz="1200" spc="210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de </a:t>
            </a:r>
            <a:r>
              <a:rPr sz="1200" dirty="0">
                <a:latin typeface="Arial MT"/>
                <a:cs typeface="Arial MT"/>
              </a:rPr>
              <a:t>commerce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et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d’ingénieurs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b="1" dirty="0">
                <a:latin typeface="Arial"/>
                <a:cs typeface="Arial"/>
              </a:rPr>
              <a:t>&gt;&gt;</a:t>
            </a:r>
            <a:r>
              <a:rPr sz="1200" b="1" spc="3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plus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75</a:t>
            </a:r>
            <a:r>
              <a:rPr sz="1200" b="1" spc="-4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%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des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formations</a:t>
            </a:r>
            <a:r>
              <a:rPr sz="1200" b="1" spc="-10" dirty="0">
                <a:latin typeface="Arial"/>
                <a:cs typeface="Arial"/>
              </a:rPr>
              <a:t> concernées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853685" y="188721"/>
            <a:ext cx="3824604" cy="357505"/>
            <a:chOff x="4853685" y="188721"/>
            <a:chExt cx="3824604" cy="357505"/>
          </a:xfrm>
        </p:grpSpPr>
        <p:sp>
          <p:nvSpPr>
            <p:cNvPr id="12" name="object 12"/>
            <p:cNvSpPr/>
            <p:nvPr/>
          </p:nvSpPr>
          <p:spPr>
            <a:xfrm>
              <a:off x="4860035" y="195071"/>
              <a:ext cx="3811904" cy="344805"/>
            </a:xfrm>
            <a:custGeom>
              <a:avLst/>
              <a:gdLst/>
              <a:ahLst/>
              <a:cxnLst/>
              <a:rect l="l" t="t" r="r" b="b"/>
              <a:pathLst>
                <a:path w="3811904" h="344805">
                  <a:moveTo>
                    <a:pt x="3754119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3754119" y="344424"/>
                  </a:lnTo>
                  <a:lnTo>
                    <a:pt x="3776483" y="339919"/>
                  </a:lnTo>
                  <a:lnTo>
                    <a:pt x="3794728" y="327628"/>
                  </a:lnTo>
                  <a:lnTo>
                    <a:pt x="3807019" y="309383"/>
                  </a:lnTo>
                  <a:lnTo>
                    <a:pt x="3811523" y="287019"/>
                  </a:lnTo>
                  <a:lnTo>
                    <a:pt x="3811523" y="57403"/>
                  </a:lnTo>
                  <a:lnTo>
                    <a:pt x="3807019" y="35040"/>
                  </a:lnTo>
                  <a:lnTo>
                    <a:pt x="3794728" y="16795"/>
                  </a:lnTo>
                  <a:lnTo>
                    <a:pt x="3776483" y="4504"/>
                  </a:lnTo>
                  <a:lnTo>
                    <a:pt x="3754119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860035" y="195071"/>
              <a:ext cx="3811904" cy="344805"/>
            </a:xfrm>
            <a:custGeom>
              <a:avLst/>
              <a:gdLst/>
              <a:ahLst/>
              <a:cxnLst/>
              <a:rect l="l" t="t" r="r" b="b"/>
              <a:pathLst>
                <a:path w="3811904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3754119" y="0"/>
                  </a:lnTo>
                  <a:lnTo>
                    <a:pt x="3776483" y="4504"/>
                  </a:lnTo>
                  <a:lnTo>
                    <a:pt x="3794728" y="16795"/>
                  </a:lnTo>
                  <a:lnTo>
                    <a:pt x="3807019" y="35040"/>
                  </a:lnTo>
                  <a:lnTo>
                    <a:pt x="3811523" y="57403"/>
                  </a:lnTo>
                  <a:lnTo>
                    <a:pt x="3811523" y="287019"/>
                  </a:lnTo>
                  <a:lnTo>
                    <a:pt x="3807019" y="309383"/>
                  </a:lnTo>
                  <a:lnTo>
                    <a:pt x="3794728" y="327628"/>
                  </a:lnTo>
                  <a:lnTo>
                    <a:pt x="3776483" y="339919"/>
                  </a:lnTo>
                  <a:lnTo>
                    <a:pt x="3754119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0429" rIns="0" bIns="0" rtlCol="0">
            <a:spAutoFit/>
          </a:bodyPr>
          <a:lstStyle/>
          <a:p>
            <a:pPr marL="1866900">
              <a:lnSpc>
                <a:spcPct val="100000"/>
              </a:lnSpc>
              <a:spcBef>
                <a:spcPts val="105"/>
              </a:spcBef>
            </a:pPr>
            <a:r>
              <a:rPr dirty="0"/>
              <a:t>Des</a:t>
            </a:r>
            <a:r>
              <a:rPr spc="-45" dirty="0"/>
              <a:t> </a:t>
            </a:r>
            <a:r>
              <a:rPr dirty="0"/>
              <a:t>engagements</a:t>
            </a:r>
            <a:r>
              <a:rPr spc="-65" dirty="0"/>
              <a:t> </a:t>
            </a:r>
            <a:r>
              <a:rPr dirty="0"/>
              <a:t>au</a:t>
            </a:r>
            <a:r>
              <a:rPr spc="-35" dirty="0"/>
              <a:t> </a:t>
            </a:r>
            <a:r>
              <a:rPr dirty="0"/>
              <a:t>service</a:t>
            </a:r>
            <a:r>
              <a:rPr spc="-50" dirty="0"/>
              <a:t> </a:t>
            </a:r>
            <a:r>
              <a:rPr dirty="0"/>
              <a:t>des</a:t>
            </a:r>
            <a:r>
              <a:rPr spc="-40" dirty="0"/>
              <a:t> </a:t>
            </a:r>
            <a:r>
              <a:rPr spc="-10" dirty="0"/>
              <a:t>usagers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5425">
              <a:lnSpc>
                <a:spcPts val="1650"/>
              </a:lnSpc>
            </a:pPr>
            <a:fld id="{81D60167-4931-47E6-BA6A-407CBD079E47}" type="slidenum">
              <a:rPr spc="-50" dirty="0"/>
              <a:pPr marL="225425">
                <a:lnSpc>
                  <a:spcPts val="1650"/>
                </a:lnSpc>
              </a:pPr>
              <a:t>3</a:t>
            </a:fld>
            <a:endParaRPr spc="-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4863" y="1176019"/>
            <a:ext cx="1473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9749" y="1209675"/>
            <a:ext cx="7874000" cy="227329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50"/>
              </a:lnSpc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Parcoursup</a:t>
            </a:r>
            <a:r>
              <a:rPr sz="16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vous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permet</a:t>
            </a:r>
            <a:r>
              <a:rPr sz="16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6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choisir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librement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6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formations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qui</a:t>
            </a:r>
            <a:r>
              <a:rPr sz="16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vous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intéressent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4695" y="1531772"/>
            <a:ext cx="8143875" cy="1135380"/>
          </a:xfrm>
          <a:prstGeom prst="rect">
            <a:avLst/>
          </a:prstGeom>
        </p:spPr>
        <p:txBody>
          <a:bodyPr vert="horz" wrap="square" lIns="0" tIns="527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4"/>
              </a:spcBef>
            </a:pPr>
            <a:r>
              <a:rPr sz="1300" dirty="0">
                <a:latin typeface="Arial MT"/>
                <a:cs typeface="Arial MT"/>
              </a:rPr>
              <a:t>Vous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formulez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librement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vos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vœux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b="1" dirty="0">
                <a:latin typeface="Arial"/>
                <a:cs typeface="Arial"/>
              </a:rPr>
              <a:t>sans</a:t>
            </a:r>
            <a:r>
              <a:rPr sz="1300" b="1" spc="-4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les</a:t>
            </a:r>
            <a:r>
              <a:rPr sz="1300" b="1" spc="-4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classer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310"/>
              </a:spcBef>
            </a:pPr>
            <a:r>
              <a:rPr sz="1300" dirty="0">
                <a:latin typeface="Arial MT"/>
                <a:cs typeface="Arial MT"/>
              </a:rPr>
              <a:t>Vous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choisissez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votre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formation</a:t>
            </a:r>
            <a:r>
              <a:rPr sz="1300" spc="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fonction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propositions</a:t>
            </a:r>
            <a:r>
              <a:rPr sz="1300" spc="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d’admission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que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vous</a:t>
            </a:r>
            <a:r>
              <a:rPr sz="1300" spc="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recevez,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à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partir</a:t>
            </a:r>
            <a:r>
              <a:rPr sz="1300" spc="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du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2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spc="-20" dirty="0">
                <a:latin typeface="Arial MT"/>
                <a:cs typeface="Arial MT"/>
              </a:rPr>
              <a:t>juin </a:t>
            </a:r>
            <a:r>
              <a:rPr sz="1300" dirty="0">
                <a:latin typeface="Arial MT"/>
                <a:cs typeface="Arial MT"/>
              </a:rPr>
              <a:t>2025.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b="1" spc="-10" dirty="0">
                <a:latin typeface="Arial"/>
                <a:cs typeface="Arial"/>
              </a:rPr>
              <a:t>Vous</a:t>
            </a:r>
            <a:r>
              <a:rPr sz="1300" b="1" spc="-4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avez</a:t>
            </a:r>
            <a:r>
              <a:rPr sz="1300" b="1" spc="-2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le</a:t>
            </a:r>
            <a:r>
              <a:rPr sz="1300" b="1" spc="-5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dernier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mot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315"/>
              </a:spcBef>
            </a:pPr>
            <a:r>
              <a:rPr sz="1300" dirty="0">
                <a:latin typeface="Arial MT"/>
                <a:cs typeface="Arial MT"/>
              </a:rPr>
              <a:t>Parcoursup</a:t>
            </a:r>
            <a:r>
              <a:rPr sz="1300" spc="2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vous</a:t>
            </a:r>
            <a:r>
              <a:rPr sz="1300" spc="2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aide</a:t>
            </a:r>
            <a:r>
              <a:rPr sz="1300" spc="2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à</a:t>
            </a:r>
            <a:r>
              <a:rPr sz="1300" spc="2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anticiper,</a:t>
            </a:r>
            <a:r>
              <a:rPr sz="1300" spc="2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à</a:t>
            </a:r>
            <a:r>
              <a:rPr sz="1300" spc="2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comparer</a:t>
            </a:r>
            <a:r>
              <a:rPr sz="1300" spc="2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2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formations</a:t>
            </a:r>
            <a:r>
              <a:rPr sz="1300" spc="2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entre</a:t>
            </a:r>
            <a:r>
              <a:rPr sz="1300" spc="2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elles,</a:t>
            </a:r>
            <a:r>
              <a:rPr sz="1300" spc="2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à</a:t>
            </a:r>
            <a:r>
              <a:rPr sz="1300" spc="2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participer</a:t>
            </a:r>
            <a:r>
              <a:rPr sz="1300" spc="2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aux</a:t>
            </a:r>
            <a:r>
              <a:rPr sz="1300" spc="1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journées</a:t>
            </a:r>
            <a:r>
              <a:rPr sz="1300" spc="229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portes </a:t>
            </a:r>
            <a:r>
              <a:rPr sz="1300" dirty="0">
                <a:latin typeface="Arial MT"/>
                <a:cs typeface="Arial MT"/>
              </a:rPr>
              <a:t>ouvertes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(JPO)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4863" y="2962782"/>
            <a:ext cx="14033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5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9749" y="2995802"/>
            <a:ext cx="6000115" cy="21209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9"/>
              </a:lnSpc>
            </a:pP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Parcoursup</a:t>
            </a:r>
            <a:r>
              <a:rPr sz="15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agit</a:t>
            </a:r>
            <a:r>
              <a:rPr sz="15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5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l’égalité</a:t>
            </a:r>
            <a:r>
              <a:rPr sz="15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d’accès</a:t>
            </a:r>
            <a:r>
              <a:rPr sz="15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5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réussite</a:t>
            </a:r>
            <a:r>
              <a:rPr sz="15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5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étudiants</a:t>
            </a:r>
            <a:endParaRPr sz="15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4695" y="3267583"/>
            <a:ext cx="8145780" cy="11715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762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Parcoursup met en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œuvre</a:t>
            </a:r>
            <a:r>
              <a:rPr sz="1300" spc="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actions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ciblées pour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l’accès</a:t>
            </a:r>
            <a:r>
              <a:rPr sz="1300" spc="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au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supérieur</a:t>
            </a:r>
            <a:r>
              <a:rPr sz="1300" spc="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 lycéens</a:t>
            </a:r>
            <a:r>
              <a:rPr sz="1300" spc="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boursiers, </a:t>
            </a:r>
            <a:r>
              <a:rPr sz="1300" spc="-10" dirty="0">
                <a:latin typeface="Arial MT"/>
                <a:cs typeface="Arial MT"/>
              </a:rPr>
              <a:t>professionnels </a:t>
            </a:r>
            <a:r>
              <a:rPr sz="1300" dirty="0">
                <a:latin typeface="Arial MT"/>
                <a:cs typeface="Arial MT"/>
              </a:rPr>
              <a:t>ou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technologiques,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ou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encore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lycéens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participant à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cordées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réussite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1300" dirty="0">
                <a:latin typeface="Arial MT"/>
                <a:cs typeface="Arial MT"/>
              </a:rPr>
              <a:t>Parcoursup</a:t>
            </a:r>
            <a:r>
              <a:rPr sz="1300" spc="3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prend</a:t>
            </a:r>
            <a:r>
              <a:rPr sz="1300" spc="3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</a:t>
            </a:r>
            <a:r>
              <a:rPr sz="1300" spc="3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compte</a:t>
            </a:r>
            <a:r>
              <a:rPr sz="1300" spc="3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3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situations</a:t>
            </a:r>
            <a:r>
              <a:rPr sz="1300" spc="3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particulières</a:t>
            </a:r>
            <a:r>
              <a:rPr sz="1300" spc="3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tels</a:t>
            </a:r>
            <a:r>
              <a:rPr sz="1300" spc="3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3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candidats</a:t>
            </a:r>
            <a:r>
              <a:rPr sz="1300" spc="3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</a:t>
            </a:r>
            <a:r>
              <a:rPr sz="1300" spc="3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situation</a:t>
            </a:r>
            <a:r>
              <a:rPr sz="1300" spc="3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3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handicap</a:t>
            </a:r>
            <a:r>
              <a:rPr sz="1300" spc="33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ou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300" dirty="0">
                <a:latin typeface="Arial MT"/>
                <a:cs typeface="Arial MT"/>
              </a:rPr>
              <a:t>candidats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sportifs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haut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niveau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ou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artistes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confirmés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300" dirty="0">
                <a:latin typeface="Arial MT"/>
                <a:cs typeface="Arial MT"/>
              </a:rPr>
              <a:t>Parcoursup</a:t>
            </a:r>
            <a:r>
              <a:rPr sz="1300" spc="2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promeut</a:t>
            </a:r>
            <a:r>
              <a:rPr sz="1300" spc="2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</a:t>
            </a:r>
            <a:r>
              <a:rPr sz="1300" spc="2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développement</a:t>
            </a:r>
            <a:r>
              <a:rPr sz="1300" spc="2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2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parcours</a:t>
            </a:r>
            <a:r>
              <a:rPr sz="1300" spc="2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personnalisés</a:t>
            </a:r>
            <a:r>
              <a:rPr sz="1300" spc="21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(Oui-</a:t>
            </a:r>
            <a:r>
              <a:rPr sz="1300" dirty="0">
                <a:latin typeface="Arial MT"/>
                <a:cs typeface="Arial MT"/>
              </a:rPr>
              <a:t>Si)</a:t>
            </a:r>
            <a:r>
              <a:rPr sz="1300" spc="2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à</a:t>
            </a:r>
            <a:r>
              <a:rPr sz="1300" spc="2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l’université</a:t>
            </a:r>
            <a:r>
              <a:rPr sz="1300" spc="2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pour</a:t>
            </a:r>
            <a:r>
              <a:rPr sz="1300" spc="2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favoriser</a:t>
            </a:r>
            <a:r>
              <a:rPr sz="1300" spc="21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la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925314" y="188721"/>
            <a:ext cx="3752850" cy="357505"/>
            <a:chOff x="4925314" y="188721"/>
            <a:chExt cx="3752850" cy="357505"/>
          </a:xfrm>
        </p:grpSpPr>
        <p:sp>
          <p:nvSpPr>
            <p:cNvPr id="9" name="object 9"/>
            <p:cNvSpPr/>
            <p:nvPr/>
          </p:nvSpPr>
          <p:spPr>
            <a:xfrm>
              <a:off x="4931664" y="195071"/>
              <a:ext cx="3740150" cy="344805"/>
            </a:xfrm>
            <a:custGeom>
              <a:avLst/>
              <a:gdLst/>
              <a:ahLst/>
              <a:cxnLst/>
              <a:rect l="l" t="t" r="r" b="b"/>
              <a:pathLst>
                <a:path w="3740150" h="344805">
                  <a:moveTo>
                    <a:pt x="3682491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3682491" y="344424"/>
                  </a:lnTo>
                  <a:lnTo>
                    <a:pt x="3704855" y="339919"/>
                  </a:lnTo>
                  <a:lnTo>
                    <a:pt x="3723100" y="327628"/>
                  </a:lnTo>
                  <a:lnTo>
                    <a:pt x="3735391" y="309383"/>
                  </a:lnTo>
                  <a:lnTo>
                    <a:pt x="3739895" y="287019"/>
                  </a:lnTo>
                  <a:lnTo>
                    <a:pt x="3739895" y="57403"/>
                  </a:lnTo>
                  <a:lnTo>
                    <a:pt x="3735391" y="35040"/>
                  </a:lnTo>
                  <a:lnTo>
                    <a:pt x="3723100" y="16795"/>
                  </a:lnTo>
                  <a:lnTo>
                    <a:pt x="3704855" y="4504"/>
                  </a:lnTo>
                  <a:lnTo>
                    <a:pt x="3682491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931664" y="195071"/>
              <a:ext cx="3740150" cy="344805"/>
            </a:xfrm>
            <a:custGeom>
              <a:avLst/>
              <a:gdLst/>
              <a:ahLst/>
              <a:cxnLst/>
              <a:rect l="l" t="t" r="r" b="b"/>
              <a:pathLst>
                <a:path w="374015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3682491" y="0"/>
                  </a:lnTo>
                  <a:lnTo>
                    <a:pt x="3704855" y="4504"/>
                  </a:lnTo>
                  <a:lnTo>
                    <a:pt x="3723100" y="16795"/>
                  </a:lnTo>
                  <a:lnTo>
                    <a:pt x="3735391" y="35040"/>
                  </a:lnTo>
                  <a:lnTo>
                    <a:pt x="3739895" y="57403"/>
                  </a:lnTo>
                  <a:lnTo>
                    <a:pt x="3739895" y="287019"/>
                  </a:lnTo>
                  <a:lnTo>
                    <a:pt x="3735391" y="309383"/>
                  </a:lnTo>
                  <a:lnTo>
                    <a:pt x="3723100" y="327628"/>
                  </a:lnTo>
                  <a:lnTo>
                    <a:pt x="3704855" y="339919"/>
                  </a:lnTo>
                  <a:lnTo>
                    <a:pt x="3682491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940266" y="242443"/>
            <a:ext cx="3723004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2235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4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engagements</a:t>
            </a:r>
            <a:r>
              <a:rPr sz="1400" b="1" spc="-6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au</a:t>
            </a:r>
            <a:r>
              <a:rPr sz="14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service</a:t>
            </a:r>
            <a:r>
              <a:rPr sz="14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usagers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4695" y="4429501"/>
            <a:ext cx="1631950" cy="209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300" dirty="0">
                <a:latin typeface="Arial MT"/>
                <a:cs typeface="Arial MT"/>
              </a:rPr>
              <a:t>réussite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étudiants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5425">
              <a:lnSpc>
                <a:spcPts val="1650"/>
              </a:lnSpc>
            </a:pPr>
            <a:fld id="{81D60167-4931-47E6-BA6A-407CBD079E47}" type="slidenum">
              <a:rPr spc="-50" dirty="0"/>
              <a:pPr marL="225425">
                <a:lnSpc>
                  <a:spcPts val="1650"/>
                </a:lnSpc>
              </a:pPr>
              <a:t>4</a:t>
            </a:fld>
            <a:endParaRPr spc="-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4863" y="846581"/>
            <a:ext cx="343852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S’inscrire</a:t>
            </a:r>
            <a:r>
              <a:rPr sz="2200" b="1" spc="-9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000091"/>
                </a:solidFill>
                <a:latin typeface="Arial"/>
                <a:cs typeface="Arial"/>
              </a:rPr>
              <a:t>sur</a:t>
            </a:r>
            <a:r>
              <a:rPr sz="2200" b="1" spc="-8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000091"/>
                </a:solidFill>
                <a:latin typeface="Arial"/>
                <a:cs typeface="Arial"/>
              </a:rPr>
              <a:t>Parcoursup</a:t>
            </a:r>
            <a:endParaRPr sz="22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54049" y="1433321"/>
            <a:ext cx="7969250" cy="413384"/>
          </a:xfrm>
          <a:custGeom>
            <a:avLst/>
            <a:gdLst/>
            <a:ahLst/>
            <a:cxnLst/>
            <a:rect l="l" t="t" r="r" b="b"/>
            <a:pathLst>
              <a:path w="7969250" h="413385">
                <a:moveTo>
                  <a:pt x="752792" y="213360"/>
                </a:moveTo>
                <a:lnTo>
                  <a:pt x="752792" y="213360"/>
                </a:lnTo>
                <a:lnTo>
                  <a:pt x="0" y="213360"/>
                </a:lnTo>
                <a:lnTo>
                  <a:pt x="0" y="413004"/>
                </a:lnTo>
                <a:lnTo>
                  <a:pt x="752792" y="413004"/>
                </a:lnTo>
                <a:lnTo>
                  <a:pt x="752792" y="213360"/>
                </a:lnTo>
                <a:close/>
              </a:path>
              <a:path w="7969250" h="413385">
                <a:moveTo>
                  <a:pt x="2988513" y="213360"/>
                </a:moveTo>
                <a:lnTo>
                  <a:pt x="2988513" y="213360"/>
                </a:lnTo>
                <a:lnTo>
                  <a:pt x="752805" y="213360"/>
                </a:lnTo>
                <a:lnTo>
                  <a:pt x="752805" y="413004"/>
                </a:lnTo>
                <a:lnTo>
                  <a:pt x="2988513" y="413004"/>
                </a:lnTo>
                <a:lnTo>
                  <a:pt x="2988513" y="213360"/>
                </a:lnTo>
                <a:close/>
              </a:path>
              <a:path w="7969250" h="413385">
                <a:moveTo>
                  <a:pt x="4044632" y="0"/>
                </a:moveTo>
                <a:lnTo>
                  <a:pt x="4044632" y="0"/>
                </a:lnTo>
                <a:lnTo>
                  <a:pt x="0" y="0"/>
                </a:lnTo>
                <a:lnTo>
                  <a:pt x="0" y="199644"/>
                </a:lnTo>
                <a:lnTo>
                  <a:pt x="4044632" y="199644"/>
                </a:lnTo>
                <a:lnTo>
                  <a:pt x="4044632" y="0"/>
                </a:lnTo>
                <a:close/>
              </a:path>
              <a:path w="7969250" h="413385">
                <a:moveTo>
                  <a:pt x="5452808" y="0"/>
                </a:moveTo>
                <a:lnTo>
                  <a:pt x="5452808" y="0"/>
                </a:lnTo>
                <a:lnTo>
                  <a:pt x="4044645" y="0"/>
                </a:lnTo>
                <a:lnTo>
                  <a:pt x="4044645" y="199644"/>
                </a:lnTo>
                <a:lnTo>
                  <a:pt x="5452808" y="199644"/>
                </a:lnTo>
                <a:lnTo>
                  <a:pt x="5452808" y="0"/>
                </a:lnTo>
                <a:close/>
              </a:path>
              <a:path w="7969250" h="413385">
                <a:moveTo>
                  <a:pt x="7968945" y="0"/>
                </a:moveTo>
                <a:lnTo>
                  <a:pt x="7968945" y="0"/>
                </a:lnTo>
                <a:lnTo>
                  <a:pt x="5452821" y="0"/>
                </a:lnTo>
                <a:lnTo>
                  <a:pt x="5452821" y="199644"/>
                </a:lnTo>
                <a:lnTo>
                  <a:pt x="7968945" y="199644"/>
                </a:lnTo>
                <a:lnTo>
                  <a:pt x="796894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54863" y="2744215"/>
            <a:ext cx="12446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spc="-50" dirty="0">
                <a:solidFill>
                  <a:srgbClr val="FF0000"/>
                </a:solidFill>
                <a:latin typeface="Courier New"/>
                <a:cs typeface="Courier New"/>
              </a:rPr>
              <a:t>o</a:t>
            </a:r>
            <a:endParaRPr sz="13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4049" y="2774442"/>
            <a:ext cx="424180" cy="18478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L’INE</a:t>
            </a:r>
            <a:endParaRPr sz="13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41552" y="2744215"/>
            <a:ext cx="744664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(identifiant</a:t>
            </a:r>
            <a:r>
              <a:rPr sz="1300" spc="2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national</a:t>
            </a:r>
            <a:r>
              <a:rPr sz="1300" spc="2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élève</a:t>
            </a:r>
            <a:r>
              <a:rPr sz="1300" spc="2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</a:t>
            </a:r>
            <a:r>
              <a:rPr sz="1300" spc="28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lycée</a:t>
            </a:r>
            <a:r>
              <a:rPr sz="1300" spc="28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général,</a:t>
            </a:r>
            <a:r>
              <a:rPr sz="1300" spc="3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technologique</a:t>
            </a:r>
            <a:r>
              <a:rPr sz="1300" spc="2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ou</a:t>
            </a:r>
            <a:r>
              <a:rPr sz="1300" spc="28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professionnel)</a:t>
            </a:r>
            <a:r>
              <a:rPr sz="1300" spc="2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ou</a:t>
            </a:r>
            <a:r>
              <a:rPr sz="1300" spc="295" dirty="0">
                <a:latin typeface="Arial MT"/>
                <a:cs typeface="Arial MT"/>
              </a:rPr>
              <a:t> </a:t>
            </a:r>
            <a:r>
              <a:rPr sz="1300" b="1" dirty="0">
                <a:solidFill>
                  <a:srgbClr val="F18E64"/>
                </a:solidFill>
                <a:latin typeface="Arial"/>
                <a:cs typeface="Arial"/>
              </a:rPr>
              <a:t>INAA</a:t>
            </a:r>
            <a:r>
              <a:rPr sz="1300" b="1" spc="275" dirty="0">
                <a:solidFill>
                  <a:srgbClr val="F18E64"/>
                </a:solidFill>
                <a:latin typeface="Arial"/>
                <a:cs typeface="Arial"/>
              </a:rPr>
              <a:t> </a:t>
            </a:r>
            <a:r>
              <a:rPr sz="1300" dirty="0">
                <a:latin typeface="Arial MT"/>
                <a:cs typeface="Arial MT"/>
              </a:rPr>
              <a:t>(en</a:t>
            </a:r>
            <a:r>
              <a:rPr sz="1300" spc="28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lycée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4611" y="2827172"/>
            <a:ext cx="7962265" cy="848994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1000"/>
              </a:spcBef>
            </a:pPr>
            <a:r>
              <a:rPr sz="1300" dirty="0">
                <a:latin typeface="Arial MT"/>
                <a:cs typeface="Arial MT"/>
              </a:rPr>
              <a:t>agricole)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: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sur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bulletins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scolaires</a:t>
            </a:r>
            <a:r>
              <a:rPr sz="1300" spc="-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ou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relevé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notes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épreuves anticipées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du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baccalauréat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sz="1300" b="1" dirty="0">
                <a:latin typeface="Arial"/>
                <a:cs typeface="Arial"/>
              </a:rPr>
              <a:t>Pour</a:t>
            </a:r>
            <a:r>
              <a:rPr sz="1300" b="1" spc="24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les</a:t>
            </a:r>
            <a:r>
              <a:rPr sz="1300" b="1" spc="254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lycées</a:t>
            </a:r>
            <a:r>
              <a:rPr sz="1300" b="1" spc="26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français</a:t>
            </a:r>
            <a:r>
              <a:rPr sz="1300" b="1" spc="24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à</a:t>
            </a:r>
            <a:r>
              <a:rPr sz="1300" b="1" spc="254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l’étranger</a:t>
            </a:r>
            <a:r>
              <a:rPr sz="1300" b="1" spc="250" dirty="0">
                <a:latin typeface="Arial"/>
                <a:cs typeface="Arial"/>
              </a:rPr>
              <a:t> </a:t>
            </a:r>
            <a:r>
              <a:rPr sz="1300" dirty="0">
                <a:latin typeface="Arial MT"/>
                <a:cs typeface="Arial MT"/>
              </a:rPr>
              <a:t>:</a:t>
            </a:r>
            <a:r>
              <a:rPr sz="1300" spc="2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l’établissement</a:t>
            </a:r>
            <a:r>
              <a:rPr sz="1300" spc="2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fournit</a:t>
            </a:r>
            <a:r>
              <a:rPr sz="1300" spc="254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l’identifiant</a:t>
            </a:r>
            <a:r>
              <a:rPr sz="1300" spc="254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pour</a:t>
            </a:r>
            <a:r>
              <a:rPr sz="1300" spc="2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créer</a:t>
            </a:r>
            <a:r>
              <a:rPr sz="1300" spc="2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son</a:t>
            </a:r>
            <a:r>
              <a:rPr sz="1300" spc="2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dossier.</a:t>
            </a:r>
            <a:r>
              <a:rPr sz="1300" spc="260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Cet</a:t>
            </a:r>
            <a:endParaRPr sz="1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300" b="1" u="sng" dirty="0">
                <a:solidFill>
                  <a:srgbClr val="00006C"/>
                </a:solidFill>
                <a:uFill>
                  <a:solidFill>
                    <a:srgbClr val="00006C"/>
                  </a:solidFill>
                </a:uFill>
                <a:latin typeface="Arial"/>
                <a:cs typeface="Arial"/>
              </a:rPr>
              <a:t>identifiant</a:t>
            </a:r>
            <a:r>
              <a:rPr sz="1300" b="1" spc="-5" dirty="0">
                <a:solidFill>
                  <a:srgbClr val="00006C"/>
                </a:solidFill>
                <a:latin typeface="Arial"/>
                <a:cs typeface="Arial"/>
              </a:rPr>
              <a:t> </a:t>
            </a:r>
            <a:r>
              <a:rPr sz="1300" dirty="0">
                <a:latin typeface="Arial MT"/>
                <a:cs typeface="Arial MT"/>
              </a:rPr>
              <a:t>correspond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au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b="1" u="sng" dirty="0">
                <a:solidFill>
                  <a:srgbClr val="00006C"/>
                </a:solidFill>
                <a:uFill>
                  <a:solidFill>
                    <a:srgbClr val="00006C"/>
                  </a:solidFill>
                </a:uFill>
                <a:latin typeface="Arial"/>
                <a:cs typeface="Arial"/>
              </a:rPr>
              <a:t>numéro</a:t>
            </a:r>
            <a:r>
              <a:rPr sz="1300" b="1" u="sng" spc="-40" dirty="0">
                <a:solidFill>
                  <a:srgbClr val="00006C"/>
                </a:solidFill>
                <a:uFill>
                  <a:solidFill>
                    <a:srgbClr val="00006C"/>
                  </a:solidFill>
                </a:uFill>
                <a:latin typeface="Arial"/>
                <a:cs typeface="Arial"/>
              </a:rPr>
              <a:t> </a:t>
            </a:r>
            <a:r>
              <a:rPr sz="1300" b="1" u="sng" dirty="0">
                <a:solidFill>
                  <a:srgbClr val="00006C"/>
                </a:solidFill>
                <a:uFill>
                  <a:solidFill>
                    <a:srgbClr val="00006C"/>
                  </a:solidFill>
                </a:uFill>
                <a:latin typeface="Arial"/>
                <a:cs typeface="Arial"/>
              </a:rPr>
              <a:t>cyclades</a:t>
            </a:r>
            <a:r>
              <a:rPr sz="1300" b="1" u="sng" spc="-10" dirty="0">
                <a:solidFill>
                  <a:srgbClr val="00006C"/>
                </a:solidFill>
                <a:uFill>
                  <a:solidFill>
                    <a:srgbClr val="00006C"/>
                  </a:solidFill>
                </a:uFill>
                <a:latin typeface="Arial"/>
                <a:cs typeface="Arial"/>
              </a:rPr>
              <a:t> </a:t>
            </a:r>
            <a:r>
              <a:rPr sz="1300" dirty="0">
                <a:latin typeface="Arial MT"/>
                <a:cs typeface="Arial MT"/>
              </a:rPr>
              <a:t>(numéro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d’inscription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au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spc="-20" dirty="0">
                <a:latin typeface="Arial MT"/>
                <a:cs typeface="Arial MT"/>
              </a:rPr>
              <a:t>bac)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109461" y="188721"/>
            <a:ext cx="2568575" cy="357505"/>
            <a:chOff x="6109461" y="188721"/>
            <a:chExt cx="2568575" cy="357505"/>
          </a:xfrm>
        </p:grpSpPr>
        <p:sp>
          <p:nvSpPr>
            <p:cNvPr id="9" name="object 9"/>
            <p:cNvSpPr/>
            <p:nvPr/>
          </p:nvSpPr>
          <p:spPr>
            <a:xfrm>
              <a:off x="6115811" y="195071"/>
              <a:ext cx="2555875" cy="344805"/>
            </a:xfrm>
            <a:custGeom>
              <a:avLst/>
              <a:gdLst/>
              <a:ahLst/>
              <a:cxnLst/>
              <a:rect l="l" t="t" r="r" b="b"/>
              <a:pathLst>
                <a:path w="2555875" h="344805">
                  <a:moveTo>
                    <a:pt x="2498343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2498343" y="344424"/>
                  </a:lnTo>
                  <a:lnTo>
                    <a:pt x="2520707" y="339919"/>
                  </a:lnTo>
                  <a:lnTo>
                    <a:pt x="2538952" y="327628"/>
                  </a:lnTo>
                  <a:lnTo>
                    <a:pt x="2551243" y="309383"/>
                  </a:lnTo>
                  <a:lnTo>
                    <a:pt x="2555747" y="287019"/>
                  </a:lnTo>
                  <a:lnTo>
                    <a:pt x="2555747" y="57403"/>
                  </a:lnTo>
                  <a:lnTo>
                    <a:pt x="2551243" y="35040"/>
                  </a:lnTo>
                  <a:lnTo>
                    <a:pt x="2538952" y="16795"/>
                  </a:lnTo>
                  <a:lnTo>
                    <a:pt x="2520707" y="4504"/>
                  </a:lnTo>
                  <a:lnTo>
                    <a:pt x="2498343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115811" y="195071"/>
              <a:ext cx="2555875" cy="344805"/>
            </a:xfrm>
            <a:custGeom>
              <a:avLst/>
              <a:gdLst/>
              <a:ahLst/>
              <a:cxnLst/>
              <a:rect l="l" t="t" r="r" b="b"/>
              <a:pathLst>
                <a:path w="2555875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2498343" y="0"/>
                  </a:lnTo>
                  <a:lnTo>
                    <a:pt x="2520707" y="4504"/>
                  </a:lnTo>
                  <a:lnTo>
                    <a:pt x="2538952" y="16795"/>
                  </a:lnTo>
                  <a:lnTo>
                    <a:pt x="2551243" y="35040"/>
                  </a:lnTo>
                  <a:lnTo>
                    <a:pt x="2555747" y="57403"/>
                  </a:lnTo>
                  <a:lnTo>
                    <a:pt x="2555747" y="287019"/>
                  </a:lnTo>
                  <a:lnTo>
                    <a:pt x="2551243" y="309383"/>
                  </a:lnTo>
                  <a:lnTo>
                    <a:pt x="2538952" y="327628"/>
                  </a:lnTo>
                  <a:lnTo>
                    <a:pt x="2520707" y="339919"/>
                  </a:lnTo>
                  <a:lnTo>
                    <a:pt x="2498343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0429" rIns="0" bIns="0" rtlCol="0">
            <a:spAutoFit/>
          </a:bodyPr>
          <a:lstStyle/>
          <a:p>
            <a:pPr marL="3148330">
              <a:lnSpc>
                <a:spcPct val="100000"/>
              </a:lnSpc>
              <a:spcBef>
                <a:spcPts val="105"/>
              </a:spcBef>
            </a:pPr>
            <a:r>
              <a:rPr dirty="0"/>
              <a:t>À</a:t>
            </a:r>
            <a:r>
              <a:rPr spc="-20" dirty="0"/>
              <a:t> </a:t>
            </a:r>
            <a:r>
              <a:rPr dirty="0"/>
              <a:t>partir</a:t>
            </a:r>
            <a:r>
              <a:rPr spc="-40" dirty="0"/>
              <a:t> </a:t>
            </a:r>
            <a:r>
              <a:rPr dirty="0"/>
              <a:t>du</a:t>
            </a:r>
            <a:r>
              <a:rPr spc="-25" dirty="0"/>
              <a:t> </a:t>
            </a:r>
            <a:r>
              <a:rPr dirty="0"/>
              <a:t>15</a:t>
            </a:r>
            <a:r>
              <a:rPr spc="-30" dirty="0"/>
              <a:t> </a:t>
            </a:r>
            <a:r>
              <a:rPr dirty="0"/>
              <a:t>janvier</a:t>
            </a:r>
            <a:r>
              <a:rPr spc="-30" dirty="0"/>
              <a:t> </a:t>
            </a:r>
            <a:r>
              <a:rPr spc="-20" dirty="0"/>
              <a:t>2025</a:t>
            </a:r>
          </a:p>
        </p:txBody>
      </p:sp>
      <p:sp>
        <p:nvSpPr>
          <p:cNvPr id="12" name="object 12"/>
          <p:cNvSpPr/>
          <p:nvPr/>
        </p:nvSpPr>
        <p:spPr>
          <a:xfrm>
            <a:off x="487680" y="3750564"/>
            <a:ext cx="8288020" cy="914400"/>
          </a:xfrm>
          <a:custGeom>
            <a:avLst/>
            <a:gdLst/>
            <a:ahLst/>
            <a:cxnLst/>
            <a:rect l="l" t="t" r="r" b="b"/>
            <a:pathLst>
              <a:path w="8288020" h="914400">
                <a:moveTo>
                  <a:pt x="8135112" y="0"/>
                </a:moveTo>
                <a:lnTo>
                  <a:pt x="152400" y="0"/>
                </a:lnTo>
                <a:lnTo>
                  <a:pt x="104231" y="7766"/>
                </a:lnTo>
                <a:lnTo>
                  <a:pt x="62396" y="29394"/>
                </a:lnTo>
                <a:lnTo>
                  <a:pt x="29405" y="62380"/>
                </a:lnTo>
                <a:lnTo>
                  <a:pt x="7769" y="104217"/>
                </a:lnTo>
                <a:lnTo>
                  <a:pt x="0" y="152400"/>
                </a:lnTo>
                <a:lnTo>
                  <a:pt x="0" y="762000"/>
                </a:lnTo>
                <a:lnTo>
                  <a:pt x="7769" y="810168"/>
                </a:lnTo>
                <a:lnTo>
                  <a:pt x="29405" y="852003"/>
                </a:lnTo>
                <a:lnTo>
                  <a:pt x="62396" y="884994"/>
                </a:lnTo>
                <a:lnTo>
                  <a:pt x="104231" y="906630"/>
                </a:lnTo>
                <a:lnTo>
                  <a:pt x="152400" y="914400"/>
                </a:lnTo>
                <a:lnTo>
                  <a:pt x="8135112" y="914400"/>
                </a:lnTo>
                <a:lnTo>
                  <a:pt x="8183294" y="906630"/>
                </a:lnTo>
                <a:lnTo>
                  <a:pt x="8225131" y="884994"/>
                </a:lnTo>
                <a:lnTo>
                  <a:pt x="8258117" y="852003"/>
                </a:lnTo>
                <a:lnTo>
                  <a:pt x="8279745" y="810168"/>
                </a:lnTo>
                <a:lnTo>
                  <a:pt x="8287512" y="762000"/>
                </a:lnTo>
                <a:lnTo>
                  <a:pt x="8287512" y="152400"/>
                </a:lnTo>
                <a:lnTo>
                  <a:pt x="8279745" y="104217"/>
                </a:lnTo>
                <a:lnTo>
                  <a:pt x="8258117" y="62380"/>
                </a:lnTo>
                <a:lnTo>
                  <a:pt x="8225131" y="29394"/>
                </a:lnTo>
                <a:lnTo>
                  <a:pt x="8183294" y="7766"/>
                </a:lnTo>
                <a:lnTo>
                  <a:pt x="8135112" y="0"/>
                </a:lnTo>
                <a:close/>
              </a:path>
            </a:pathLst>
          </a:custGeom>
          <a:solidFill>
            <a:srgbClr val="A457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10920" y="3815892"/>
            <a:ext cx="8041640" cy="75819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 algn="just">
              <a:lnSpc>
                <a:spcPts val="1400"/>
              </a:lnSpc>
              <a:spcBef>
                <a:spcPts val="275"/>
              </a:spcBef>
            </a:pP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Conseil</a:t>
            </a:r>
            <a:r>
              <a:rPr sz="1300" b="1" i="1" spc="1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aux</a:t>
            </a:r>
            <a:r>
              <a:rPr sz="1300" b="1" i="1" spc="1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parents</a:t>
            </a:r>
            <a:r>
              <a:rPr sz="1300" b="1" i="1" spc="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ou</a:t>
            </a:r>
            <a:r>
              <a:rPr sz="1300" b="1" i="1" spc="1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tuteurs</a:t>
            </a:r>
            <a:r>
              <a:rPr sz="1300" b="1" i="1" spc="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légaux</a:t>
            </a:r>
            <a:r>
              <a:rPr sz="1300" b="1" i="1" spc="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300" b="1" spc="1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vous</a:t>
            </a:r>
            <a:r>
              <a:rPr sz="1300" spc="1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pouvez</a:t>
            </a:r>
            <a:r>
              <a:rPr sz="1300" spc="1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également</a:t>
            </a:r>
            <a:r>
              <a:rPr sz="1300" spc="1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renseigner</a:t>
            </a:r>
            <a:r>
              <a:rPr sz="1300" spc="1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votre</a:t>
            </a:r>
            <a:r>
              <a:rPr sz="1300" spc="1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email</a:t>
            </a:r>
            <a:r>
              <a:rPr sz="1300" spc="1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et</a:t>
            </a:r>
            <a:r>
              <a:rPr sz="1300" spc="1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numéro</a:t>
            </a:r>
            <a:r>
              <a:rPr sz="1300" spc="1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25" dirty="0">
                <a:solidFill>
                  <a:srgbClr val="FFFFFF"/>
                </a:solidFill>
                <a:latin typeface="Arial MT"/>
                <a:cs typeface="Arial MT"/>
              </a:rPr>
              <a:t>de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portable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dans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le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dossier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sz="1300" spc="3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votre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enfant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pour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recevoir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messages</a:t>
            </a:r>
            <a:r>
              <a:rPr sz="1300" spc="3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et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alertes</a:t>
            </a:r>
            <a:r>
              <a:rPr sz="1300" spc="3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Parcoursup.</a:t>
            </a:r>
            <a:r>
              <a:rPr sz="1300" spc="3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Vous</a:t>
            </a:r>
            <a:r>
              <a:rPr sz="1300" spc="3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pourrez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également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recevoir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sz="1300" spc="3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sz="1300" spc="2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part</a:t>
            </a:r>
            <a:r>
              <a:rPr sz="1300" spc="3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des</a:t>
            </a:r>
            <a:r>
              <a:rPr sz="1300" spc="3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formations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qui</a:t>
            </a:r>
            <a:r>
              <a:rPr sz="1300" spc="2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organisent</a:t>
            </a:r>
            <a:r>
              <a:rPr sz="1300" spc="3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des</a:t>
            </a:r>
            <a:r>
              <a:rPr sz="1300" spc="3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épreuves</a:t>
            </a:r>
            <a:r>
              <a:rPr sz="1300" spc="3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écrites/orales</a:t>
            </a:r>
            <a:r>
              <a:rPr sz="1300" spc="3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le</a:t>
            </a:r>
            <a:r>
              <a:rPr sz="1300" spc="3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rappel</a:t>
            </a:r>
            <a:r>
              <a:rPr sz="1300" spc="3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25" dirty="0">
                <a:solidFill>
                  <a:srgbClr val="FFFFFF"/>
                </a:solidFill>
                <a:latin typeface="Arial MT"/>
                <a:cs typeface="Arial MT"/>
              </a:rPr>
              <a:t>des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échéances</a:t>
            </a:r>
            <a:r>
              <a:rPr sz="13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FFFFFF"/>
                </a:solidFill>
                <a:latin typeface="Arial MT"/>
                <a:cs typeface="Arial MT"/>
              </a:rPr>
              <a:t>à</a:t>
            </a:r>
            <a:r>
              <a:rPr sz="13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 MT"/>
                <a:cs typeface="Arial MT"/>
              </a:rPr>
              <a:t>respecter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67868" y="2176272"/>
            <a:ext cx="8353425" cy="396240"/>
          </a:xfrm>
          <a:custGeom>
            <a:avLst/>
            <a:gdLst/>
            <a:ahLst/>
            <a:cxnLst/>
            <a:rect l="l" t="t" r="r" b="b"/>
            <a:pathLst>
              <a:path w="8353425" h="396239">
                <a:moveTo>
                  <a:pt x="8287004" y="0"/>
                </a:moveTo>
                <a:lnTo>
                  <a:pt x="66039" y="0"/>
                </a:lnTo>
                <a:lnTo>
                  <a:pt x="40333" y="5193"/>
                </a:lnTo>
                <a:lnTo>
                  <a:pt x="19342" y="19351"/>
                </a:lnTo>
                <a:lnTo>
                  <a:pt x="5189" y="40344"/>
                </a:lnTo>
                <a:lnTo>
                  <a:pt x="0" y="66039"/>
                </a:lnTo>
                <a:lnTo>
                  <a:pt x="0" y="330200"/>
                </a:lnTo>
                <a:lnTo>
                  <a:pt x="5189" y="355895"/>
                </a:lnTo>
                <a:lnTo>
                  <a:pt x="19342" y="376888"/>
                </a:lnTo>
                <a:lnTo>
                  <a:pt x="40333" y="391046"/>
                </a:lnTo>
                <a:lnTo>
                  <a:pt x="66039" y="396239"/>
                </a:lnTo>
                <a:lnTo>
                  <a:pt x="8287004" y="396239"/>
                </a:lnTo>
                <a:lnTo>
                  <a:pt x="8312699" y="391046"/>
                </a:lnTo>
                <a:lnTo>
                  <a:pt x="8333692" y="376888"/>
                </a:lnTo>
                <a:lnTo>
                  <a:pt x="8347850" y="355895"/>
                </a:lnTo>
                <a:lnTo>
                  <a:pt x="8353043" y="330200"/>
                </a:lnTo>
                <a:lnTo>
                  <a:pt x="8353043" y="66039"/>
                </a:lnTo>
                <a:lnTo>
                  <a:pt x="8347850" y="40344"/>
                </a:lnTo>
                <a:lnTo>
                  <a:pt x="8333692" y="19351"/>
                </a:lnTo>
                <a:lnTo>
                  <a:pt x="8312699" y="5193"/>
                </a:lnTo>
                <a:lnTo>
                  <a:pt x="8287004" y="0"/>
                </a:lnTo>
                <a:close/>
              </a:path>
            </a:pathLst>
          </a:custGeom>
          <a:solidFill>
            <a:srgbClr val="A457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54863" y="1401318"/>
            <a:ext cx="8235315" cy="10706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7180" marR="5080" indent="-285115" algn="just">
              <a:lnSpc>
                <a:spcPct val="100000"/>
              </a:lnSpc>
              <a:spcBef>
                <a:spcPts val="105"/>
              </a:spcBef>
              <a:buClr>
                <a:srgbClr val="FF0000"/>
              </a:buClr>
              <a:buFont typeface="Courier New"/>
              <a:buChar char="o"/>
              <a:tabLst>
                <a:tab pos="299085" algn="l"/>
              </a:tabLst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message adressé aux lycéens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peu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avant le 15 janvier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leur</a:t>
            </a:r>
            <a:r>
              <a:rPr sz="14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adresse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mail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enregistrée 	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au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lycée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activer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leur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compte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4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une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adresse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valide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régulièrement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utilisée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b="1" dirty="0">
                <a:latin typeface="Arial"/>
                <a:cs typeface="Arial"/>
              </a:rPr>
              <a:t>&gt;&gt;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échanger 	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recevoir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informations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votre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dossier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Arial MT"/>
              <a:cs typeface="Arial MT"/>
            </a:endParaRPr>
          </a:p>
          <a:p>
            <a:pPr marL="123189">
              <a:lnSpc>
                <a:spcPct val="100000"/>
              </a:lnSpc>
            </a:pP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Important</a:t>
            </a:r>
            <a:r>
              <a:rPr sz="1300" b="1" i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1300" b="1" i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renseignez</a:t>
            </a:r>
            <a:r>
              <a:rPr sz="1300" b="1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300" b="1" i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numéro</a:t>
            </a:r>
            <a:r>
              <a:rPr sz="1300" b="1" i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300" b="1" i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portable</a:t>
            </a:r>
            <a:r>
              <a:rPr sz="1300" b="1" i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300" b="1" i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recevoir</a:t>
            </a:r>
            <a:r>
              <a:rPr sz="1300" b="1" i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les</a:t>
            </a:r>
            <a:r>
              <a:rPr sz="1300" b="1" i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alertes</a:t>
            </a:r>
            <a:r>
              <a:rPr sz="1300" b="1" i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envoyées</a:t>
            </a:r>
            <a:r>
              <a:rPr sz="1300" b="1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par</a:t>
            </a:r>
            <a:r>
              <a:rPr sz="1300" b="1" i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300" b="1" i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i="1" spc="-10" dirty="0">
                <a:solidFill>
                  <a:srgbClr val="FFFFFF"/>
                </a:solidFill>
                <a:latin typeface="Arial"/>
                <a:cs typeface="Arial"/>
              </a:rPr>
              <a:t>plateforme.</a:t>
            </a:r>
            <a:endParaRPr sz="13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6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0827" y="3210305"/>
            <a:ext cx="1910080" cy="21209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9"/>
              </a:lnSpc>
            </a:pP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5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Avenirs.onisep.fr</a:t>
            </a:r>
            <a:endParaRPr sz="1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8254" y="3482085"/>
            <a:ext cx="3894454" cy="1092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Les</a:t>
            </a:r>
            <a:r>
              <a:rPr sz="1300" spc="11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informations</a:t>
            </a:r>
            <a:r>
              <a:rPr sz="1300" spc="12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sélectionnées</a:t>
            </a:r>
            <a:r>
              <a:rPr sz="1300" spc="10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par</a:t>
            </a:r>
            <a:r>
              <a:rPr sz="1300" spc="1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l’Onisep</a:t>
            </a:r>
            <a:r>
              <a:rPr sz="1300" spc="12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sur</a:t>
            </a:r>
            <a:r>
              <a:rPr sz="1300" spc="114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b="1" spc="-25" dirty="0">
                <a:solidFill>
                  <a:srgbClr val="000091"/>
                </a:solidFill>
                <a:latin typeface="Arial"/>
                <a:cs typeface="Arial"/>
              </a:rPr>
              <a:t>les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filières,</a:t>
            </a:r>
            <a:r>
              <a:rPr sz="13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les</a:t>
            </a:r>
            <a:r>
              <a:rPr sz="13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formations</a:t>
            </a:r>
            <a:r>
              <a:rPr sz="13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et</a:t>
            </a:r>
            <a:r>
              <a:rPr sz="13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les</a:t>
            </a:r>
            <a:r>
              <a:rPr sz="1300" b="1" spc="-3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000091"/>
                </a:solidFill>
                <a:latin typeface="Arial"/>
                <a:cs typeface="Arial"/>
              </a:rPr>
              <a:t>métiers</a:t>
            </a:r>
            <a:endParaRPr sz="13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600"/>
              </a:spcBef>
            </a:pP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Un</a:t>
            </a:r>
            <a:r>
              <a:rPr sz="1300" spc="360" dirty="0">
                <a:solidFill>
                  <a:srgbClr val="000091"/>
                </a:solidFill>
                <a:latin typeface="Arial MT"/>
                <a:cs typeface="Arial MT"/>
              </a:rPr>
              <a:t> 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nouvel</a:t>
            </a:r>
            <a:r>
              <a:rPr sz="1300" b="1" spc="360" dirty="0">
                <a:solidFill>
                  <a:srgbClr val="000091"/>
                </a:solidFill>
                <a:latin typeface="Arial"/>
                <a:cs typeface="Arial"/>
              </a:rPr>
              <a:t> 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environnement</a:t>
            </a:r>
            <a:r>
              <a:rPr sz="1300" b="1" spc="370" dirty="0">
                <a:solidFill>
                  <a:srgbClr val="000091"/>
                </a:solidFill>
                <a:latin typeface="Arial"/>
                <a:cs typeface="Arial"/>
              </a:rPr>
              <a:t> 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pour</a:t>
            </a:r>
            <a:r>
              <a:rPr sz="1300" b="1" spc="370" dirty="0">
                <a:solidFill>
                  <a:srgbClr val="000091"/>
                </a:solidFill>
                <a:latin typeface="Arial"/>
                <a:cs typeface="Arial"/>
              </a:rPr>
              <a:t> 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aider</a:t>
            </a:r>
            <a:r>
              <a:rPr sz="1300" b="1" spc="355" dirty="0">
                <a:solidFill>
                  <a:srgbClr val="000091"/>
                </a:solidFill>
                <a:latin typeface="Arial"/>
                <a:cs typeface="Arial"/>
              </a:rPr>
              <a:t>  </a:t>
            </a:r>
            <a:r>
              <a:rPr sz="1300" b="1" spc="-25" dirty="0">
                <a:solidFill>
                  <a:srgbClr val="000091"/>
                </a:solidFill>
                <a:latin typeface="Arial"/>
                <a:cs typeface="Arial"/>
              </a:rPr>
              <a:t>les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professeurs</a:t>
            </a:r>
            <a:r>
              <a:rPr sz="1300" b="1" spc="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dans</a:t>
            </a:r>
            <a:r>
              <a:rPr sz="1300" spc="4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l’accompagnement</a:t>
            </a:r>
            <a:r>
              <a:rPr sz="1300" spc="4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à</a:t>
            </a:r>
            <a:r>
              <a:rPr sz="1300" spc="6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l’orientation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de</a:t>
            </a:r>
            <a:r>
              <a:rPr sz="1300" spc="-3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leurs</a:t>
            </a:r>
            <a:r>
              <a:rPr sz="1300" spc="-10" dirty="0">
                <a:solidFill>
                  <a:srgbClr val="000091"/>
                </a:solidFill>
                <a:latin typeface="Arial MT"/>
                <a:cs typeface="Arial MT"/>
              </a:rPr>
              <a:t> élèves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19421" y="3475863"/>
            <a:ext cx="2239645" cy="21209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639"/>
              </a:lnSpc>
            </a:pP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5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Parcoursup.gouv.fr</a:t>
            </a:r>
            <a:r>
              <a:rPr sz="15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5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1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07484" y="3747617"/>
            <a:ext cx="4091304" cy="817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La</a:t>
            </a:r>
            <a:r>
              <a:rPr sz="1300" spc="310" dirty="0">
                <a:solidFill>
                  <a:srgbClr val="000091"/>
                </a:solidFill>
                <a:latin typeface="Arial MT"/>
                <a:cs typeface="Arial MT"/>
              </a:rPr>
              <a:t> 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carte</a:t>
            </a:r>
            <a:r>
              <a:rPr sz="1300" b="1" spc="310" dirty="0">
                <a:solidFill>
                  <a:srgbClr val="000091"/>
                </a:solidFill>
                <a:latin typeface="Arial"/>
                <a:cs typeface="Arial"/>
              </a:rPr>
              <a:t> 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300" b="1" spc="310" dirty="0">
                <a:solidFill>
                  <a:srgbClr val="000091"/>
                </a:solidFill>
                <a:latin typeface="Arial"/>
                <a:cs typeface="Arial"/>
              </a:rPr>
              <a:t> 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formations</a:t>
            </a:r>
            <a:r>
              <a:rPr sz="1300" b="1" spc="310" dirty="0">
                <a:solidFill>
                  <a:srgbClr val="000091"/>
                </a:solidFill>
                <a:latin typeface="Arial"/>
                <a:cs typeface="Arial"/>
              </a:rPr>
              <a:t> 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pour</a:t>
            </a:r>
            <a:r>
              <a:rPr sz="1300" spc="315" dirty="0">
                <a:solidFill>
                  <a:srgbClr val="000091"/>
                </a:solidFill>
                <a:latin typeface="Arial MT"/>
                <a:cs typeface="Arial MT"/>
              </a:rPr>
              <a:t> 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découvrir</a:t>
            </a:r>
            <a:r>
              <a:rPr sz="1300" b="1" spc="315" dirty="0">
                <a:solidFill>
                  <a:srgbClr val="000091"/>
                </a:solidFill>
                <a:latin typeface="Arial"/>
                <a:cs typeface="Arial"/>
              </a:rPr>
              <a:t>  </a:t>
            </a:r>
            <a:r>
              <a:rPr sz="1300" spc="-25" dirty="0">
                <a:solidFill>
                  <a:srgbClr val="000091"/>
                </a:solidFill>
                <a:latin typeface="Arial MT"/>
                <a:cs typeface="Arial MT"/>
              </a:rPr>
              <a:t>les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formations,</a:t>
            </a:r>
            <a:r>
              <a:rPr sz="1300" spc="10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enregistrer</a:t>
            </a:r>
            <a:r>
              <a:rPr sz="1300" spc="9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vos</a:t>
            </a:r>
            <a:r>
              <a:rPr sz="1300" spc="10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«</a:t>
            </a:r>
            <a:r>
              <a:rPr sz="1300" spc="10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favoris</a:t>
            </a:r>
            <a:r>
              <a:rPr sz="1300" b="1" spc="10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»,</a:t>
            </a:r>
            <a:r>
              <a:rPr sz="1300" spc="114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comparer</a:t>
            </a:r>
            <a:r>
              <a:rPr sz="1300" b="1" spc="8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b="1" spc="-25" dirty="0">
                <a:solidFill>
                  <a:srgbClr val="000091"/>
                </a:solidFill>
                <a:latin typeface="Arial"/>
                <a:cs typeface="Arial"/>
              </a:rPr>
              <a:t>les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formations</a:t>
            </a:r>
            <a:r>
              <a:rPr sz="1300" b="1" spc="8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entre</a:t>
            </a:r>
            <a:r>
              <a:rPr sz="1300" spc="7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elles,</a:t>
            </a:r>
            <a:r>
              <a:rPr sz="1300" spc="7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trouver</a:t>
            </a:r>
            <a:r>
              <a:rPr sz="1300" spc="8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les</a:t>
            </a:r>
            <a:r>
              <a:rPr sz="1300" spc="8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contacts</a:t>
            </a:r>
            <a:r>
              <a:rPr sz="1300" b="1" spc="9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utiles</a:t>
            </a:r>
            <a:r>
              <a:rPr sz="1300" b="1" spc="8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spc="-25" dirty="0">
                <a:solidFill>
                  <a:srgbClr val="000091"/>
                </a:solidFill>
                <a:latin typeface="Arial MT"/>
                <a:cs typeface="Arial MT"/>
              </a:rPr>
              <a:t>ou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repérer</a:t>
            </a:r>
            <a:r>
              <a:rPr sz="1300" spc="459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les</a:t>
            </a:r>
            <a:r>
              <a:rPr sz="1300" spc="475" dirty="0">
                <a:solidFill>
                  <a:srgbClr val="000091"/>
                </a:solidFill>
                <a:latin typeface="Arial MT"/>
                <a:cs typeface="Arial MT"/>
              </a:rPr>
              <a:t> 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dates</a:t>
            </a:r>
            <a:r>
              <a:rPr sz="1300" spc="475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dirty="0">
                <a:solidFill>
                  <a:srgbClr val="000091"/>
                </a:solidFill>
                <a:latin typeface="Arial MT"/>
                <a:cs typeface="Arial MT"/>
              </a:rPr>
              <a:t>des</a:t>
            </a:r>
            <a:r>
              <a:rPr sz="1300" spc="470" dirty="0">
                <a:solidFill>
                  <a:srgbClr val="000091"/>
                </a:solidFill>
                <a:latin typeface="Arial MT"/>
                <a:cs typeface="Arial MT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journées</a:t>
            </a:r>
            <a:r>
              <a:rPr sz="1300" b="1" spc="48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000091"/>
                </a:solidFill>
                <a:latin typeface="Arial"/>
                <a:cs typeface="Arial"/>
              </a:rPr>
              <a:t>portes</a:t>
            </a:r>
            <a:r>
              <a:rPr sz="1300" b="1" spc="47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000091"/>
                </a:solidFill>
                <a:latin typeface="Arial"/>
                <a:cs typeface="Arial"/>
              </a:rPr>
              <a:t>ouvertes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300473" y="188721"/>
            <a:ext cx="4478020" cy="357505"/>
            <a:chOff x="4300473" y="188721"/>
            <a:chExt cx="4478020" cy="357505"/>
          </a:xfrm>
        </p:grpSpPr>
        <p:sp>
          <p:nvSpPr>
            <p:cNvPr id="7" name="object 7"/>
            <p:cNvSpPr/>
            <p:nvPr/>
          </p:nvSpPr>
          <p:spPr>
            <a:xfrm>
              <a:off x="4306823" y="195071"/>
              <a:ext cx="4465320" cy="344805"/>
            </a:xfrm>
            <a:custGeom>
              <a:avLst/>
              <a:gdLst/>
              <a:ahLst/>
              <a:cxnLst/>
              <a:rect l="l" t="t" r="r" b="b"/>
              <a:pathLst>
                <a:path w="4465320" h="344805">
                  <a:moveTo>
                    <a:pt x="4407916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4407916" y="344424"/>
                  </a:lnTo>
                  <a:lnTo>
                    <a:pt x="4430279" y="339919"/>
                  </a:lnTo>
                  <a:lnTo>
                    <a:pt x="4448524" y="327628"/>
                  </a:lnTo>
                  <a:lnTo>
                    <a:pt x="4460815" y="309383"/>
                  </a:lnTo>
                  <a:lnTo>
                    <a:pt x="4465320" y="287019"/>
                  </a:lnTo>
                  <a:lnTo>
                    <a:pt x="4465320" y="57403"/>
                  </a:lnTo>
                  <a:lnTo>
                    <a:pt x="4460815" y="35040"/>
                  </a:lnTo>
                  <a:lnTo>
                    <a:pt x="4448524" y="16795"/>
                  </a:lnTo>
                  <a:lnTo>
                    <a:pt x="4430279" y="4504"/>
                  </a:lnTo>
                  <a:lnTo>
                    <a:pt x="4407916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306823" y="195071"/>
              <a:ext cx="4465320" cy="344805"/>
            </a:xfrm>
            <a:custGeom>
              <a:avLst/>
              <a:gdLst/>
              <a:ahLst/>
              <a:cxnLst/>
              <a:rect l="l" t="t" r="r" b="b"/>
              <a:pathLst>
                <a:path w="446532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4407916" y="0"/>
                  </a:lnTo>
                  <a:lnTo>
                    <a:pt x="4430279" y="4504"/>
                  </a:lnTo>
                  <a:lnTo>
                    <a:pt x="4448524" y="16795"/>
                  </a:lnTo>
                  <a:lnTo>
                    <a:pt x="4460815" y="35040"/>
                  </a:lnTo>
                  <a:lnTo>
                    <a:pt x="4465320" y="57403"/>
                  </a:lnTo>
                  <a:lnTo>
                    <a:pt x="4465320" y="287019"/>
                  </a:lnTo>
                  <a:lnTo>
                    <a:pt x="4460815" y="309383"/>
                  </a:lnTo>
                  <a:lnTo>
                    <a:pt x="4448524" y="327628"/>
                  </a:lnTo>
                  <a:lnTo>
                    <a:pt x="4430279" y="339919"/>
                  </a:lnTo>
                  <a:lnTo>
                    <a:pt x="4407916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315426" y="242443"/>
            <a:ext cx="44481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014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outils</a:t>
            </a:r>
            <a:r>
              <a:rPr sz="1400" b="1" spc="-7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pour</a:t>
            </a:r>
            <a:r>
              <a:rPr sz="14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préparer</a:t>
            </a:r>
            <a:r>
              <a:rPr sz="14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votre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projet</a:t>
            </a:r>
            <a:r>
              <a:rPr sz="14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d’orientation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95215" y="1275588"/>
            <a:ext cx="4184903" cy="2045208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54863" y="876122"/>
            <a:ext cx="444563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dirty="0"/>
              <a:t>LE</a:t>
            </a:r>
            <a:r>
              <a:rPr sz="2200" spc="-45" dirty="0"/>
              <a:t> </a:t>
            </a:r>
            <a:r>
              <a:rPr sz="2200" dirty="0"/>
              <a:t>BON</a:t>
            </a:r>
            <a:r>
              <a:rPr sz="2200" spc="-35" dirty="0"/>
              <a:t> </a:t>
            </a:r>
            <a:r>
              <a:rPr sz="2200" dirty="0"/>
              <a:t>REFLEXE</a:t>
            </a:r>
            <a:r>
              <a:rPr sz="2200" spc="-40" dirty="0"/>
              <a:t> </a:t>
            </a:r>
            <a:r>
              <a:rPr sz="2200" dirty="0"/>
              <a:t>:</a:t>
            </a:r>
            <a:r>
              <a:rPr sz="2200" spc="-50" dirty="0"/>
              <a:t> </a:t>
            </a:r>
            <a:r>
              <a:rPr sz="2200" spc="-10" dirty="0"/>
              <a:t>S’INFORMER</a:t>
            </a:r>
            <a:endParaRPr sz="2200"/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7532" y="1350263"/>
            <a:ext cx="2304288" cy="1728216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7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4863" y="876122"/>
            <a:ext cx="642429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dirty="0"/>
              <a:t>LE</a:t>
            </a:r>
            <a:r>
              <a:rPr sz="2200" spc="-60" dirty="0"/>
              <a:t> </a:t>
            </a:r>
            <a:r>
              <a:rPr sz="2200" dirty="0"/>
              <a:t>BON</a:t>
            </a:r>
            <a:r>
              <a:rPr sz="2200" spc="-35" dirty="0"/>
              <a:t> </a:t>
            </a:r>
            <a:r>
              <a:rPr sz="2200" dirty="0"/>
              <a:t>REFLEXE</a:t>
            </a:r>
            <a:r>
              <a:rPr sz="2200" spc="-40" dirty="0"/>
              <a:t> </a:t>
            </a:r>
            <a:r>
              <a:rPr sz="2200" dirty="0"/>
              <a:t>:</a:t>
            </a:r>
            <a:r>
              <a:rPr sz="2200" spc="-45" dirty="0"/>
              <a:t> </a:t>
            </a:r>
            <a:r>
              <a:rPr sz="2200" dirty="0"/>
              <a:t>ECHANGER,</a:t>
            </a:r>
            <a:r>
              <a:rPr sz="2200" spc="-35" dirty="0"/>
              <a:t> </a:t>
            </a:r>
            <a:r>
              <a:rPr sz="2200" dirty="0"/>
              <a:t>SE</a:t>
            </a:r>
            <a:r>
              <a:rPr sz="2200" spc="-45" dirty="0"/>
              <a:t> </a:t>
            </a:r>
            <a:r>
              <a:rPr sz="2200" spc="-10" dirty="0"/>
              <a:t>PREPARER</a:t>
            </a:r>
            <a:endParaRPr sz="2200"/>
          </a:p>
        </p:txBody>
      </p:sp>
      <p:sp>
        <p:nvSpPr>
          <p:cNvPr id="3" name="object 3"/>
          <p:cNvSpPr txBox="1"/>
          <p:nvPr/>
        </p:nvSpPr>
        <p:spPr>
          <a:xfrm>
            <a:off x="686384" y="3858374"/>
            <a:ext cx="3208655" cy="21209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9"/>
              </a:lnSpc>
            </a:pP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5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lives</a:t>
            </a:r>
            <a:r>
              <a:rPr sz="15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pour</a:t>
            </a:r>
            <a:r>
              <a:rPr sz="15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poser</a:t>
            </a:r>
            <a:r>
              <a:rPr sz="15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vos</a:t>
            </a: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 questions</a:t>
            </a:r>
            <a:endParaRPr sz="15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3709" y="4205122"/>
            <a:ext cx="398843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latin typeface="Arial"/>
                <a:cs typeface="Arial"/>
              </a:rPr>
              <a:t>Calendrier</a:t>
            </a:r>
            <a:r>
              <a:rPr sz="1400" i="1" spc="-5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à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retrouver</a:t>
            </a:r>
            <a:r>
              <a:rPr sz="1400" i="1" spc="-4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dans</a:t>
            </a:r>
            <a:r>
              <a:rPr sz="1400" i="1" spc="-35" dirty="0"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0000FF"/>
                </a:solidFill>
                <a:latin typeface="Arial"/>
                <a:cs typeface="Arial"/>
              </a:rPr>
              <a:t>l’espace</a:t>
            </a:r>
            <a:r>
              <a:rPr sz="1400" b="1" i="1" spc="-5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400" b="1" i="1" spc="-10" dirty="0">
                <a:solidFill>
                  <a:srgbClr val="0000FF"/>
                </a:solidFill>
                <a:latin typeface="Arial"/>
                <a:cs typeface="Arial"/>
              </a:rPr>
              <a:t>Ressources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i="1" dirty="0">
                <a:latin typeface="Arial"/>
                <a:cs typeface="Arial"/>
              </a:rPr>
              <a:t>sur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parcoursup.gouv.fr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00778" y="1347977"/>
            <a:ext cx="4015740" cy="3278504"/>
          </a:xfrm>
          <a:prstGeom prst="rect">
            <a:avLst/>
          </a:prstGeom>
          <a:solidFill>
            <a:srgbClr val="000091"/>
          </a:solidFill>
          <a:ln w="28575">
            <a:solidFill>
              <a:srgbClr val="FFFFFF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90805" marR="581660">
              <a:lnSpc>
                <a:spcPct val="100000"/>
              </a:lnSpc>
              <a:spcBef>
                <a:spcPts val="320"/>
              </a:spcBef>
            </a:pPr>
            <a:r>
              <a:rPr sz="1600" b="1" dirty="0">
                <a:solidFill>
                  <a:srgbClr val="FF9475"/>
                </a:solidFill>
                <a:latin typeface="Arial"/>
                <a:cs typeface="Arial"/>
              </a:rPr>
              <a:t>Echanger</a:t>
            </a:r>
            <a:r>
              <a:rPr sz="1600" b="1" spc="-5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9475"/>
                </a:solidFill>
                <a:latin typeface="Arial"/>
                <a:cs typeface="Arial"/>
              </a:rPr>
              <a:t>avec</a:t>
            </a:r>
            <a:r>
              <a:rPr sz="1600" b="1" spc="-25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9475"/>
                </a:solidFill>
                <a:latin typeface="Arial"/>
                <a:cs typeface="Arial"/>
              </a:rPr>
              <a:t>des</a:t>
            </a:r>
            <a:r>
              <a:rPr sz="1600" b="1" spc="-5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9475"/>
                </a:solidFill>
                <a:latin typeface="Arial"/>
                <a:cs typeface="Arial"/>
              </a:rPr>
              <a:t>professionnels </a:t>
            </a:r>
            <a:r>
              <a:rPr sz="1600" b="1" dirty="0">
                <a:solidFill>
                  <a:srgbClr val="FF9475"/>
                </a:solidFill>
                <a:latin typeface="Arial"/>
                <a:cs typeface="Arial"/>
              </a:rPr>
              <a:t>dans</a:t>
            </a:r>
            <a:r>
              <a:rPr sz="1600" b="1" spc="-5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9475"/>
                </a:solidFill>
                <a:latin typeface="Arial"/>
                <a:cs typeface="Arial"/>
              </a:rPr>
              <a:t>votre</a:t>
            </a:r>
            <a:r>
              <a:rPr sz="1600" b="1" spc="-15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FF9475"/>
                </a:solidFill>
                <a:latin typeface="Arial"/>
                <a:cs typeface="Arial"/>
              </a:rPr>
              <a:t>lycée</a:t>
            </a:r>
            <a:endParaRPr sz="1600">
              <a:latin typeface="Arial"/>
              <a:cs typeface="Arial"/>
            </a:endParaRPr>
          </a:p>
          <a:p>
            <a:pPr marL="377190" indent="-286385">
              <a:lnSpc>
                <a:spcPct val="100000"/>
              </a:lnSpc>
              <a:spcBef>
                <a:spcPts val="5"/>
              </a:spcBef>
              <a:buChar char="•"/>
              <a:tabLst>
                <a:tab pos="377190" algn="l"/>
              </a:tabLst>
            </a:pP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Votre</a:t>
            </a:r>
            <a:r>
              <a:rPr sz="12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professeur</a:t>
            </a:r>
            <a:r>
              <a:rPr sz="12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principal</a:t>
            </a:r>
            <a:endParaRPr sz="1200">
              <a:latin typeface="Arial MT"/>
              <a:cs typeface="Arial MT"/>
            </a:endParaRPr>
          </a:p>
          <a:p>
            <a:pPr marL="377190" indent="-286385">
              <a:lnSpc>
                <a:spcPct val="100000"/>
              </a:lnSpc>
              <a:buChar char="•"/>
              <a:tabLst>
                <a:tab pos="377190" algn="l"/>
              </a:tabLst>
            </a:pP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Les</a:t>
            </a:r>
            <a:r>
              <a:rPr sz="12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personnels</a:t>
            </a:r>
            <a:r>
              <a:rPr sz="12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d’orientation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FFFFFF"/>
              </a:buClr>
              <a:buFont typeface="Arial MT"/>
              <a:buChar char="•"/>
            </a:pPr>
            <a:endParaRPr sz="1200">
              <a:latin typeface="Arial MT"/>
              <a:cs typeface="Arial MT"/>
            </a:endParaRPr>
          </a:p>
          <a:p>
            <a:pPr marL="90805">
              <a:lnSpc>
                <a:spcPct val="100000"/>
              </a:lnSpc>
              <a:spcBef>
                <a:spcPts val="5"/>
              </a:spcBef>
            </a:pPr>
            <a:r>
              <a:rPr sz="1600" b="1" dirty="0">
                <a:solidFill>
                  <a:srgbClr val="FF9475"/>
                </a:solidFill>
                <a:latin typeface="Arial"/>
                <a:cs typeface="Arial"/>
              </a:rPr>
              <a:t>Echanger</a:t>
            </a:r>
            <a:r>
              <a:rPr sz="1600" b="1" spc="-6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9475"/>
                </a:solidFill>
                <a:latin typeface="Arial"/>
                <a:cs typeface="Arial"/>
              </a:rPr>
              <a:t>avec</a:t>
            </a:r>
            <a:r>
              <a:rPr sz="1600" b="1" spc="-3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9475"/>
                </a:solidFill>
                <a:latin typeface="Arial"/>
                <a:cs typeface="Arial"/>
              </a:rPr>
              <a:t>les</a:t>
            </a:r>
            <a:r>
              <a:rPr sz="1600" b="1" spc="-5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9475"/>
                </a:solidFill>
                <a:latin typeface="Arial"/>
                <a:cs typeface="Arial"/>
              </a:rPr>
              <a:t>formations</a:t>
            </a:r>
            <a:endParaRPr sz="1600">
              <a:latin typeface="Arial"/>
              <a:cs typeface="Arial"/>
            </a:endParaRPr>
          </a:p>
          <a:p>
            <a:pPr marL="262890" marR="762000" indent="-172720">
              <a:lnSpc>
                <a:spcPct val="100000"/>
              </a:lnSpc>
              <a:buChar char="•"/>
              <a:tabLst>
                <a:tab pos="262890" algn="l"/>
              </a:tabLst>
            </a:pP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Les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responsables</a:t>
            </a:r>
            <a:r>
              <a:rPr sz="12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formations</a:t>
            </a:r>
            <a:r>
              <a:rPr sz="12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et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étudiants ambassadeurs</a:t>
            </a:r>
            <a:endParaRPr sz="1200">
              <a:latin typeface="Arial MT"/>
              <a:cs typeface="Arial MT"/>
            </a:endParaRPr>
          </a:p>
          <a:p>
            <a:pPr marL="262890" marR="434975" indent="-172720">
              <a:lnSpc>
                <a:spcPct val="100000"/>
              </a:lnSpc>
              <a:buChar char="•"/>
              <a:tabLst>
                <a:tab pos="262890" algn="l"/>
              </a:tabLst>
            </a:pP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Lors</a:t>
            </a:r>
            <a:r>
              <a:rPr sz="12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des</a:t>
            </a:r>
            <a:r>
              <a:rPr sz="12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journées</a:t>
            </a:r>
            <a:r>
              <a:rPr sz="12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portes</a:t>
            </a:r>
            <a:r>
              <a:rPr sz="12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ouvertes</a:t>
            </a:r>
            <a:r>
              <a:rPr sz="12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et</a:t>
            </a:r>
            <a:r>
              <a:rPr sz="12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salons</a:t>
            </a:r>
            <a:r>
              <a:rPr sz="12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20" dirty="0">
                <a:solidFill>
                  <a:srgbClr val="FFFFFF"/>
                </a:solidFill>
                <a:latin typeface="Arial MT"/>
                <a:cs typeface="Arial MT"/>
              </a:rPr>
              <a:t>avec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conférences</a:t>
            </a:r>
            <a:r>
              <a:rPr sz="12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thématiques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200">
              <a:latin typeface="Arial MT"/>
              <a:cs typeface="Arial MT"/>
            </a:endParaRPr>
          </a:p>
          <a:p>
            <a:pPr marL="262255" indent="-171450">
              <a:lnSpc>
                <a:spcPct val="100000"/>
              </a:lnSpc>
              <a:buFont typeface="Wingdings"/>
              <a:buChar char=""/>
              <a:tabLst>
                <a:tab pos="262255" algn="l"/>
              </a:tabLst>
            </a:pPr>
            <a:r>
              <a:rPr sz="1200" i="1" dirty="0">
                <a:solidFill>
                  <a:srgbClr val="FFFFFF"/>
                </a:solidFill>
                <a:latin typeface="Arial"/>
                <a:cs typeface="Arial"/>
              </a:rPr>
              <a:t>contact</a:t>
            </a:r>
            <a:r>
              <a:rPr sz="1200" i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200" i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FFFFFF"/>
                </a:solidFill>
                <a:latin typeface="Arial"/>
                <a:cs typeface="Arial"/>
              </a:rPr>
              <a:t>dates</a:t>
            </a:r>
            <a:r>
              <a:rPr sz="1200" i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12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FFFFFF"/>
                </a:solidFill>
                <a:latin typeface="Arial"/>
                <a:cs typeface="Arial"/>
              </a:rPr>
              <a:t>retrouver</a:t>
            </a:r>
            <a:r>
              <a:rPr sz="1200" i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i="1" dirty="0">
                <a:solidFill>
                  <a:srgbClr val="FFFFFF"/>
                </a:solidFill>
                <a:latin typeface="Arial"/>
                <a:cs typeface="Arial"/>
              </a:rPr>
              <a:t>sur</a:t>
            </a:r>
            <a:r>
              <a:rPr sz="1200" i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FFFFFF"/>
                </a:solidFill>
                <a:latin typeface="Arial"/>
                <a:cs typeface="Arial"/>
              </a:rPr>
              <a:t>parcoursup.gouv.fr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200">
              <a:latin typeface="Arial"/>
              <a:cs typeface="Arial"/>
            </a:endParaRPr>
          </a:p>
          <a:p>
            <a:pPr marL="90805">
              <a:lnSpc>
                <a:spcPct val="100000"/>
              </a:lnSpc>
            </a:pPr>
            <a:r>
              <a:rPr sz="1500" b="1" spc="-10" dirty="0">
                <a:solidFill>
                  <a:srgbClr val="FF9475"/>
                </a:solidFill>
                <a:latin typeface="Arial"/>
                <a:cs typeface="Arial"/>
              </a:rPr>
              <a:t>Préparez-</a:t>
            </a:r>
            <a:r>
              <a:rPr sz="1500" b="1" dirty="0">
                <a:solidFill>
                  <a:srgbClr val="FF9475"/>
                </a:solidFill>
                <a:latin typeface="Arial"/>
                <a:cs typeface="Arial"/>
              </a:rPr>
              <a:t>vous</a:t>
            </a:r>
            <a:r>
              <a:rPr sz="1500" b="1" spc="-15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9475"/>
                </a:solidFill>
                <a:latin typeface="Arial"/>
                <a:cs typeface="Arial"/>
              </a:rPr>
              <a:t>avec</a:t>
            </a:r>
            <a:r>
              <a:rPr sz="1500" b="1" spc="-1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9475"/>
                </a:solidFill>
                <a:latin typeface="Arial"/>
                <a:cs typeface="Arial"/>
              </a:rPr>
              <a:t>les</a:t>
            </a:r>
            <a:r>
              <a:rPr sz="1500" b="1" spc="-30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9475"/>
                </a:solidFill>
                <a:latin typeface="Arial"/>
                <a:cs typeface="Arial"/>
              </a:rPr>
              <a:t>outils</a:t>
            </a:r>
            <a:r>
              <a:rPr sz="1500" b="1" spc="-55" dirty="0">
                <a:solidFill>
                  <a:srgbClr val="FF9475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FF9475"/>
                </a:solidFill>
                <a:latin typeface="Arial"/>
                <a:cs typeface="Arial"/>
              </a:rPr>
              <a:t>Parcoursup</a:t>
            </a:r>
            <a:endParaRPr sz="1500">
              <a:latin typeface="Arial"/>
              <a:cs typeface="Arial"/>
            </a:endParaRPr>
          </a:p>
          <a:p>
            <a:pPr marL="264160" indent="-173355">
              <a:lnSpc>
                <a:spcPct val="100000"/>
              </a:lnSpc>
              <a:buChar char="•"/>
              <a:tabLst>
                <a:tab pos="264160" algn="l"/>
              </a:tabLst>
            </a:pP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Quiz,</a:t>
            </a: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 Video-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tuto,</a:t>
            </a:r>
            <a:r>
              <a:rPr sz="12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Règles</a:t>
            </a:r>
            <a:r>
              <a:rPr sz="12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d’or,</a:t>
            </a:r>
            <a:r>
              <a:rPr sz="12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25" dirty="0">
                <a:solidFill>
                  <a:srgbClr val="FFFFFF"/>
                </a:solidFill>
                <a:latin typeface="Arial MT"/>
                <a:cs typeface="Arial MT"/>
              </a:rPr>
              <a:t>Faq</a:t>
            </a:r>
            <a:endParaRPr sz="1200">
              <a:latin typeface="Arial MT"/>
              <a:cs typeface="Arial MT"/>
            </a:endParaRPr>
          </a:p>
          <a:p>
            <a:pPr marL="264160" indent="-173355">
              <a:lnSpc>
                <a:spcPct val="100000"/>
              </a:lnSpc>
              <a:buChar char="•"/>
              <a:tabLst>
                <a:tab pos="264160" algn="l"/>
              </a:tabLst>
            </a:pP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Site</a:t>
            </a:r>
            <a:r>
              <a:rPr sz="12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d’entrainement</a:t>
            </a:r>
            <a:r>
              <a:rPr sz="12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FFFFFF"/>
                </a:solidFill>
                <a:latin typeface="Arial MT"/>
                <a:cs typeface="Arial MT"/>
              </a:rPr>
              <a:t>de la phase</a:t>
            </a:r>
            <a:r>
              <a:rPr sz="12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 MT"/>
                <a:cs typeface="Arial MT"/>
              </a:rPr>
              <a:t>d’admission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923" y="1362455"/>
            <a:ext cx="3968496" cy="2225040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4300473" y="188721"/>
            <a:ext cx="4478020" cy="357505"/>
            <a:chOff x="4300473" y="188721"/>
            <a:chExt cx="4478020" cy="357505"/>
          </a:xfrm>
        </p:grpSpPr>
        <p:sp>
          <p:nvSpPr>
            <p:cNvPr id="8" name="object 8"/>
            <p:cNvSpPr/>
            <p:nvPr/>
          </p:nvSpPr>
          <p:spPr>
            <a:xfrm>
              <a:off x="4306823" y="195071"/>
              <a:ext cx="4465320" cy="344805"/>
            </a:xfrm>
            <a:custGeom>
              <a:avLst/>
              <a:gdLst/>
              <a:ahLst/>
              <a:cxnLst/>
              <a:rect l="l" t="t" r="r" b="b"/>
              <a:pathLst>
                <a:path w="4465320" h="344805">
                  <a:moveTo>
                    <a:pt x="4407916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4407916" y="344424"/>
                  </a:lnTo>
                  <a:lnTo>
                    <a:pt x="4430279" y="339919"/>
                  </a:lnTo>
                  <a:lnTo>
                    <a:pt x="4448524" y="327628"/>
                  </a:lnTo>
                  <a:lnTo>
                    <a:pt x="4460815" y="309383"/>
                  </a:lnTo>
                  <a:lnTo>
                    <a:pt x="4465320" y="287019"/>
                  </a:lnTo>
                  <a:lnTo>
                    <a:pt x="4465320" y="57403"/>
                  </a:lnTo>
                  <a:lnTo>
                    <a:pt x="4460815" y="35040"/>
                  </a:lnTo>
                  <a:lnTo>
                    <a:pt x="4448524" y="16795"/>
                  </a:lnTo>
                  <a:lnTo>
                    <a:pt x="4430279" y="4504"/>
                  </a:lnTo>
                  <a:lnTo>
                    <a:pt x="4407916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306823" y="195071"/>
              <a:ext cx="4465320" cy="344805"/>
            </a:xfrm>
            <a:custGeom>
              <a:avLst/>
              <a:gdLst/>
              <a:ahLst/>
              <a:cxnLst/>
              <a:rect l="l" t="t" r="r" b="b"/>
              <a:pathLst>
                <a:path w="4465320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4407916" y="0"/>
                  </a:lnTo>
                  <a:lnTo>
                    <a:pt x="4430279" y="4504"/>
                  </a:lnTo>
                  <a:lnTo>
                    <a:pt x="4448524" y="16795"/>
                  </a:lnTo>
                  <a:lnTo>
                    <a:pt x="4460815" y="35040"/>
                  </a:lnTo>
                  <a:lnTo>
                    <a:pt x="4465320" y="57403"/>
                  </a:lnTo>
                  <a:lnTo>
                    <a:pt x="4465320" y="287019"/>
                  </a:lnTo>
                  <a:lnTo>
                    <a:pt x="4460815" y="309383"/>
                  </a:lnTo>
                  <a:lnTo>
                    <a:pt x="4448524" y="327628"/>
                  </a:lnTo>
                  <a:lnTo>
                    <a:pt x="4430279" y="339919"/>
                  </a:lnTo>
                  <a:lnTo>
                    <a:pt x="4407916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700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315426" y="242443"/>
            <a:ext cx="44481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014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outils</a:t>
            </a:r>
            <a:r>
              <a:rPr sz="1400" b="1" spc="-7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pour</a:t>
            </a:r>
            <a:r>
              <a:rPr sz="14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préparer</a:t>
            </a:r>
            <a:r>
              <a:rPr sz="14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votre</a:t>
            </a:r>
            <a:r>
              <a:rPr sz="1400" b="1" spc="-4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0091"/>
                </a:solidFill>
                <a:latin typeface="Arial"/>
                <a:cs typeface="Arial"/>
              </a:rPr>
              <a:t>projet</a:t>
            </a:r>
            <a:r>
              <a:rPr sz="14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0091"/>
                </a:solidFill>
                <a:latin typeface="Arial"/>
                <a:cs typeface="Arial"/>
              </a:rPr>
              <a:t>d’orientation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8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0997" y="898652"/>
            <a:ext cx="82848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Parmi</a:t>
            </a:r>
            <a:r>
              <a:rPr sz="16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les</a:t>
            </a:r>
            <a:r>
              <a:rPr sz="1600" b="1" spc="-4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24</a:t>
            </a:r>
            <a:r>
              <a:rPr sz="16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000</a:t>
            </a:r>
            <a:r>
              <a:rPr sz="16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formations</a:t>
            </a:r>
            <a:r>
              <a:rPr sz="1600" b="1" spc="-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dispensant</a:t>
            </a:r>
            <a:r>
              <a:rPr sz="1600" b="1" spc="-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des</a:t>
            </a:r>
            <a:r>
              <a:rPr sz="1600" b="1" spc="-5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diplômes</a:t>
            </a:r>
            <a:r>
              <a:rPr sz="16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nationaux</a:t>
            </a:r>
            <a:r>
              <a:rPr sz="1600" b="1" spc="-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et</a:t>
            </a:r>
            <a:r>
              <a:rPr sz="1600" b="1" spc="-5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91"/>
                </a:solidFill>
                <a:latin typeface="Arial"/>
                <a:cs typeface="Arial"/>
              </a:rPr>
              <a:t>d’établissements</a:t>
            </a:r>
            <a:r>
              <a:rPr sz="1600" b="1" spc="-10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1600" b="1" spc="-50" dirty="0">
                <a:solidFill>
                  <a:srgbClr val="000091"/>
                </a:solidFill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0997" y="1482344"/>
            <a:ext cx="1327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5744" y="1514475"/>
            <a:ext cx="303657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formations</a:t>
            </a:r>
            <a:r>
              <a:rPr sz="14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sous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statut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étudiant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52825" y="1482344"/>
            <a:ext cx="7556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0" dirty="0">
                <a:latin typeface="Arial MT"/>
                <a:cs typeface="Arial MT"/>
              </a:rPr>
              <a:t>: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2457" y="1836165"/>
            <a:ext cx="8418195" cy="1366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2880" marR="9525" indent="-170815" algn="just">
              <a:lnSpc>
                <a:spcPct val="100000"/>
              </a:lnSpc>
              <a:spcBef>
                <a:spcPts val="95"/>
              </a:spcBef>
              <a:buClr>
                <a:srgbClr val="E0000E"/>
              </a:buClr>
              <a:buFont typeface="Courier New"/>
              <a:buChar char="o"/>
              <a:tabLst>
                <a:tab pos="184785" algn="l"/>
              </a:tabLst>
            </a:pPr>
            <a:r>
              <a:rPr sz="1300" dirty="0">
                <a:latin typeface="Arial MT"/>
                <a:cs typeface="Arial MT"/>
              </a:rPr>
              <a:t>Formations</a:t>
            </a:r>
            <a:r>
              <a:rPr sz="1300" spc="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dites</a:t>
            </a:r>
            <a:r>
              <a:rPr sz="1300" spc="7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«</a:t>
            </a:r>
            <a:r>
              <a:rPr sz="1300" spc="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non</a:t>
            </a:r>
            <a:r>
              <a:rPr sz="1300" spc="6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sélectives</a:t>
            </a:r>
            <a:r>
              <a:rPr sz="1300" spc="8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»</a:t>
            </a:r>
            <a:r>
              <a:rPr sz="1300" spc="6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:</a:t>
            </a:r>
            <a:r>
              <a:rPr sz="1300" spc="6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8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différentes</a:t>
            </a:r>
            <a:r>
              <a:rPr sz="1300" spc="8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licences</a:t>
            </a:r>
            <a:r>
              <a:rPr sz="1300" spc="7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(dont</a:t>
            </a:r>
            <a:r>
              <a:rPr sz="1300" spc="8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licences</a:t>
            </a:r>
            <a:r>
              <a:rPr sz="1300" spc="7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«</a:t>
            </a:r>
            <a:r>
              <a:rPr sz="1300" spc="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accès</a:t>
            </a:r>
            <a:r>
              <a:rPr sz="1300" spc="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santé</a:t>
            </a:r>
            <a:r>
              <a:rPr sz="1300" spc="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»),</a:t>
            </a:r>
            <a:r>
              <a:rPr sz="1300" spc="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7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Parcours 	</a:t>
            </a:r>
            <a:r>
              <a:rPr sz="1300" dirty="0">
                <a:latin typeface="Arial MT"/>
                <a:cs typeface="Arial MT"/>
              </a:rPr>
              <a:t>préparatoires au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professorat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des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écoles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(PPPE)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et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parcours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d’accès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aux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études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santé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(PASS),</a:t>
            </a:r>
            <a:endParaRPr sz="1300">
              <a:latin typeface="Arial MT"/>
              <a:cs typeface="Arial MT"/>
            </a:endParaRPr>
          </a:p>
          <a:p>
            <a:pPr marL="182880" marR="5080" indent="-170815" algn="just">
              <a:lnSpc>
                <a:spcPct val="100000"/>
              </a:lnSpc>
              <a:spcBef>
                <a:spcPts val="1200"/>
              </a:spcBef>
              <a:buClr>
                <a:srgbClr val="E0000E"/>
              </a:buClr>
              <a:buFont typeface="Courier New"/>
              <a:buChar char="o"/>
              <a:tabLst>
                <a:tab pos="184785" algn="l"/>
              </a:tabLst>
            </a:pPr>
            <a:r>
              <a:rPr sz="1300" dirty="0">
                <a:latin typeface="Arial MT"/>
                <a:cs typeface="Arial MT"/>
              </a:rPr>
              <a:t>Formations</a:t>
            </a:r>
            <a:r>
              <a:rPr sz="1300" spc="3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dites</a:t>
            </a:r>
            <a:r>
              <a:rPr sz="1300" spc="3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«</a:t>
            </a:r>
            <a:r>
              <a:rPr sz="1300" spc="315" dirty="0">
                <a:latin typeface="Arial MT"/>
                <a:cs typeface="Arial MT"/>
              </a:rPr>
              <a:t>  </a:t>
            </a:r>
            <a:r>
              <a:rPr sz="1300" dirty="0">
                <a:latin typeface="Arial MT"/>
                <a:cs typeface="Arial MT"/>
              </a:rPr>
              <a:t>sélectives</a:t>
            </a:r>
            <a:r>
              <a:rPr sz="1300" spc="30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»</a:t>
            </a:r>
            <a:r>
              <a:rPr sz="1300" spc="3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:</a:t>
            </a:r>
            <a:r>
              <a:rPr sz="1300" spc="3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les</a:t>
            </a:r>
            <a:r>
              <a:rPr sz="1300" spc="3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classes</a:t>
            </a:r>
            <a:r>
              <a:rPr sz="1300" spc="3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prépa,</a:t>
            </a:r>
            <a:r>
              <a:rPr sz="1300" spc="3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BTS,</a:t>
            </a:r>
            <a:r>
              <a:rPr sz="1300" spc="3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BUT</a:t>
            </a:r>
            <a:r>
              <a:rPr sz="1300" spc="2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(Bachelor</a:t>
            </a:r>
            <a:r>
              <a:rPr sz="1300" spc="3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universitaire</a:t>
            </a:r>
            <a:r>
              <a:rPr sz="1300" spc="30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3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technologie</a:t>
            </a:r>
            <a:r>
              <a:rPr sz="1300" spc="30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), 	</a:t>
            </a:r>
            <a:r>
              <a:rPr sz="1300" dirty="0">
                <a:latin typeface="Arial MT"/>
                <a:cs typeface="Arial MT"/>
              </a:rPr>
              <a:t>formations</a:t>
            </a:r>
            <a:r>
              <a:rPr sz="1300" spc="1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</a:t>
            </a:r>
            <a:r>
              <a:rPr sz="1300" spc="1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soins</a:t>
            </a:r>
            <a:r>
              <a:rPr sz="1300" spc="2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infirmiers</a:t>
            </a:r>
            <a:r>
              <a:rPr sz="1300" spc="18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(en</a:t>
            </a:r>
            <a:r>
              <a:rPr sz="1300" spc="2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IFSI)</a:t>
            </a:r>
            <a:r>
              <a:rPr sz="1300" spc="2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et</a:t>
            </a:r>
            <a:r>
              <a:rPr sz="1300" spc="1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autres</a:t>
            </a:r>
            <a:r>
              <a:rPr sz="1300" spc="1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formations</a:t>
            </a:r>
            <a:r>
              <a:rPr sz="1300" spc="1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paramédicales,</a:t>
            </a:r>
            <a:r>
              <a:rPr sz="1300" spc="1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formations</a:t>
            </a:r>
            <a:r>
              <a:rPr sz="1300" spc="204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</a:t>
            </a:r>
            <a:r>
              <a:rPr sz="1300" spc="19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travail</a:t>
            </a:r>
            <a:r>
              <a:rPr sz="1300" spc="19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social</a:t>
            </a:r>
            <a:r>
              <a:rPr sz="1300" spc="19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(en 	</a:t>
            </a:r>
            <a:r>
              <a:rPr sz="1300" dirty="0">
                <a:latin typeface="Arial MT"/>
                <a:cs typeface="Arial MT"/>
              </a:rPr>
              <a:t>EFTS),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écoles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d’ingénieur,</a:t>
            </a:r>
            <a:r>
              <a:rPr sz="1300" spc="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commerce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et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management,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Sciences</a:t>
            </a:r>
            <a:r>
              <a:rPr sz="1300" spc="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Po/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Instituts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d’Études</a:t>
            </a:r>
            <a:r>
              <a:rPr sz="1300" spc="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Politiques,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écoles 	</a:t>
            </a:r>
            <a:r>
              <a:rPr sz="1300" dirty="0">
                <a:latin typeface="Arial MT"/>
                <a:cs typeface="Arial MT"/>
              </a:rPr>
              <a:t>vétérinaires,</a:t>
            </a:r>
            <a:r>
              <a:rPr sz="1300" spc="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formations</a:t>
            </a:r>
            <a:r>
              <a:rPr sz="1300" spc="-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aux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métiers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de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culture,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du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sport,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spc="-20" dirty="0">
                <a:latin typeface="Arial MT"/>
                <a:cs typeface="Arial MT"/>
              </a:rPr>
              <a:t>etc…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0997" y="3465703"/>
            <a:ext cx="1327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solidFill>
                  <a:srgbClr val="E0000E"/>
                </a:solidFill>
                <a:latin typeface="Courier New"/>
                <a:cs typeface="Courier New"/>
              </a:rPr>
              <a:t>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5744" y="3497198"/>
            <a:ext cx="4356100" cy="200025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Des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formations</a:t>
            </a:r>
            <a:r>
              <a:rPr sz="14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sous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statut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apprenti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(en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alternance)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71465" y="3465703"/>
            <a:ext cx="755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0" dirty="0">
                <a:latin typeface="Arial MT"/>
                <a:cs typeface="Arial MT"/>
              </a:rPr>
              <a:t>: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2457" y="3892620"/>
            <a:ext cx="7389495" cy="575310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83515" indent="-170815">
              <a:lnSpc>
                <a:spcPct val="100000"/>
              </a:lnSpc>
              <a:spcBef>
                <a:spcPts val="705"/>
              </a:spcBef>
              <a:buClr>
                <a:srgbClr val="E0000E"/>
              </a:buClr>
              <a:buFont typeface="Courier New"/>
              <a:buChar char="o"/>
              <a:tabLst>
                <a:tab pos="183515" algn="l"/>
              </a:tabLst>
            </a:pPr>
            <a:r>
              <a:rPr sz="1300" spc="-10" dirty="0">
                <a:latin typeface="Arial MT"/>
                <a:cs typeface="Arial MT"/>
              </a:rPr>
              <a:t>L’apprentissage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associe</a:t>
            </a:r>
            <a:r>
              <a:rPr sz="1300" spc="-5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enseignements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académiques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et</a:t>
            </a:r>
            <a:r>
              <a:rPr sz="1300" spc="-7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expérience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concrète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dans</a:t>
            </a:r>
            <a:r>
              <a:rPr sz="1300" spc="-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une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entreprise</a:t>
            </a:r>
            <a:endParaRPr sz="1300">
              <a:latin typeface="Arial MT"/>
              <a:cs typeface="Arial MT"/>
            </a:endParaRPr>
          </a:p>
          <a:p>
            <a:pPr marL="183515" indent="-170815">
              <a:lnSpc>
                <a:spcPct val="100000"/>
              </a:lnSpc>
              <a:spcBef>
                <a:spcPts val="600"/>
              </a:spcBef>
              <a:buClr>
                <a:srgbClr val="E0000E"/>
              </a:buClr>
              <a:buFont typeface="Courier New"/>
              <a:buChar char="o"/>
              <a:tabLst>
                <a:tab pos="183515" algn="l"/>
              </a:tabLst>
            </a:pPr>
            <a:r>
              <a:rPr sz="1300" spc="-10" dirty="0">
                <a:latin typeface="Arial MT"/>
                <a:cs typeface="Arial MT"/>
              </a:rPr>
              <a:t>L’apprentissage</a:t>
            </a:r>
            <a:r>
              <a:rPr sz="1300" spc="-1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est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proposé</a:t>
            </a:r>
            <a:r>
              <a:rPr sz="1300" spc="-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dans</a:t>
            </a:r>
            <a:r>
              <a:rPr sz="1300" spc="-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différentes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formations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(BTS,</a:t>
            </a:r>
            <a:r>
              <a:rPr sz="1300" spc="-6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BUT,</a:t>
            </a:r>
            <a:r>
              <a:rPr sz="1300" spc="-60" dirty="0">
                <a:latin typeface="Arial MT"/>
                <a:cs typeface="Arial MT"/>
              </a:rPr>
              <a:t> </a:t>
            </a:r>
            <a:r>
              <a:rPr sz="1300" spc="-20" dirty="0">
                <a:latin typeface="Arial MT"/>
                <a:cs typeface="Arial MT"/>
              </a:rPr>
              <a:t>DEUST,</a:t>
            </a:r>
            <a:r>
              <a:rPr sz="1300" spc="-6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Licences,</a:t>
            </a:r>
            <a:r>
              <a:rPr sz="1300" spc="-3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etc.).</a:t>
            </a:r>
            <a:endParaRPr sz="1300">
              <a:latin typeface="Arial MT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077458" y="188721"/>
            <a:ext cx="2640330" cy="357505"/>
            <a:chOff x="6077458" y="188721"/>
            <a:chExt cx="2640330" cy="357505"/>
          </a:xfrm>
        </p:grpSpPr>
        <p:sp>
          <p:nvSpPr>
            <p:cNvPr id="12" name="object 12"/>
            <p:cNvSpPr/>
            <p:nvPr/>
          </p:nvSpPr>
          <p:spPr>
            <a:xfrm>
              <a:off x="6083808" y="195071"/>
              <a:ext cx="2627630" cy="344805"/>
            </a:xfrm>
            <a:custGeom>
              <a:avLst/>
              <a:gdLst/>
              <a:ahLst/>
              <a:cxnLst/>
              <a:rect l="l" t="t" r="r" b="b"/>
              <a:pathLst>
                <a:path w="2627629" h="344805">
                  <a:moveTo>
                    <a:pt x="2569971" y="0"/>
                  </a:moveTo>
                  <a:lnTo>
                    <a:pt x="57403" y="0"/>
                  </a:lnTo>
                  <a:lnTo>
                    <a:pt x="35040" y="4504"/>
                  </a:lnTo>
                  <a:lnTo>
                    <a:pt x="16795" y="16795"/>
                  </a:lnTo>
                  <a:lnTo>
                    <a:pt x="4504" y="35040"/>
                  </a:lnTo>
                  <a:lnTo>
                    <a:pt x="0" y="57403"/>
                  </a:lnTo>
                  <a:lnTo>
                    <a:pt x="0" y="287019"/>
                  </a:lnTo>
                  <a:lnTo>
                    <a:pt x="4504" y="309383"/>
                  </a:lnTo>
                  <a:lnTo>
                    <a:pt x="16795" y="327628"/>
                  </a:lnTo>
                  <a:lnTo>
                    <a:pt x="35040" y="339919"/>
                  </a:lnTo>
                  <a:lnTo>
                    <a:pt x="57403" y="344424"/>
                  </a:lnTo>
                  <a:lnTo>
                    <a:pt x="2569971" y="344424"/>
                  </a:lnTo>
                  <a:lnTo>
                    <a:pt x="2592335" y="339919"/>
                  </a:lnTo>
                  <a:lnTo>
                    <a:pt x="2610580" y="327628"/>
                  </a:lnTo>
                  <a:lnTo>
                    <a:pt x="2622871" y="309383"/>
                  </a:lnTo>
                  <a:lnTo>
                    <a:pt x="2627375" y="287019"/>
                  </a:lnTo>
                  <a:lnTo>
                    <a:pt x="2627375" y="57403"/>
                  </a:lnTo>
                  <a:lnTo>
                    <a:pt x="2622871" y="35040"/>
                  </a:lnTo>
                  <a:lnTo>
                    <a:pt x="2610580" y="16795"/>
                  </a:lnTo>
                  <a:lnTo>
                    <a:pt x="2592335" y="4504"/>
                  </a:lnTo>
                  <a:lnTo>
                    <a:pt x="2569971" y="0"/>
                  </a:lnTo>
                  <a:close/>
                </a:path>
              </a:pathLst>
            </a:custGeom>
            <a:solidFill>
              <a:srgbClr val="FF9475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083808" y="195071"/>
              <a:ext cx="2627630" cy="344805"/>
            </a:xfrm>
            <a:custGeom>
              <a:avLst/>
              <a:gdLst/>
              <a:ahLst/>
              <a:cxnLst/>
              <a:rect l="l" t="t" r="r" b="b"/>
              <a:pathLst>
                <a:path w="2627629" h="344805">
                  <a:moveTo>
                    <a:pt x="0" y="57403"/>
                  </a:moveTo>
                  <a:lnTo>
                    <a:pt x="4504" y="35040"/>
                  </a:lnTo>
                  <a:lnTo>
                    <a:pt x="16795" y="16795"/>
                  </a:lnTo>
                  <a:lnTo>
                    <a:pt x="35040" y="4504"/>
                  </a:lnTo>
                  <a:lnTo>
                    <a:pt x="57403" y="0"/>
                  </a:lnTo>
                  <a:lnTo>
                    <a:pt x="2569971" y="0"/>
                  </a:lnTo>
                  <a:lnTo>
                    <a:pt x="2592335" y="4504"/>
                  </a:lnTo>
                  <a:lnTo>
                    <a:pt x="2610580" y="16795"/>
                  </a:lnTo>
                  <a:lnTo>
                    <a:pt x="2622871" y="35040"/>
                  </a:lnTo>
                  <a:lnTo>
                    <a:pt x="2627375" y="57403"/>
                  </a:lnTo>
                  <a:lnTo>
                    <a:pt x="2627375" y="287019"/>
                  </a:lnTo>
                  <a:lnTo>
                    <a:pt x="2622871" y="309383"/>
                  </a:lnTo>
                  <a:lnTo>
                    <a:pt x="2610580" y="327628"/>
                  </a:lnTo>
                  <a:lnTo>
                    <a:pt x="2592335" y="339919"/>
                  </a:lnTo>
                  <a:lnTo>
                    <a:pt x="2569971" y="344424"/>
                  </a:lnTo>
                  <a:lnTo>
                    <a:pt x="57403" y="344424"/>
                  </a:lnTo>
                  <a:lnTo>
                    <a:pt x="35040" y="339919"/>
                  </a:lnTo>
                  <a:lnTo>
                    <a:pt x="16795" y="327628"/>
                  </a:lnTo>
                  <a:lnTo>
                    <a:pt x="4504" y="309383"/>
                  </a:lnTo>
                  <a:lnTo>
                    <a:pt x="0" y="287019"/>
                  </a:lnTo>
                  <a:lnTo>
                    <a:pt x="0" y="57403"/>
                  </a:lnTo>
                  <a:close/>
                </a:path>
              </a:pathLst>
            </a:custGeom>
            <a:ln w="12699">
              <a:solidFill>
                <a:srgbClr val="FF94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0429" rIns="0" bIns="0" rtlCol="0">
            <a:spAutoFit/>
          </a:bodyPr>
          <a:lstStyle/>
          <a:p>
            <a:pPr marL="3104515">
              <a:lnSpc>
                <a:spcPct val="100000"/>
              </a:lnSpc>
              <a:spcBef>
                <a:spcPts val="105"/>
              </a:spcBef>
            </a:pPr>
            <a:r>
              <a:rPr dirty="0"/>
              <a:t>Les</a:t>
            </a:r>
            <a:r>
              <a:rPr spc="-50" dirty="0"/>
              <a:t> </a:t>
            </a:r>
            <a:r>
              <a:rPr dirty="0"/>
              <a:t>formations</a:t>
            </a:r>
            <a:r>
              <a:rPr spc="-55" dirty="0"/>
              <a:t> </a:t>
            </a:r>
            <a:r>
              <a:rPr spc="-10" dirty="0"/>
              <a:t>disponibles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pc="-25" dirty="0"/>
              <a:pPr marL="38100">
                <a:lnSpc>
                  <a:spcPts val="1650"/>
                </a:lnSpc>
              </a:pPr>
              <a:t>9</a:t>
            </a:fld>
            <a:endParaRPr spc="-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0000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2667</Words>
  <Application>Microsoft Office PowerPoint</Application>
  <PresentationFormat>Affichage à l'écran (16:9)</PresentationFormat>
  <Paragraphs>297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Office Theme</vt:lpstr>
      <vt:lpstr>Parcoursup simplifie vos démarches</vt:lpstr>
      <vt:lpstr>Diapositive 2</vt:lpstr>
      <vt:lpstr>Des engagements au service des usagers</vt:lpstr>
      <vt:lpstr>Diapositive 4</vt:lpstr>
      <vt:lpstr>Diapositive 5</vt:lpstr>
      <vt:lpstr>À partir du 15 janvier 2025</vt:lpstr>
      <vt:lpstr>LE BON REFLEXE : S’INFORMER</vt:lpstr>
      <vt:lpstr>LE BON REFLEXE : ECHANGER, SE PREPARER</vt:lpstr>
      <vt:lpstr>Les formations disponibles</vt:lpstr>
      <vt:lpstr>Répondre à l’attente des familles sur l’offre de formation</vt:lpstr>
      <vt:lpstr>La fiche de formation : l’essentiel pour vous aider à choisir</vt:lpstr>
      <vt:lpstr>Assurer la visibilité des critères de candidatures</vt:lpstr>
      <vt:lpstr>Nouveauté 2025 : Des données plus claires, plus riches, plus utiles</vt:lpstr>
      <vt:lpstr>Nouveauté 2025 : Des données plus claires, plus riches, plus utiles</vt:lpstr>
      <vt:lpstr>Nouveauté 2025 : informer mieux sur l’insertion professionnelle des étudiants</vt:lpstr>
      <vt:lpstr>Quelques règles importantes à retenir</vt:lpstr>
      <vt:lpstr>Diapositive 17</vt:lpstr>
      <vt:lpstr>Les éléments transmis aux formations du supérieur</vt:lpstr>
      <vt:lpstr>Diapositive 19</vt:lpstr>
      <vt:lpstr>Les dates clés de la phase d’admission 2025</vt:lpstr>
      <vt:lpstr>5 conseils pour aborder sereinement Parcoursup</vt:lpstr>
      <vt:lpstr>Des services pour vous aider et répondre à vos questions tout au long de la procédure</vt:lpstr>
      <vt:lpstr>Pensez aussi à préparer votre future vie d’étudiant(e)</vt:lpstr>
      <vt:lpstr>Diapositive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</dc:title>
  <dc:subject>Client</dc:subject>
  <dc:creator>Microsoft Office User</dc:creator>
  <cp:lastModifiedBy>Master General</cp:lastModifiedBy>
  <cp:revision>5</cp:revision>
  <dcterms:created xsi:type="dcterms:W3CDTF">2024-12-16T15:49:46Z</dcterms:created>
  <dcterms:modified xsi:type="dcterms:W3CDTF">2025-01-06T16:45:48Z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2024-12-16T00:00:00Z</vt:filetime>
  </property>
  <property fmtid="{D5CDD505-2E9C-101B-9397-08002B2CF9AE}" pid="3" name="Creator">
    <vt:lpwstr>Microsoft® PowerPoint® LTSC</vt:lpwstr>
  </property>
  <property fmtid="{D5CDD505-2E9C-101B-9397-08002B2CF9AE}" pid="4" name="LastSaved">
    <vt:filetime>2024-12-16T00:00:00Z</vt:filetime>
  </property>
  <property fmtid="{D5CDD505-2E9C-101B-9397-08002B2CF9AE}" pid="5" name="Producer">
    <vt:lpwstr>Microsoft® PowerPoint® LTSC</vt:lpwstr>
  </property>
</Properties>
</file>