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84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83" r:id="rId19"/>
    <p:sldId id="277" r:id="rId20"/>
    <p:sldId id="278" r:id="rId21"/>
    <p:sldId id="279" r:id="rId22"/>
    <p:sldId id="271" r:id="rId23"/>
    <p:sldId id="272" r:id="rId24"/>
    <p:sldId id="280" r:id="rId25"/>
  </p:sldIdLst>
  <p:sldSz cx="9144000" cy="5143500" type="screen16x9"/>
  <p:notesSz cx="9144000" cy="514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B08FF-C73F-48F8-8681-C67DEC75F869}" type="datetimeFigureOut">
              <a:rPr lang="fr-FR" smtClean="0"/>
              <a:pPr/>
              <a:t>11/01/2024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98853-E429-4274-8DE0-D71D8204CE7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Parcoursup.gouv.fr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98853-E429-4274-8DE0-D71D8204CE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34619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800" dirty="0" smtClean="0">
                <a:solidFill>
                  <a:srgbClr val="FF0000"/>
                </a:solidFill>
              </a:rPr>
              <a:t>gouv.fr</a:t>
            </a:r>
            <a:endParaRPr lang="fr-FR" sz="80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98853-E429-4274-8DE0-D71D8204CE7E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9612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98853-E429-4274-8DE0-D71D8204CE7E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98853-E429-4274-8DE0-D71D8204CE7E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385763"/>
            <a:ext cx="3429000" cy="192881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9750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hape 487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53251" name="Shape 48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xmlns="" val="799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dirty="0"/>
              <a:pPr marL="225425">
                <a:lnSpc>
                  <a:spcPts val="1650"/>
                </a:lnSpc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dirty="0"/>
              <a:pPr marL="225425">
                <a:lnSpc>
                  <a:spcPts val="1650"/>
                </a:lnSpc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dirty="0"/>
              <a:pPr marL="225425">
                <a:lnSpc>
                  <a:spcPts val="1650"/>
                </a:lnSpc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dirty="0"/>
              <a:pPr marL="225425">
                <a:lnSpc>
                  <a:spcPts val="1650"/>
                </a:lnSpc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dirty="0"/>
              <a:pPr marL="225425">
                <a:lnSpc>
                  <a:spcPts val="1650"/>
                </a:lnSpc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/>
          <a:p>
            <a:r>
              <a:rPr lang="fr-FR" noProof="0"/>
              <a:t>Titre</a:t>
            </a:r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59998" y="1836000"/>
            <a:ext cx="8424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xmlns="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5364400D-1A9E-42A8-8CBD-868B8972336F}" type="datetime1">
              <a:rPr lang="fr-FR" cap="all" smtClean="0"/>
              <a:pPr algn="r"/>
              <a:t>11/01/2024</a:t>
            </a:fld>
            <a:endParaRPr lang="fr-FR" cap="all"/>
          </a:p>
        </p:txBody>
      </p:sp>
      <p:sp>
        <p:nvSpPr>
          <p:cNvPr id="10" name="Espace réservé du numéro de diapositive 7">
            <a:extLst>
              <a:ext uri="{FF2B5EF4-FFF2-40B4-BE49-F238E27FC236}">
                <a16:creationId xmlns:a16="http://schemas.microsoft.com/office/drawing/2014/main" xmlns="" id="{18BB1EA6-B51D-8C43-9842-1E89F403A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00050" y="223837"/>
            <a:ext cx="8324850" cy="458152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2330" y="242443"/>
            <a:ext cx="8179339" cy="239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3209" y="1939798"/>
            <a:ext cx="8496935" cy="1093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50631" y="4828564"/>
            <a:ext cx="363220" cy="224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dirty="0"/>
              <a:pPr marL="225425">
                <a:lnSpc>
                  <a:spcPts val="1650"/>
                </a:lnSpc>
              </a:pPr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28600" y="188224"/>
            <a:ext cx="9144000" cy="49196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2717626"/>
            <a:ext cx="1447800" cy="276999"/>
          </a:xfrm>
          <a:prstGeom prst="rect">
            <a:avLst/>
          </a:prstGeom>
          <a:solidFill>
            <a:srgbClr val="66FF99"/>
          </a:solidFill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CC"/>
                </a:solidFill>
              </a:rPr>
              <a:t>Parcoursup.gouv.fr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1" y="242443"/>
            <a:ext cx="4038599" cy="424307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r>
              <a:rPr lang="fr-FR" sz="1800" dirty="0" smtClean="0"/>
              <a:t>     Nouveautés </a:t>
            </a:r>
            <a:r>
              <a:rPr lang="fr-FR" sz="1800" dirty="0" smtClean="0"/>
              <a:t>de </a:t>
            </a:r>
            <a:r>
              <a:rPr lang="fr-FR" sz="1800" dirty="0" err="1" smtClean="0"/>
              <a:t>Parcoursup</a:t>
            </a:r>
            <a:r>
              <a:rPr lang="fr-FR" sz="1800" dirty="0" smtClean="0"/>
              <a:t> 2024</a:t>
            </a:r>
            <a:br>
              <a:rPr lang="fr-FR" sz="1800" dirty="0" smtClean="0"/>
            </a:br>
            <a:endParaRPr lang="fr-FR" sz="18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3209" y="819150"/>
            <a:ext cx="8496935" cy="4216539"/>
          </a:xfrm>
        </p:spPr>
        <p:txBody>
          <a:bodyPr/>
          <a:lstStyle/>
          <a:p>
            <a:pPr algn="just"/>
            <a:r>
              <a:rPr lang="fr-FR" sz="1600" b="1" dirty="0" smtClean="0">
                <a:solidFill>
                  <a:srgbClr val="0000CC"/>
                </a:solidFill>
              </a:rPr>
              <a:t>👋</a:t>
            </a:r>
            <a:r>
              <a:rPr lang="fr-FR" sz="1600" b="1" u="sng" dirty="0" smtClean="0">
                <a:solidFill>
                  <a:srgbClr val="0000CC"/>
                </a:solidFill>
              </a:rPr>
              <a:t>Adieu la lettre de motivation </a:t>
            </a:r>
            <a:r>
              <a:rPr lang="fr-FR" b="1" dirty="0" smtClean="0">
                <a:solidFill>
                  <a:srgbClr val="FF0000"/>
                </a:solidFill>
              </a:rPr>
              <a:t>qui devient désormais </a:t>
            </a:r>
            <a:r>
              <a:rPr lang="fr-FR" b="1" u="sng" dirty="0" smtClean="0">
                <a:solidFill>
                  <a:srgbClr val="FF0000"/>
                </a:solidFill>
              </a:rPr>
              <a:t>non systématique pour certaines formations </a:t>
            </a:r>
            <a:r>
              <a:rPr lang="fr-FR" b="1" dirty="0" smtClean="0">
                <a:solidFill>
                  <a:srgbClr val="FF0000"/>
                </a:solidFill>
              </a:rPr>
              <a:t>qui choisissent de ne pas la demander </a:t>
            </a:r>
            <a:r>
              <a:rPr lang="fr-FR" dirty="0" smtClean="0"/>
              <a:t>(cas où les jurys d’admission ne disposent pas du temps nécessaire pour les lire).</a:t>
            </a:r>
            <a:endParaRPr lang="fr-FR" dirty="0" smtClean="0">
              <a:solidFill>
                <a:srgbClr val="0000CC"/>
              </a:solidFill>
            </a:endParaRPr>
          </a:p>
          <a:p>
            <a:pPr algn="just"/>
            <a:endParaRPr lang="fr-FR" sz="800" dirty="0" smtClean="0">
              <a:solidFill>
                <a:srgbClr val="FF0000"/>
              </a:solidFill>
            </a:endParaRPr>
          </a:p>
          <a:p>
            <a:pPr lvl="0"/>
            <a:r>
              <a:rPr lang="fr-FR" sz="1600" b="1" dirty="0" smtClean="0">
                <a:solidFill>
                  <a:srgbClr val="0000CC"/>
                </a:solidFill>
              </a:rPr>
              <a:t>🔍</a:t>
            </a:r>
            <a:r>
              <a:rPr lang="fr-FR" sz="1600" b="1" u="sng" dirty="0" smtClean="0">
                <a:solidFill>
                  <a:srgbClr val="0000CC"/>
                </a:solidFill>
              </a:rPr>
              <a:t> Fonction Comparateur de Formations </a:t>
            </a:r>
            <a:r>
              <a:rPr lang="fr-FR" sz="1600" b="1" dirty="0" smtClean="0"/>
              <a:t>: </a:t>
            </a:r>
          </a:p>
          <a:p>
            <a:pPr lvl="0" algn="just"/>
            <a:r>
              <a:rPr lang="fr-FR" b="1" dirty="0" smtClean="0">
                <a:solidFill>
                  <a:srgbClr val="FF0000"/>
                </a:solidFill>
              </a:rPr>
              <a:t>Permet en quelques clics de comparer diverses formations sur des points considérés comme importants pour le choix des candidats </a:t>
            </a:r>
            <a:r>
              <a:rPr lang="fr-FR" b="1" dirty="0" smtClean="0"/>
              <a:t>: </a:t>
            </a:r>
            <a:r>
              <a:rPr lang="fr-FR" dirty="0" smtClean="0"/>
              <a:t>par exemple, le statut de la formation (public/privé), les frais de scolarité, le niveau de la demande, l’existence d’un internat, l’éligibilité de la formation à accueillir des étudiants boursiers ou encore l’existence d’un label délivré par le ministère chargé de l’enseignement supérieur et de la recherche.</a:t>
            </a:r>
          </a:p>
          <a:p>
            <a:pPr lvl="0"/>
            <a:r>
              <a:rPr lang="fr-FR" b="1" dirty="0" smtClean="0"/>
              <a:t> </a:t>
            </a:r>
            <a:r>
              <a:rPr lang="fr-FR" b="1" dirty="0" smtClean="0">
                <a:solidFill>
                  <a:srgbClr val="00B050"/>
                </a:solidFill>
              </a:rPr>
              <a:t>Il est possible de comparer jusqu’à cinq formations en face à face et deux lorsque l’application est utilisée via un mobile.</a:t>
            </a:r>
          </a:p>
          <a:p>
            <a:pPr lvl="0"/>
            <a:endParaRPr lang="fr-FR" sz="800" dirty="0" smtClean="0"/>
          </a:p>
          <a:p>
            <a:r>
              <a:rPr lang="fr-FR" b="1" dirty="0" smtClean="0">
                <a:solidFill>
                  <a:srgbClr val="0000CC"/>
                </a:solidFill>
              </a:rPr>
              <a:t>💚</a:t>
            </a:r>
            <a:r>
              <a:rPr lang="fr-FR" sz="1600" b="1" u="sng" dirty="0" smtClean="0">
                <a:solidFill>
                  <a:srgbClr val="0000CC"/>
                </a:solidFill>
              </a:rPr>
              <a:t>Sauvegarde de Formations en Favoris </a:t>
            </a:r>
            <a:r>
              <a:rPr lang="fr-FR" dirty="0" smtClean="0"/>
              <a:t>:</a:t>
            </a:r>
          </a:p>
          <a:p>
            <a:pPr lvl="0" algn="just"/>
            <a:r>
              <a:rPr lang="fr-FR" b="1" dirty="0" smtClean="0">
                <a:solidFill>
                  <a:srgbClr val="FF0000"/>
                </a:solidFill>
              </a:rPr>
              <a:t>Permet  d'enregistrer des formations en "favoris" dès l'ouverture du site, facilitant la phase des vœux</a:t>
            </a:r>
            <a:r>
              <a:rPr lang="fr-FR" dirty="0" smtClean="0">
                <a:solidFill>
                  <a:srgbClr val="FF0000"/>
                </a:solidFill>
              </a:rPr>
              <a:t>.</a:t>
            </a:r>
            <a:r>
              <a:rPr lang="fr-FR" dirty="0" smtClean="0"/>
              <a:t> Si vous avez déjà une idée des formations qui vous intéressent, possibilité de les "ranger" dans un onglet "Favoris".  Elle vous permet de retrouver simplement les formations mises de côté.</a:t>
            </a:r>
            <a:r>
              <a:rPr lang="fr-FR" b="1" dirty="0" smtClean="0"/>
              <a:t> </a:t>
            </a:r>
            <a:r>
              <a:rPr lang="fr-FR" dirty="0" smtClean="0"/>
              <a:t>En plus de cela, vous pourrez aussi apporter des appréciations sur chacune de ces formations. Toutes ces informations pourront être retrouvées au moment de la formulation de vos vœux.</a:t>
            </a:r>
          </a:p>
          <a:p>
            <a:pPr algn="just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15353" y="4814722"/>
            <a:ext cx="50419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5" dirty="0">
                <a:solidFill>
                  <a:srgbClr val="000091"/>
                </a:solidFill>
                <a:latin typeface="Arial MT"/>
                <a:cs typeface="Arial MT"/>
              </a:rPr>
              <a:t>14/11/2023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76031" y="4811674"/>
            <a:ext cx="223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FF0000"/>
                </a:solidFill>
                <a:latin typeface="Arial MT"/>
                <a:cs typeface="Arial MT"/>
              </a:rPr>
              <a:t>12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2930" y="1221994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2053" y="1254252"/>
            <a:ext cx="206502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lettre</a:t>
            </a:r>
            <a:r>
              <a:rPr sz="1400" b="1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motivation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5589" y="1221994"/>
            <a:ext cx="11925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 MT"/>
                <a:cs typeface="Arial MT"/>
              </a:rPr>
              <a:t>quand</a:t>
            </a:r>
            <a:r>
              <a:rPr sz="1400" spc="21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elle</a:t>
            </a:r>
            <a:r>
              <a:rPr sz="1400" spc="2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est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9442" y="1435353"/>
            <a:ext cx="21475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demandée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par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formation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2930" y="1947799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2053" y="1979676"/>
            <a:ext cx="336042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  <a:tabLst>
                <a:tab pos="775970" algn="l"/>
                <a:tab pos="1854835" algn="l"/>
              </a:tabLst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les	pièces	complémentaires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9442" y="2161159"/>
            <a:ext cx="29051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demandées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par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certaines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formations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2930" y="2672918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2053" y="2705100"/>
            <a:ext cx="3360420" cy="21336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  <a:tabLst>
                <a:tab pos="379095" algn="l"/>
                <a:tab pos="1330325" algn="l"/>
                <a:tab pos="2296795" algn="l"/>
                <a:tab pos="2684145" algn="l"/>
              </a:tabLst>
            </a:pP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la	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rubrique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Activités	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	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centres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2053" y="2918460"/>
            <a:ext cx="80200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d’intérêt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76577" y="2886837"/>
            <a:ext cx="243268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une</a:t>
            </a:r>
            <a:r>
              <a:rPr sz="1400" spc="39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rubrique</a:t>
            </a:r>
            <a:r>
              <a:rPr sz="1400" spc="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facultative</a:t>
            </a:r>
            <a:r>
              <a:rPr sz="1400" spc="4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pour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9442" y="3100197"/>
            <a:ext cx="333882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mettre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en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valeur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vos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compétences,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vos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expériences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et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engagements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2930" y="3825341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2053" y="3857218"/>
            <a:ext cx="119507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fic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4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9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16429" y="3825341"/>
            <a:ext cx="185928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renseignée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par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lycée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143755" y="929258"/>
            <a:ext cx="50800" cy="200025"/>
          </a:xfrm>
          <a:custGeom>
            <a:avLst/>
            <a:gdLst/>
            <a:ahLst/>
            <a:cxnLst/>
            <a:rect l="l" t="t" r="r" b="b"/>
            <a:pathLst>
              <a:path w="50800" h="200025">
                <a:moveTo>
                  <a:pt x="50291" y="0"/>
                </a:moveTo>
                <a:lnTo>
                  <a:pt x="0" y="0"/>
                </a:lnTo>
                <a:lnTo>
                  <a:pt x="0" y="199644"/>
                </a:lnTo>
                <a:lnTo>
                  <a:pt x="50291" y="199644"/>
                </a:lnTo>
                <a:lnTo>
                  <a:pt x="502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131690" y="1153159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30267" y="1185291"/>
            <a:ext cx="423100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bulletins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scolaires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notes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baccalauréat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286122" y="1442720"/>
            <a:ext cx="4443730" cy="1459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9220" marR="30480" indent="-71755" algn="just">
              <a:lnSpc>
                <a:spcPct val="100000"/>
              </a:lnSpc>
              <a:spcBef>
                <a:spcPts val="105"/>
              </a:spcBef>
              <a:buSzPct val="92857"/>
              <a:buFont typeface="Arial MT"/>
              <a:buChar char="•"/>
              <a:tabLst>
                <a:tab pos="109855" algn="l"/>
              </a:tabLst>
            </a:pPr>
            <a:r>
              <a:rPr sz="1400" b="1" spc="-10" dirty="0">
                <a:latin typeface="Arial"/>
                <a:cs typeface="Arial"/>
              </a:rPr>
              <a:t>Année </a:t>
            </a:r>
            <a:r>
              <a:rPr sz="1400" b="1" spc="-5" dirty="0">
                <a:latin typeface="Arial"/>
                <a:cs typeface="Arial"/>
              </a:rPr>
              <a:t>de première </a:t>
            </a:r>
            <a:r>
              <a:rPr sz="1400" dirty="0">
                <a:latin typeface="Arial MT"/>
                <a:cs typeface="Arial MT"/>
              </a:rPr>
              <a:t>: </a:t>
            </a:r>
            <a:r>
              <a:rPr sz="1400" spc="-5" dirty="0">
                <a:latin typeface="Arial MT"/>
                <a:cs typeface="Arial MT"/>
              </a:rPr>
              <a:t>bulletins scolaires </a:t>
            </a:r>
            <a:r>
              <a:rPr sz="1400" spc="-10" dirty="0">
                <a:latin typeface="Arial MT"/>
                <a:cs typeface="Arial MT"/>
              </a:rPr>
              <a:t>et </a:t>
            </a:r>
            <a:r>
              <a:rPr sz="1400" spc="-5" dirty="0">
                <a:latin typeface="Arial MT"/>
                <a:cs typeface="Arial MT"/>
              </a:rPr>
              <a:t>les </a:t>
            </a:r>
            <a:r>
              <a:rPr sz="1400" spc="-10" dirty="0">
                <a:latin typeface="Arial MT"/>
                <a:cs typeface="Arial MT"/>
              </a:rPr>
              <a:t>notes </a:t>
            </a:r>
            <a:r>
              <a:rPr sz="1400" spc="-5" dirty="0">
                <a:latin typeface="Arial MT"/>
                <a:cs typeface="Arial MT"/>
              </a:rPr>
              <a:t> des épreuves anticipées </a:t>
            </a:r>
            <a:r>
              <a:rPr sz="1400" dirty="0">
                <a:latin typeface="Arial MT"/>
                <a:cs typeface="Arial MT"/>
              </a:rPr>
              <a:t>de </a:t>
            </a:r>
            <a:r>
              <a:rPr sz="1400" spc="-5" dirty="0">
                <a:latin typeface="Arial MT"/>
                <a:cs typeface="Arial MT"/>
              </a:rPr>
              <a:t>français et celles </a:t>
            </a:r>
            <a:r>
              <a:rPr sz="1400" dirty="0">
                <a:latin typeface="Arial MT"/>
                <a:cs typeface="Arial MT"/>
              </a:rPr>
              <a:t>au </a:t>
            </a:r>
            <a:r>
              <a:rPr sz="1400" spc="-5" dirty="0">
                <a:latin typeface="Arial MT"/>
                <a:cs typeface="Arial MT"/>
              </a:rPr>
              <a:t>titre 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du contrôle continu du baccalauréat (pour les </a:t>
            </a:r>
            <a:r>
              <a:rPr sz="1400" spc="-10" dirty="0">
                <a:latin typeface="Arial MT"/>
                <a:cs typeface="Arial MT"/>
              </a:rPr>
              <a:t>lycéens 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généraux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technologiques)</a:t>
            </a:r>
            <a:endParaRPr sz="1400">
              <a:latin typeface="Arial MT"/>
              <a:cs typeface="Arial MT"/>
            </a:endParaRPr>
          </a:p>
          <a:p>
            <a:pPr marL="109220" marR="31750" indent="-71755" algn="just">
              <a:lnSpc>
                <a:spcPct val="100000"/>
              </a:lnSpc>
              <a:spcBef>
                <a:spcPts val="1200"/>
              </a:spcBef>
              <a:buSzPct val="92857"/>
              <a:buFont typeface="Arial MT"/>
              <a:buChar char="•"/>
              <a:tabLst>
                <a:tab pos="109855" algn="l"/>
              </a:tabLst>
            </a:pPr>
            <a:r>
              <a:rPr sz="1400" b="1" spc="-10" dirty="0">
                <a:latin typeface="Arial"/>
                <a:cs typeface="Arial"/>
              </a:rPr>
              <a:t>Année </a:t>
            </a:r>
            <a:r>
              <a:rPr sz="1400" b="1" spc="-5" dirty="0">
                <a:latin typeface="Arial"/>
                <a:cs typeface="Arial"/>
              </a:rPr>
              <a:t>de terminale </a:t>
            </a:r>
            <a:r>
              <a:rPr sz="1400" dirty="0">
                <a:latin typeface="Arial MT"/>
                <a:cs typeface="Arial MT"/>
              </a:rPr>
              <a:t>: </a:t>
            </a:r>
            <a:r>
              <a:rPr sz="1400" spc="-5" dirty="0">
                <a:latin typeface="Arial MT"/>
                <a:cs typeface="Arial MT"/>
              </a:rPr>
              <a:t>bulletins scolaires des 1er </a:t>
            </a:r>
            <a:r>
              <a:rPr sz="1400" spc="-10" dirty="0">
                <a:latin typeface="Arial MT"/>
                <a:cs typeface="Arial MT"/>
              </a:rPr>
              <a:t>et 2e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trimestres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(ou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5" dirty="0">
                <a:latin typeface="Arial MT"/>
                <a:cs typeface="Arial MT"/>
              </a:rPr>
              <a:t>1</a:t>
            </a:r>
            <a:r>
              <a:rPr sz="1350" spc="7" baseline="24691" dirty="0">
                <a:latin typeface="Arial MT"/>
                <a:cs typeface="Arial MT"/>
              </a:rPr>
              <a:t>er</a:t>
            </a:r>
            <a:r>
              <a:rPr sz="1350" spc="195" baseline="24691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semestre)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31690" y="3360547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30267" y="3392042"/>
            <a:ext cx="430720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4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informations</a:t>
            </a:r>
            <a:r>
              <a:rPr sz="1400" b="1" spc="4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400" b="1" spc="4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votre</a:t>
            </a:r>
            <a:r>
              <a:rPr sz="1400" b="1" spc="4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parcours</a:t>
            </a:r>
            <a:r>
              <a:rPr sz="1400" b="1" spc="4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spécifique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18203" y="3573907"/>
            <a:ext cx="42849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(sections</a:t>
            </a:r>
            <a:r>
              <a:rPr sz="1400" spc="8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européennes</a:t>
            </a:r>
            <a:r>
              <a:rPr sz="1400" spc="1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ou</a:t>
            </a:r>
            <a:r>
              <a:rPr sz="1400" spc="9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binationales,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et</a:t>
            </a:r>
            <a:r>
              <a:rPr sz="1400" spc="114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les</a:t>
            </a:r>
            <a:r>
              <a:rPr sz="1400" spc="1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options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18203" y="3787241"/>
            <a:ext cx="12414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internationales)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13476" y="3818788"/>
            <a:ext cx="302387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ou</a:t>
            </a:r>
            <a:r>
              <a:rPr sz="1400" b="1" spc="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votre</a:t>
            </a:r>
            <a:r>
              <a:rPr sz="1400" b="1" spc="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participation</a:t>
            </a:r>
            <a:r>
              <a:rPr sz="1400" b="1" spc="1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aux</a:t>
            </a:r>
            <a:r>
              <a:rPr sz="1400" b="1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cordées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30267" y="4032148"/>
            <a:ext cx="118110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réussite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99557" y="4000296"/>
            <a:ext cx="25634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(seulement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vous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souhaitez)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061459" y="188976"/>
            <a:ext cx="4620895" cy="356870"/>
            <a:chOff x="4061459" y="188976"/>
            <a:chExt cx="4620895" cy="356870"/>
          </a:xfrm>
        </p:grpSpPr>
        <p:sp>
          <p:nvSpPr>
            <p:cNvPr id="30" name="object 30"/>
            <p:cNvSpPr/>
            <p:nvPr/>
          </p:nvSpPr>
          <p:spPr>
            <a:xfrm>
              <a:off x="4067555" y="195072"/>
              <a:ext cx="4608830" cy="344805"/>
            </a:xfrm>
            <a:custGeom>
              <a:avLst/>
              <a:gdLst/>
              <a:ahLst/>
              <a:cxnLst/>
              <a:rect l="l" t="t" r="r" b="b"/>
              <a:pathLst>
                <a:path w="4608830" h="344805">
                  <a:moveTo>
                    <a:pt x="4551172" y="0"/>
                  </a:moveTo>
                  <a:lnTo>
                    <a:pt x="57404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4" y="344424"/>
                  </a:lnTo>
                  <a:lnTo>
                    <a:pt x="4551172" y="344424"/>
                  </a:lnTo>
                  <a:lnTo>
                    <a:pt x="4573535" y="339919"/>
                  </a:lnTo>
                  <a:lnTo>
                    <a:pt x="4591780" y="327628"/>
                  </a:lnTo>
                  <a:lnTo>
                    <a:pt x="4604071" y="309383"/>
                  </a:lnTo>
                  <a:lnTo>
                    <a:pt x="4608576" y="287019"/>
                  </a:lnTo>
                  <a:lnTo>
                    <a:pt x="4608576" y="57403"/>
                  </a:lnTo>
                  <a:lnTo>
                    <a:pt x="4604071" y="35040"/>
                  </a:lnTo>
                  <a:lnTo>
                    <a:pt x="4591780" y="16795"/>
                  </a:lnTo>
                  <a:lnTo>
                    <a:pt x="4573535" y="4504"/>
                  </a:lnTo>
                  <a:lnTo>
                    <a:pt x="455117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067555" y="195072"/>
              <a:ext cx="4608830" cy="344805"/>
            </a:xfrm>
            <a:custGeom>
              <a:avLst/>
              <a:gdLst/>
              <a:ahLst/>
              <a:cxnLst/>
              <a:rect l="l" t="t" r="r" b="b"/>
              <a:pathLst>
                <a:path w="460883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4" y="0"/>
                  </a:lnTo>
                  <a:lnTo>
                    <a:pt x="4551172" y="0"/>
                  </a:lnTo>
                  <a:lnTo>
                    <a:pt x="4573535" y="4504"/>
                  </a:lnTo>
                  <a:lnTo>
                    <a:pt x="4591780" y="16795"/>
                  </a:lnTo>
                  <a:lnTo>
                    <a:pt x="4604071" y="35040"/>
                  </a:lnTo>
                  <a:lnTo>
                    <a:pt x="4608576" y="57403"/>
                  </a:lnTo>
                  <a:lnTo>
                    <a:pt x="4608576" y="287019"/>
                  </a:lnTo>
                  <a:lnTo>
                    <a:pt x="4604071" y="309383"/>
                  </a:lnTo>
                  <a:lnTo>
                    <a:pt x="4591780" y="327628"/>
                  </a:lnTo>
                  <a:lnTo>
                    <a:pt x="4573535" y="339919"/>
                  </a:lnTo>
                  <a:lnTo>
                    <a:pt x="4551172" y="344424"/>
                  </a:lnTo>
                  <a:lnTo>
                    <a:pt x="57404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192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1094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Les</a:t>
            </a:r>
            <a:r>
              <a:rPr spc="-20" dirty="0"/>
              <a:t> </a:t>
            </a:r>
            <a:r>
              <a:rPr dirty="0"/>
              <a:t>éléments</a:t>
            </a:r>
            <a:r>
              <a:rPr spc="-30" dirty="0"/>
              <a:t> </a:t>
            </a:r>
            <a:r>
              <a:rPr dirty="0"/>
              <a:t>transmis</a:t>
            </a:r>
            <a:r>
              <a:rPr spc="-45" dirty="0"/>
              <a:t> </a:t>
            </a:r>
            <a:r>
              <a:rPr spc="-5" dirty="0"/>
              <a:t>aux formations</a:t>
            </a:r>
            <a:r>
              <a:rPr spc="-45" dirty="0"/>
              <a:t> </a:t>
            </a:r>
            <a:r>
              <a:rPr spc="-5" dirty="0"/>
              <a:t>du</a:t>
            </a:r>
            <a:r>
              <a:rPr spc="-10" dirty="0"/>
              <a:t> </a:t>
            </a:r>
            <a:r>
              <a:rPr spc="-5" dirty="0"/>
              <a:t>supérieur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900001"/>
            <a:ext cx="8784001" cy="447614"/>
          </a:xfrm>
        </p:spPr>
        <p:txBody>
          <a:bodyPr/>
          <a:lstStyle/>
          <a:p>
            <a:r>
              <a:rPr lang="fr-FR" sz="2400"/>
              <a:t>Comment répondre aux propositions d’admission ? (1/3)</a:t>
            </a:r>
            <a:br>
              <a:rPr lang="fr-FR" sz="2400"/>
            </a:br>
            <a:r>
              <a:rPr lang="fr-FR" sz="2400"/>
              <a:t/>
            </a:r>
            <a:br>
              <a:rPr lang="fr-FR" sz="2400"/>
            </a:br>
            <a:endParaRPr lang="fr-FR" sz="240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251520" y="1563638"/>
            <a:ext cx="8784002" cy="1800200"/>
          </a:xfrm>
        </p:spPr>
        <p:txBody>
          <a:bodyPr/>
          <a:lstStyle/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r>
              <a:rPr lang="fr-FR" sz="1800" b="1" dirty="0"/>
              <a:t>Les délais à respecter </a:t>
            </a:r>
            <a:r>
              <a:rPr lang="fr-FR" sz="1800" b="1" dirty="0">
                <a:solidFill>
                  <a:srgbClr val="3D566E"/>
                </a:solidFill>
              </a:rPr>
              <a:t>pour accepter (ou refuser) une proposition d’admission :</a:t>
            </a:r>
            <a:endParaRPr lang="fr-FR" sz="1800" b="1" dirty="0">
              <a:solidFill>
                <a:srgbClr val="F28E65"/>
              </a:solidFill>
            </a:endParaRP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ED7454"/>
              </a:buClr>
            </a:pPr>
            <a:r>
              <a:rPr lang="fr-FR" sz="1800" b="1" dirty="0">
                <a:solidFill>
                  <a:srgbClr val="ED7454"/>
                </a:solidFill>
              </a:rPr>
              <a:t>Propositions reçues le </a:t>
            </a:r>
            <a:r>
              <a:rPr lang="fr-FR" sz="1800" b="1" dirty="0" smtClean="0">
                <a:solidFill>
                  <a:srgbClr val="ED7454"/>
                </a:solidFill>
              </a:rPr>
              <a:t>2 juin 2022 </a:t>
            </a:r>
            <a:r>
              <a:rPr lang="fr-FR" sz="1800" b="1" dirty="0">
                <a:solidFill>
                  <a:srgbClr val="0C5076"/>
                </a:solidFill>
              </a:rPr>
              <a:t>:</a:t>
            </a:r>
            <a:r>
              <a:rPr lang="fr-FR" sz="1800" b="1" dirty="0">
                <a:solidFill>
                  <a:srgbClr val="ED7454"/>
                </a:solidFill>
              </a:rPr>
              <a:t> </a:t>
            </a:r>
            <a:r>
              <a:rPr lang="fr-FR" sz="1800" b="1" dirty="0">
                <a:solidFill>
                  <a:srgbClr val="3D566E"/>
                </a:solidFill>
              </a:rPr>
              <a:t>vous avez 5 jours pour répondre (J+4)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ED7454"/>
              </a:buClr>
            </a:pPr>
            <a:r>
              <a:rPr lang="fr-FR" sz="1800" b="1" dirty="0">
                <a:solidFill>
                  <a:srgbClr val="ED7454"/>
                </a:solidFill>
              </a:rPr>
              <a:t>Propositions reçues à partir du </a:t>
            </a:r>
            <a:r>
              <a:rPr lang="fr-FR" sz="1800" b="1" dirty="0" smtClean="0">
                <a:solidFill>
                  <a:srgbClr val="ED7454"/>
                </a:solidFill>
              </a:rPr>
              <a:t>3 juin 2022 </a:t>
            </a:r>
            <a:r>
              <a:rPr lang="fr-FR" sz="1800" b="1" dirty="0">
                <a:solidFill>
                  <a:srgbClr val="3D566E"/>
                </a:solidFill>
              </a:rPr>
              <a:t>: vous avez 3 jours pour répondre (J+2)</a:t>
            </a:r>
            <a:endParaRPr lang="fr-FR" sz="1800" dirty="0">
              <a:solidFill>
                <a:srgbClr val="3D566E"/>
              </a:solidFill>
            </a:endParaRP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Font typeface="Arial-ItalicMT" charset="0"/>
              <a:buChar char="&gt;"/>
            </a:pPr>
            <a:endParaRPr lang="fr-FR" sz="2000" dirty="0">
              <a:solidFill>
                <a:srgbClr val="3D566E"/>
              </a:solidFill>
              <a:latin typeface="Calibri"/>
            </a:endParaRP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Font typeface="Arial-ItalicMT" charset="0"/>
              <a:buChar char="&gt;"/>
            </a:pPr>
            <a:endParaRPr lang="fr-FR" sz="2000" dirty="0">
              <a:solidFill>
                <a:srgbClr val="3D566E"/>
              </a:solidFill>
              <a:latin typeface="Calibri"/>
            </a:endParaRPr>
          </a:p>
          <a:p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28600" y="1352550"/>
            <a:ext cx="8527424" cy="2590800"/>
          </a:xfrm>
          <a:prstGeom prst="roundRect">
            <a:avLst/>
          </a:prstGeom>
          <a:solidFill>
            <a:srgbClr val="0C5076"/>
          </a:solidFill>
          <a:ln>
            <a:noFill/>
          </a:ln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A savoir :</a:t>
            </a:r>
          </a:p>
          <a:p>
            <a:pPr>
              <a:defRPr/>
            </a:pPr>
            <a:r>
              <a:rPr lang="fr-FR" sz="1600" dirty="0"/>
              <a:t>- Les dates limites pour accepter ou refuser une proposition sont affichées  clairement dans le dossier candidat. </a:t>
            </a:r>
            <a:endParaRPr lang="fr-FR" sz="1600" dirty="0"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/>
              <a:t>- Si le candidat ne répond pas dans les délais, la proposition d’admission est supprimée</a:t>
            </a:r>
          </a:p>
        </p:txBody>
      </p:sp>
      <p:sp>
        <p:nvSpPr>
          <p:cNvPr id="8" name="Rectangle 7"/>
          <p:cNvSpPr/>
          <p:nvPr/>
        </p:nvSpPr>
        <p:spPr>
          <a:xfrm>
            <a:off x="8763000" y="165735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5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998" y="808561"/>
            <a:ext cx="8784001" cy="447614"/>
          </a:xfrm>
        </p:spPr>
        <p:txBody>
          <a:bodyPr/>
          <a:lstStyle/>
          <a:p>
            <a:r>
              <a:rPr lang="fr-FR" sz="2400"/>
              <a:t>Comment répondre aux propositions d’admission ? (2/3)</a:t>
            </a:r>
            <a:br>
              <a:rPr lang="fr-FR" sz="2400"/>
            </a:br>
            <a:r>
              <a:rPr lang="fr-FR" sz="2400"/>
              <a:t/>
            </a:r>
            <a:br>
              <a:rPr lang="fr-FR" sz="2400"/>
            </a:br>
            <a:endParaRPr lang="fr-FR" sz="240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42336" y="1248554"/>
            <a:ext cx="8622152" cy="3363878"/>
          </a:xfrm>
        </p:spPr>
        <p:txBody>
          <a:bodyPr/>
          <a:lstStyle/>
          <a:p>
            <a:pPr marL="177800" lvl="0" indent="-17780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600" b="1">
                <a:solidFill>
                  <a:srgbClr val="3D566E"/>
                </a:solidFill>
              </a:rPr>
              <a:t> </a:t>
            </a:r>
            <a:r>
              <a:rPr lang="fr-FR" sz="1600" b="1"/>
              <a:t>Le lycéen reçoit une seule proposition d’admission et il a des vœux en attente :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>
                <a:solidFill>
                  <a:srgbClr val="0C5076"/>
                </a:solidFill>
              </a:rPr>
              <a:t>Il</a:t>
            </a:r>
            <a:r>
              <a:rPr lang="fr-FR" sz="1600">
                <a:solidFill>
                  <a:srgbClr val="3D566E"/>
                </a:solidFill>
              </a:rPr>
              <a:t> </a:t>
            </a:r>
            <a:r>
              <a:rPr lang="fr-FR" sz="1600">
                <a:solidFill>
                  <a:srgbClr val="ED7454"/>
                </a:solidFill>
              </a:rPr>
              <a:t>accepte la proposition </a:t>
            </a:r>
            <a:r>
              <a:rPr lang="fr-FR" sz="1600">
                <a:solidFill>
                  <a:srgbClr val="0C5076"/>
                </a:solidFill>
              </a:rPr>
              <a:t>(ou y renonce). Il peut ensuite indiquer les vœux en attente qu’il souhaite conserver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>
                <a:solidFill>
                  <a:srgbClr val="0C5076"/>
                </a:solidFill>
              </a:rPr>
              <a:t>S’il accepte définitivement la proposition, cela signifie qu’il renonce à tous ses autres vœux.  Il consulte alors les </a:t>
            </a:r>
            <a:r>
              <a:rPr lang="fr-FR" sz="1600">
                <a:solidFill>
                  <a:srgbClr val="F28E65"/>
                </a:solidFill>
              </a:rPr>
              <a:t>modalités d’inscription administrative </a:t>
            </a:r>
            <a:r>
              <a:rPr lang="fr-FR" sz="1600">
                <a:solidFill>
                  <a:srgbClr val="0C5076"/>
                </a:solidFill>
              </a:rPr>
              <a:t>de la formation acceptée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Font typeface="Arial-ItalicMT" charset="0"/>
              <a:buChar char="&gt;"/>
            </a:pPr>
            <a:endParaRPr lang="fr-FR" sz="500">
              <a:solidFill>
                <a:srgbClr val="3D566E"/>
              </a:solidFill>
            </a:endParaRPr>
          </a:p>
          <a:p>
            <a:pPr marL="177800" lvl="0" indent="-17780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600" b="1"/>
              <a:t> Le lycéen reçoit plusieurs propositions d’admission et il a des vœux en attente :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>
                <a:solidFill>
                  <a:srgbClr val="0C5076"/>
                </a:solidFill>
              </a:rPr>
              <a:t>Il </a:t>
            </a:r>
            <a:r>
              <a:rPr lang="fr-FR" sz="1600">
                <a:solidFill>
                  <a:srgbClr val="ED7454"/>
                </a:solidFill>
              </a:rPr>
              <a:t>ne peut accepter qu’une seule proposition à la fois</a:t>
            </a:r>
            <a:r>
              <a:rPr lang="fr-FR" sz="1600">
                <a:solidFill>
                  <a:srgbClr val="3D566E"/>
                </a:solidFill>
              </a:rPr>
              <a:t>. </a:t>
            </a:r>
            <a:r>
              <a:rPr lang="fr-FR" sz="1600">
                <a:solidFill>
                  <a:srgbClr val="0C5076"/>
                </a:solidFill>
              </a:rPr>
              <a:t>En faisant un choix entre plusieurs propositions, il libère des places pour d’autres candidats en attente 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>
                <a:solidFill>
                  <a:srgbClr val="0C5076"/>
                </a:solidFill>
              </a:rPr>
              <a:t>Il peut indiquer les vœux en attente qu’il souhaite conserver</a:t>
            </a:r>
          </a:p>
          <a:p>
            <a:pPr marL="627063" lvl="1" indent="-169863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>
                <a:solidFill>
                  <a:srgbClr val="0C5076"/>
                </a:solidFill>
              </a:rPr>
              <a:t>S’il accepte définitivement une proposition, cela signifie qu’il renonce aux autres vœux</a:t>
            </a:r>
            <a:r>
              <a:rPr lang="fr-FR" sz="1600">
                <a:solidFill>
                  <a:srgbClr val="3D566E"/>
                </a:solidFill>
              </a:rPr>
              <a:t>. </a:t>
            </a:r>
            <a:r>
              <a:rPr lang="fr-FR" sz="1600">
                <a:solidFill>
                  <a:srgbClr val="0C5076"/>
                </a:solidFill>
              </a:rPr>
              <a:t>Il consulte alors les </a:t>
            </a:r>
            <a:r>
              <a:rPr lang="fr-FR" sz="1600">
                <a:solidFill>
                  <a:srgbClr val="F28E65"/>
                </a:solidFill>
              </a:rPr>
              <a:t>modalités d’inscription administrative </a:t>
            </a:r>
            <a:r>
              <a:rPr lang="fr-FR" sz="1600">
                <a:solidFill>
                  <a:srgbClr val="0C5076"/>
                </a:solidFill>
              </a:rPr>
              <a:t>de la formation acceptée</a:t>
            </a:r>
          </a:p>
          <a:p>
            <a:pPr marL="177800" lvl="0" indent="-177800" defTabSz="457200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endParaRPr lang="fr-FR" sz="1400">
              <a:solidFill>
                <a:srgbClr val="3D56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5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998" y="900001"/>
            <a:ext cx="8784001" cy="447614"/>
          </a:xfrm>
        </p:spPr>
        <p:txBody>
          <a:bodyPr/>
          <a:lstStyle/>
          <a:p>
            <a:r>
              <a:rPr lang="fr-FR" sz="2400"/>
              <a:t>Comment répondre aux propositions d’admission ? (3/3)</a:t>
            </a:r>
            <a:br>
              <a:rPr lang="fr-FR" sz="2400"/>
            </a:br>
            <a:r>
              <a:rPr lang="fr-FR" sz="2400"/>
              <a:t/>
            </a:r>
            <a:br>
              <a:rPr lang="fr-FR" sz="2400"/>
            </a:br>
            <a:endParaRPr lang="fr-FR" sz="240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42336" y="1419622"/>
            <a:ext cx="8622152" cy="2680734"/>
          </a:xfrm>
        </p:spPr>
        <p:txBody>
          <a:bodyPr/>
          <a:lstStyle/>
          <a:p>
            <a:pPr marL="177800" lvl="0" indent="-17780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800" b="1" dirty="0"/>
              <a:t>Le lycéen ne reçoit que des réponses « en attente »</a:t>
            </a:r>
          </a:p>
          <a:p>
            <a:pPr marL="742950" lvl="1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 dirty="0">
                <a:solidFill>
                  <a:srgbClr val="0C5076"/>
                </a:solidFill>
              </a:rPr>
              <a:t> </a:t>
            </a:r>
            <a:r>
              <a:rPr lang="fr-FR" sz="1600" dirty="0" smtClean="0">
                <a:solidFill>
                  <a:srgbClr val="0C5076"/>
                </a:solidFill>
              </a:rPr>
              <a:t>     des </a:t>
            </a:r>
            <a:r>
              <a:rPr lang="fr-FR" sz="1600" dirty="0">
                <a:solidFill>
                  <a:srgbClr val="ED7454"/>
                </a:solidFill>
              </a:rPr>
              <a:t>indicateurs</a:t>
            </a:r>
            <a:r>
              <a:rPr lang="fr-FR" sz="1600" dirty="0">
                <a:solidFill>
                  <a:srgbClr val="0C5076"/>
                </a:solidFill>
              </a:rPr>
              <a:t> s’affichent dans son dossier pour chaque vœu en attente et l’aident à </a:t>
            </a:r>
            <a:r>
              <a:rPr lang="fr-FR" sz="1600" dirty="0">
                <a:solidFill>
                  <a:srgbClr val="ED7454"/>
                </a:solidFill>
              </a:rPr>
              <a:t>suivre sa situation </a:t>
            </a:r>
            <a:r>
              <a:rPr lang="fr-FR" sz="1600" dirty="0">
                <a:solidFill>
                  <a:srgbClr val="0C5076"/>
                </a:solidFill>
              </a:rPr>
              <a:t>qui évolue jusqu’au 14 juillet </a:t>
            </a:r>
            <a:r>
              <a:rPr lang="fr-FR" sz="1600" dirty="0" smtClean="0">
                <a:solidFill>
                  <a:srgbClr val="0C5076"/>
                </a:solidFill>
              </a:rPr>
              <a:t>en </a:t>
            </a:r>
            <a:r>
              <a:rPr lang="fr-FR" sz="1600" dirty="0">
                <a:solidFill>
                  <a:srgbClr val="0C5076"/>
                </a:solidFill>
              </a:rPr>
              <a:t>fonction des places libérées par d’autres candidats</a:t>
            </a:r>
          </a:p>
          <a:p>
            <a:pPr marL="457200" lvl="1" indent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None/>
            </a:pPr>
            <a:endParaRPr lang="fr-FR" sz="1600" dirty="0">
              <a:solidFill>
                <a:srgbClr val="3D566E"/>
              </a:solidFill>
              <a:cs typeface="Arial"/>
            </a:endParaRPr>
          </a:p>
          <a:p>
            <a:pPr marL="177800" lvl="0" indent="-17780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r>
              <a:rPr lang="fr-FR" sz="1800" b="1" dirty="0"/>
              <a:t>Le lycéen ne reçoit que des réponses négatives (dans le cas où il n’a formulé que des vœux pour des formations sélectives)</a:t>
            </a:r>
          </a:p>
          <a:p>
            <a:pPr marL="742950" lvl="1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</a:pPr>
            <a:r>
              <a:rPr lang="fr-FR" sz="1600" dirty="0">
                <a:solidFill>
                  <a:srgbClr val="0C5076"/>
                </a:solidFill>
              </a:rPr>
              <a:t> </a:t>
            </a:r>
            <a:r>
              <a:rPr lang="fr-FR" sz="1600" dirty="0" smtClean="0">
                <a:solidFill>
                  <a:srgbClr val="0C5076"/>
                </a:solidFill>
              </a:rPr>
              <a:t>     </a:t>
            </a:r>
            <a:r>
              <a:rPr lang="fr-FR" sz="1600" dirty="0">
                <a:solidFill>
                  <a:srgbClr val="0C5076"/>
                </a:solidFill>
              </a:rPr>
              <a:t>il peut demander un conseil ou un accompagnement individuel ou collectif dans son lycée ou dans un CIO pour envisager d’autres choix de formation et préparer la phase complémentaire à partir du </a:t>
            </a:r>
            <a:r>
              <a:rPr lang="fr-FR" sz="1600" dirty="0" smtClean="0">
                <a:solidFill>
                  <a:srgbClr val="0C5076"/>
                </a:solidFill>
              </a:rPr>
              <a:t>11 </a:t>
            </a:r>
            <a:r>
              <a:rPr lang="fr-FR" sz="1600" dirty="0">
                <a:solidFill>
                  <a:srgbClr val="0C5076"/>
                </a:solidFill>
              </a:rPr>
              <a:t>juin </a:t>
            </a:r>
            <a:r>
              <a:rPr lang="fr-FR" sz="1600" dirty="0" smtClean="0">
                <a:solidFill>
                  <a:srgbClr val="0C5076"/>
                </a:solidFill>
              </a:rPr>
              <a:t>2024.</a:t>
            </a:r>
            <a:r>
              <a:rPr lang="fr-FR" sz="1600" dirty="0">
                <a:solidFill>
                  <a:srgbClr val="0C5076"/>
                </a:solidFill>
              </a:rPr>
              <a:t> </a:t>
            </a:r>
            <a:endParaRPr lang="fr-FR" sz="1800" dirty="0">
              <a:solidFill>
                <a:srgbClr val="0C5076"/>
              </a:solidFill>
            </a:endParaRPr>
          </a:p>
          <a:p>
            <a:pPr marL="177800" lvl="0" indent="-177800" defTabSz="457200"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</a:pPr>
            <a:endParaRPr lang="fr-FR" sz="1100" dirty="0">
              <a:solidFill>
                <a:srgbClr val="3D566E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C40C0D-8474-4FED-8256-9708D2E73068}" type="datetime1">
              <a:rPr lang="fr-FR" cap="all" smtClean="0"/>
              <a:pPr algn="r"/>
              <a:t>11/01/2024</a:t>
            </a:fld>
            <a:endParaRPr lang="fr-FR" cap="al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293048" y="4316709"/>
            <a:ext cx="8527424" cy="684000"/>
          </a:xfrm>
          <a:prstGeom prst="roundRect">
            <a:avLst/>
          </a:prstGeom>
          <a:solidFill>
            <a:srgbClr val="0C5076"/>
          </a:solidFill>
          <a:ln>
            <a:noFill/>
          </a:ln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i="1" u="sng" dirty="0">
                <a:solidFill>
                  <a:srgbClr val="ED7454"/>
                </a:solidFill>
              </a:rPr>
              <a:t>A savoir </a:t>
            </a:r>
            <a:r>
              <a:rPr lang="fr-FR" sz="1600" dirty="0"/>
              <a:t>: la phase complémentaire permet de formuler jusqu’à 10 </a:t>
            </a:r>
            <a:r>
              <a:rPr lang="fr-FR" sz="1600" b="1" u="sng" dirty="0"/>
              <a:t>nouveaux</a:t>
            </a:r>
            <a:r>
              <a:rPr lang="fr-FR" sz="1600" dirty="0"/>
              <a:t> vœux dans des formations qui ont des places vacantes</a:t>
            </a:r>
          </a:p>
        </p:txBody>
      </p:sp>
    </p:spTree>
    <p:extLst>
      <p:ext uri="{BB962C8B-B14F-4D97-AF65-F5344CB8AC3E}">
        <p14:creationId xmlns:p14="http://schemas.microsoft.com/office/powerpoint/2010/main" xmlns="" val="205006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re 1"/>
          <p:cNvSpPr txBox="1">
            <a:spLocks noGrp="1"/>
          </p:cNvSpPr>
          <p:nvPr>
            <p:ph type="title"/>
          </p:nvPr>
        </p:nvSpPr>
        <p:spPr>
          <a:xfrm>
            <a:off x="2743200" y="366714"/>
            <a:ext cx="6821487" cy="36933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Questrial" panose="020B0604020202020204" charset="0"/>
              <a:buNone/>
            </a:pPr>
            <a:r>
              <a:rPr lang="fr-FR" altLang="fr-FR" sz="2400" b="1" dirty="0" smtClean="0">
                <a:solidFill>
                  <a:srgbClr val="7030A0"/>
                </a:solidFill>
                <a:latin typeface="Questrial" panose="020B0604020202020204" charset="0"/>
                <a:cs typeface="Questrial" panose="020B0604020202020204" charset="0"/>
                <a:sym typeface="Questrial" panose="020B0604020202020204" charset="0"/>
              </a:rPr>
              <a:t>Un exemple…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2125663" y="923925"/>
            <a:ext cx="2557462" cy="252413"/>
          </a:xfrm>
          <a:prstGeom prst="roundRect">
            <a:avLst/>
          </a:prstGeom>
          <a:solidFill>
            <a:srgbClr val="51BA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OUI (proposition d’admission)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2132013" y="1438275"/>
            <a:ext cx="2555875" cy="252413"/>
          </a:xfrm>
          <a:prstGeom prst="roundRect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En attente d’une place</a:t>
            </a:r>
          </a:p>
        </p:txBody>
      </p:sp>
      <p:sp>
        <p:nvSpPr>
          <p:cNvPr id="5" name="Flèche droite 4"/>
          <p:cNvSpPr/>
          <p:nvPr/>
        </p:nvSpPr>
        <p:spPr>
          <a:xfrm>
            <a:off x="4895850" y="935038"/>
            <a:ext cx="252413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5278438" y="948529"/>
            <a:ext cx="1079500" cy="252413"/>
          </a:xfrm>
          <a:prstGeom prst="roundRect">
            <a:avLst>
              <a:gd name="adj" fmla="val 20831"/>
            </a:avLst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Renonce</a:t>
            </a:r>
          </a:p>
        </p:txBody>
      </p:sp>
      <p:sp>
        <p:nvSpPr>
          <p:cNvPr id="46087" name="ZoneTexte 30"/>
          <p:cNvSpPr txBox="1">
            <a:spLocks noChangeArrowheads="1"/>
          </p:cNvSpPr>
          <p:nvPr/>
        </p:nvSpPr>
        <p:spPr bwMode="auto">
          <a:xfrm>
            <a:off x="1936750" y="701675"/>
            <a:ext cx="30765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200" b="1" dirty="0" smtClean="0">
                <a:solidFill>
                  <a:srgbClr val="FF0000"/>
                </a:solidFill>
              </a:rPr>
              <a:t>30 mai : Réponses des </a:t>
            </a:r>
            <a:r>
              <a:rPr lang="fr-FR" altLang="fr-FR" sz="1200" b="1" dirty="0">
                <a:solidFill>
                  <a:srgbClr val="FF0000"/>
                </a:solidFill>
              </a:rPr>
              <a:t>établissements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346075" y="948530"/>
            <a:ext cx="1152525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CPGE « A »</a:t>
            </a:r>
            <a:endParaRPr lang="fr-FR" sz="1100" b="1" i="1" kern="0" dirty="0">
              <a:solidFill>
                <a:srgbClr val="26338B"/>
              </a:solidFill>
              <a:sym typeface="Arial"/>
            </a:endParaRPr>
          </a:p>
        </p:txBody>
      </p:sp>
      <p:sp>
        <p:nvSpPr>
          <p:cNvPr id="46089" name="ZoneTexte 32"/>
          <p:cNvSpPr txBox="1">
            <a:spLocks noChangeArrowheads="1"/>
          </p:cNvSpPr>
          <p:nvPr/>
        </p:nvSpPr>
        <p:spPr bwMode="auto">
          <a:xfrm>
            <a:off x="5206999" y="724713"/>
            <a:ext cx="19415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200" b="1" dirty="0">
                <a:solidFill>
                  <a:srgbClr val="FF0000"/>
                </a:solidFill>
              </a:rPr>
              <a:t>R</a:t>
            </a:r>
            <a:r>
              <a:rPr lang="fr-FR" altLang="fr-FR" sz="1200" b="1" dirty="0" smtClean="0">
                <a:solidFill>
                  <a:srgbClr val="FF0000"/>
                </a:solidFill>
              </a:rPr>
              <a:t>éponses </a:t>
            </a:r>
            <a:r>
              <a:rPr lang="fr-FR" altLang="fr-FR" sz="1200" b="1" dirty="0">
                <a:solidFill>
                  <a:srgbClr val="FF0000"/>
                </a:solidFill>
              </a:rPr>
              <a:t>de Charlotte</a:t>
            </a:r>
          </a:p>
        </p:txBody>
      </p:sp>
      <p:sp>
        <p:nvSpPr>
          <p:cNvPr id="46090" name="ZoneTexte 33"/>
          <p:cNvSpPr txBox="1">
            <a:spLocks noChangeArrowheads="1"/>
          </p:cNvSpPr>
          <p:nvPr/>
        </p:nvSpPr>
        <p:spPr bwMode="auto">
          <a:xfrm>
            <a:off x="115092" y="724713"/>
            <a:ext cx="18430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200" b="1" dirty="0">
                <a:solidFill>
                  <a:srgbClr val="FF0000"/>
                </a:solidFill>
              </a:rPr>
              <a:t>Vœux de Charlotte</a:t>
            </a:r>
          </a:p>
        </p:txBody>
      </p:sp>
      <p:sp>
        <p:nvSpPr>
          <p:cNvPr id="46091" name="ZoneTexte 34"/>
          <p:cNvSpPr txBox="1">
            <a:spLocks noChangeArrowheads="1"/>
          </p:cNvSpPr>
          <p:nvPr/>
        </p:nvSpPr>
        <p:spPr bwMode="auto">
          <a:xfrm>
            <a:off x="2366963" y="1125538"/>
            <a:ext cx="1944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100" b="1" dirty="0">
                <a:solidFill>
                  <a:srgbClr val="26338B"/>
                </a:solidFill>
              </a:rPr>
              <a:t>Réponse </a:t>
            </a:r>
            <a:r>
              <a:rPr lang="fr-FR" altLang="fr-FR" sz="1100" b="1" dirty="0" smtClean="0">
                <a:solidFill>
                  <a:srgbClr val="26338B"/>
                </a:solidFill>
              </a:rPr>
              <a:t>dans les délais</a:t>
            </a:r>
            <a:endParaRPr lang="fr-FR" altLang="fr-FR" sz="1100" b="1" dirty="0">
              <a:solidFill>
                <a:srgbClr val="26338B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49250" y="1430338"/>
            <a:ext cx="1152525" cy="252412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BTS « B »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149475" y="1895475"/>
            <a:ext cx="2555875" cy="252413"/>
          </a:xfrm>
          <a:prstGeom prst="roundRect">
            <a:avLst/>
          </a:prstGeom>
          <a:solidFill>
            <a:srgbClr val="51BA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OUI – SI (proposition d’admission)</a:t>
            </a:r>
          </a:p>
        </p:txBody>
      </p:sp>
      <p:sp>
        <p:nvSpPr>
          <p:cNvPr id="14" name="Flèche droite 13"/>
          <p:cNvSpPr/>
          <p:nvPr/>
        </p:nvSpPr>
        <p:spPr>
          <a:xfrm>
            <a:off x="4884738" y="1924050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5273675" y="1892300"/>
            <a:ext cx="1079500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Renonce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49250" y="1895475"/>
            <a:ext cx="1152525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Licence « C »</a:t>
            </a:r>
          </a:p>
        </p:txBody>
      </p:sp>
      <p:sp>
        <p:nvSpPr>
          <p:cNvPr id="46097" name="ZoneTexte 42"/>
          <p:cNvSpPr txBox="1">
            <a:spLocks noChangeArrowheads="1"/>
          </p:cNvSpPr>
          <p:nvPr/>
        </p:nvSpPr>
        <p:spPr bwMode="auto">
          <a:xfrm>
            <a:off x="2355850" y="2097088"/>
            <a:ext cx="19431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100" b="1" dirty="0" smtClean="0">
                <a:solidFill>
                  <a:srgbClr val="26338B"/>
                </a:solidFill>
              </a:rPr>
              <a:t>Réponse dans les délais</a:t>
            </a:r>
            <a:endParaRPr lang="fr-FR" altLang="fr-FR" sz="1100" b="1" dirty="0">
              <a:solidFill>
                <a:srgbClr val="26338B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354013" y="2393950"/>
            <a:ext cx="1152525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CPGE « D »</a:t>
            </a:r>
          </a:p>
        </p:txBody>
      </p:sp>
      <p:sp>
        <p:nvSpPr>
          <p:cNvPr id="19" name="Flèche droite 18"/>
          <p:cNvSpPr/>
          <p:nvPr/>
        </p:nvSpPr>
        <p:spPr>
          <a:xfrm>
            <a:off x="4902200" y="1441450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5283200" y="1400175"/>
            <a:ext cx="1081088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Maintient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2144713" y="2841625"/>
            <a:ext cx="2555875" cy="252413"/>
          </a:xfrm>
          <a:prstGeom prst="roundRect">
            <a:avLst/>
          </a:prstGeom>
          <a:solidFill>
            <a:srgbClr val="51BA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OUI – SI (proposition d’admission)</a:t>
            </a:r>
          </a:p>
        </p:txBody>
      </p:sp>
      <p:sp>
        <p:nvSpPr>
          <p:cNvPr id="22" name="Flèche droite 21"/>
          <p:cNvSpPr/>
          <p:nvPr/>
        </p:nvSpPr>
        <p:spPr>
          <a:xfrm>
            <a:off x="4881563" y="2852738"/>
            <a:ext cx="252412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5270500" y="2830513"/>
            <a:ext cx="1079500" cy="252412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Renonce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346075" y="2863850"/>
            <a:ext cx="1152525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Licence « E »</a:t>
            </a:r>
          </a:p>
        </p:txBody>
      </p:sp>
      <p:sp>
        <p:nvSpPr>
          <p:cNvPr id="46105" name="ZoneTexte 64"/>
          <p:cNvSpPr txBox="1">
            <a:spLocks noChangeArrowheads="1"/>
          </p:cNvSpPr>
          <p:nvPr/>
        </p:nvSpPr>
        <p:spPr bwMode="auto">
          <a:xfrm>
            <a:off x="2352675" y="3043238"/>
            <a:ext cx="19446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100" b="1" dirty="0" smtClean="0">
                <a:solidFill>
                  <a:srgbClr val="26338B"/>
                </a:solidFill>
              </a:rPr>
              <a:t>Réponse dans les délais</a:t>
            </a:r>
            <a:endParaRPr lang="fr-FR" altLang="fr-FR" sz="1100" b="1" dirty="0">
              <a:solidFill>
                <a:srgbClr val="26338B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2146300" y="3344863"/>
            <a:ext cx="2555875" cy="252412"/>
          </a:xfrm>
          <a:prstGeom prst="roundRect">
            <a:avLst/>
          </a:prstGeom>
          <a:solidFill>
            <a:srgbClr val="51BA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OUI (proposition d’admission)</a:t>
            </a:r>
          </a:p>
        </p:txBody>
      </p:sp>
      <p:sp>
        <p:nvSpPr>
          <p:cNvPr id="27" name="Flèche droite 26"/>
          <p:cNvSpPr/>
          <p:nvPr/>
        </p:nvSpPr>
        <p:spPr>
          <a:xfrm>
            <a:off x="4889500" y="3370263"/>
            <a:ext cx="252413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278438" y="3330575"/>
            <a:ext cx="1081087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Accepte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354013" y="3316288"/>
            <a:ext cx="1152525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B</a:t>
            </a:r>
            <a:r>
              <a:rPr lang="fr-FR" sz="1100" b="1" kern="0" dirty="0" smtClean="0">
                <a:solidFill>
                  <a:srgbClr val="26338B"/>
                </a:solidFill>
                <a:sym typeface="Arial"/>
              </a:rPr>
              <a:t>UT </a:t>
            </a: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« F »</a:t>
            </a:r>
          </a:p>
        </p:txBody>
      </p:sp>
      <p:sp>
        <p:nvSpPr>
          <p:cNvPr id="46110" name="ZoneTexte 71"/>
          <p:cNvSpPr txBox="1">
            <a:spLocks noChangeArrowheads="1"/>
          </p:cNvSpPr>
          <p:nvPr/>
        </p:nvSpPr>
        <p:spPr bwMode="auto">
          <a:xfrm>
            <a:off x="2362200" y="3546475"/>
            <a:ext cx="19431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100" b="1" dirty="0" smtClean="0">
                <a:solidFill>
                  <a:srgbClr val="26338B"/>
                </a:solidFill>
              </a:rPr>
              <a:t>Réponse dans les délais</a:t>
            </a:r>
            <a:endParaRPr lang="fr-FR" altLang="fr-FR" sz="1100" b="1" dirty="0">
              <a:solidFill>
                <a:srgbClr val="26338B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2144713" y="3825875"/>
            <a:ext cx="2555875" cy="250825"/>
          </a:xfrm>
          <a:prstGeom prst="roundRect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En attente d’une place</a:t>
            </a:r>
          </a:p>
        </p:txBody>
      </p:sp>
      <p:sp>
        <p:nvSpPr>
          <p:cNvPr id="32" name="Flèche droite 31"/>
          <p:cNvSpPr/>
          <p:nvPr/>
        </p:nvSpPr>
        <p:spPr>
          <a:xfrm>
            <a:off x="4881563" y="3835400"/>
            <a:ext cx="252412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5270500" y="3805238"/>
            <a:ext cx="1079500" cy="252412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Maintient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346075" y="3781425"/>
            <a:ext cx="1152525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B</a:t>
            </a:r>
            <a:r>
              <a:rPr lang="fr-FR" sz="1100" b="1" kern="0" dirty="0" smtClean="0">
                <a:solidFill>
                  <a:srgbClr val="26338B"/>
                </a:solidFill>
                <a:sym typeface="Arial"/>
              </a:rPr>
              <a:t>UT </a:t>
            </a: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« G »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354013" y="4246563"/>
            <a:ext cx="1152525" cy="252412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CPGE « H »</a:t>
            </a:r>
          </a:p>
        </p:txBody>
      </p:sp>
      <p:sp>
        <p:nvSpPr>
          <p:cNvPr id="36" name="Accolade fermante 35"/>
          <p:cNvSpPr/>
          <p:nvPr/>
        </p:nvSpPr>
        <p:spPr>
          <a:xfrm>
            <a:off x="6621463" y="1095375"/>
            <a:ext cx="352425" cy="3132138"/>
          </a:xfrm>
          <a:prstGeom prst="rightBrace">
            <a:avLst/>
          </a:prstGeom>
          <a:ln w="15875">
            <a:solidFill>
              <a:srgbClr val="26338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ym typeface="Arial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7148513" y="1012012"/>
            <a:ext cx="178276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Elle accepte la proposition d’admission en </a:t>
            </a:r>
            <a:r>
              <a:rPr lang="fr-FR" sz="1100" b="1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1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F 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b="1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Elle maintient deux vœux en attente 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BTS « B » et </a:t>
            </a:r>
            <a:r>
              <a:rPr lang="fr-FR" sz="1100" b="1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1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G 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Elle choisit donc de renoncer aux trois autres propositions d’admission 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CPGE « A », Licence « C » et licence « E 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Elle choisit de renoncer à un vœu en attente 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CPGE « H 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2133600" y="4252913"/>
            <a:ext cx="2555875" cy="252412"/>
          </a:xfrm>
          <a:prstGeom prst="roundRect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prstClr val="white"/>
                </a:solidFill>
                <a:sym typeface="Arial"/>
              </a:rPr>
              <a:t>En attente d’une place</a:t>
            </a:r>
          </a:p>
        </p:txBody>
      </p:sp>
      <p:sp>
        <p:nvSpPr>
          <p:cNvPr id="39" name="Flèche droite 38"/>
          <p:cNvSpPr/>
          <p:nvPr/>
        </p:nvSpPr>
        <p:spPr>
          <a:xfrm>
            <a:off x="4870450" y="4264025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5259388" y="4233863"/>
            <a:ext cx="1079500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Renonce</a:t>
            </a:r>
          </a:p>
        </p:txBody>
      </p:sp>
      <p:sp>
        <p:nvSpPr>
          <p:cNvPr id="41" name="Flèche droite 40"/>
          <p:cNvSpPr/>
          <p:nvPr/>
        </p:nvSpPr>
        <p:spPr>
          <a:xfrm>
            <a:off x="1743075" y="954088"/>
            <a:ext cx="252413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42" name="Flèche droite 41"/>
          <p:cNvSpPr/>
          <p:nvPr/>
        </p:nvSpPr>
        <p:spPr>
          <a:xfrm>
            <a:off x="1731963" y="1925638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3" name="Flèche droite 42"/>
          <p:cNvSpPr/>
          <p:nvPr/>
        </p:nvSpPr>
        <p:spPr>
          <a:xfrm>
            <a:off x="1749425" y="1460500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prstClr val="white"/>
              </a:solidFill>
              <a:sym typeface="Arial"/>
            </a:endParaRPr>
          </a:p>
        </p:txBody>
      </p:sp>
      <p:sp>
        <p:nvSpPr>
          <p:cNvPr id="44" name="Flèche droite 43"/>
          <p:cNvSpPr/>
          <p:nvPr/>
        </p:nvSpPr>
        <p:spPr>
          <a:xfrm>
            <a:off x="1728788" y="2881313"/>
            <a:ext cx="252412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5" name="Flèche droite 44"/>
          <p:cNvSpPr/>
          <p:nvPr/>
        </p:nvSpPr>
        <p:spPr>
          <a:xfrm>
            <a:off x="1717675" y="3360738"/>
            <a:ext cx="252413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6" name="Flèche droite 45"/>
          <p:cNvSpPr/>
          <p:nvPr/>
        </p:nvSpPr>
        <p:spPr>
          <a:xfrm>
            <a:off x="1728788" y="3816350"/>
            <a:ext cx="252412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7" name="Flèche droite 46"/>
          <p:cNvSpPr/>
          <p:nvPr/>
        </p:nvSpPr>
        <p:spPr>
          <a:xfrm>
            <a:off x="1717675" y="4264025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2141538" y="2419350"/>
            <a:ext cx="2555875" cy="2524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kern="0" dirty="0">
                <a:solidFill>
                  <a:srgbClr val="26338B"/>
                </a:solidFill>
                <a:sym typeface="Arial"/>
              </a:rPr>
              <a:t>NON</a:t>
            </a:r>
          </a:p>
        </p:txBody>
      </p:sp>
      <p:sp>
        <p:nvSpPr>
          <p:cNvPr id="49" name="Flèche droite 48"/>
          <p:cNvSpPr/>
          <p:nvPr/>
        </p:nvSpPr>
        <p:spPr>
          <a:xfrm>
            <a:off x="1731963" y="2438400"/>
            <a:ext cx="250825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6130" name="ZoneTexte 94"/>
          <p:cNvSpPr txBox="1">
            <a:spLocks noChangeArrowheads="1"/>
          </p:cNvSpPr>
          <p:nvPr/>
        </p:nvSpPr>
        <p:spPr bwMode="auto">
          <a:xfrm>
            <a:off x="7064377" y="735013"/>
            <a:ext cx="18335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200" b="1" dirty="0">
                <a:solidFill>
                  <a:srgbClr val="FF0000"/>
                </a:solidFill>
              </a:rPr>
              <a:t>La procédure continue</a:t>
            </a:r>
          </a:p>
        </p:txBody>
      </p:sp>
      <p:pic>
        <p:nvPicPr>
          <p:cNvPr id="46131" name="Shape 221" descr="parcoursup_ele01_logos/logo_parcoursup_ecrans/parcoursup_rvb_signa.png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989012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1548" y="113109"/>
            <a:ext cx="8639727" cy="301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91548" y="366712"/>
            <a:ext cx="430695" cy="244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81578"/>
            <a:ext cx="2743200" cy="613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7815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re 1"/>
          <p:cNvSpPr txBox="1">
            <a:spLocks noGrp="1"/>
          </p:cNvSpPr>
          <p:nvPr>
            <p:ph type="title"/>
          </p:nvPr>
        </p:nvSpPr>
        <p:spPr>
          <a:xfrm>
            <a:off x="218660" y="834886"/>
            <a:ext cx="8817389" cy="22080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Questrial" panose="020B0604020202020204" charset="0"/>
              <a:buNone/>
            </a:pPr>
            <a:r>
              <a:rPr lang="fr-FR" altLang="fr-FR" sz="1800" b="1" dirty="0" smtClean="0">
                <a:solidFill>
                  <a:srgbClr val="7030A0"/>
                </a:solidFill>
                <a:latin typeface="Questrial" panose="020B0604020202020204" charset="0"/>
                <a:cs typeface="Questrial" panose="020B0604020202020204" charset="0"/>
                <a:sym typeface="Questrial" panose="020B0604020202020204" charset="0"/>
              </a:rPr>
              <a:t>Charlotte reçoit une nouvelle proposition d’admission pour le BUT « G », vœu maintenu en attente :</a:t>
            </a:r>
            <a:br>
              <a:rPr lang="fr-FR" altLang="fr-FR" sz="1800" b="1" dirty="0" smtClean="0">
                <a:solidFill>
                  <a:srgbClr val="7030A0"/>
                </a:solidFill>
                <a:latin typeface="Questrial" panose="020B0604020202020204" charset="0"/>
                <a:cs typeface="Questrial" panose="020B0604020202020204" charset="0"/>
                <a:sym typeface="Questrial" panose="020B0604020202020204" charset="0"/>
              </a:rPr>
            </a:br>
            <a:endParaRPr lang="fr-FR" altLang="fr-FR" sz="1800" dirty="0" smtClean="0">
              <a:solidFill>
                <a:srgbClr val="7030A0"/>
              </a:solidFill>
              <a:latin typeface="Questrial" panose="020B0604020202020204" charset="0"/>
              <a:cs typeface="Questrial" panose="020B0604020202020204" charset="0"/>
              <a:sym typeface="Questrial" panose="020B060402020202020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331913" y="1800225"/>
            <a:ext cx="2339975" cy="252413"/>
          </a:xfrm>
          <a:prstGeom prst="roundRect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prstClr val="white"/>
                </a:solidFill>
                <a:sym typeface="Arial"/>
              </a:rPr>
              <a:t>En attente d’une place</a:t>
            </a:r>
          </a:p>
        </p:txBody>
      </p:sp>
      <p:sp>
        <p:nvSpPr>
          <p:cNvPr id="47108" name="ZoneTexte 33"/>
          <p:cNvSpPr txBox="1">
            <a:spLocks noChangeArrowheads="1"/>
          </p:cNvSpPr>
          <p:nvPr/>
        </p:nvSpPr>
        <p:spPr bwMode="auto">
          <a:xfrm>
            <a:off x="107950" y="1327151"/>
            <a:ext cx="2138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b="1" dirty="0">
                <a:solidFill>
                  <a:srgbClr val="26338B"/>
                </a:solidFill>
              </a:rPr>
              <a:t>Etat des vœux de </a:t>
            </a:r>
            <a:r>
              <a:rPr lang="fr-FR" altLang="fr-FR" sz="1000" b="1" dirty="0" smtClean="0">
                <a:solidFill>
                  <a:srgbClr val="26338B"/>
                </a:solidFill>
              </a:rPr>
              <a:t>Charlotte</a:t>
            </a:r>
            <a:endParaRPr lang="fr-FR" altLang="fr-FR" sz="1000" b="1" dirty="0">
              <a:solidFill>
                <a:srgbClr val="26338B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95250" y="1778000"/>
            <a:ext cx="1152525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BTS « B »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1319213" y="2314575"/>
            <a:ext cx="2339975" cy="252413"/>
          </a:xfrm>
          <a:prstGeom prst="roundRect">
            <a:avLst/>
          </a:prstGeom>
          <a:solidFill>
            <a:srgbClr val="51BA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prstClr val="white"/>
                </a:solidFill>
                <a:sym typeface="Arial"/>
              </a:rPr>
              <a:t>OUI (proposition d’admission)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00013" y="2300288"/>
            <a:ext cx="1152525" cy="252412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B</a:t>
            </a:r>
            <a:r>
              <a:rPr lang="fr-FR" sz="1000" b="1" kern="0" dirty="0" smtClean="0">
                <a:solidFill>
                  <a:srgbClr val="26338B"/>
                </a:solidFill>
                <a:sym typeface="Arial"/>
              </a:rPr>
              <a:t>UT </a:t>
            </a: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« F »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311275" y="2841625"/>
            <a:ext cx="2339975" cy="250825"/>
          </a:xfrm>
          <a:prstGeom prst="roundRect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prstClr val="white"/>
                </a:solidFill>
                <a:sym typeface="Arial"/>
              </a:rPr>
              <a:t>En attente d’une place</a:t>
            </a:r>
          </a:p>
        </p:txBody>
      </p:sp>
      <p:sp>
        <p:nvSpPr>
          <p:cNvPr id="9" name="Flèche droite 8"/>
          <p:cNvSpPr/>
          <p:nvPr/>
        </p:nvSpPr>
        <p:spPr>
          <a:xfrm>
            <a:off x="3849688" y="2860675"/>
            <a:ext cx="215900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92075" y="2827338"/>
            <a:ext cx="1152525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B</a:t>
            </a:r>
            <a:r>
              <a:rPr lang="fr-FR" sz="1000" b="1" kern="0" dirty="0" smtClean="0">
                <a:solidFill>
                  <a:srgbClr val="26338B"/>
                </a:solidFill>
                <a:sym typeface="Arial"/>
              </a:rPr>
              <a:t>UT </a:t>
            </a: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« G »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173538" y="2819400"/>
            <a:ext cx="2339975" cy="252413"/>
          </a:xfrm>
          <a:prstGeom prst="roundRect">
            <a:avLst/>
          </a:prstGeom>
          <a:solidFill>
            <a:srgbClr val="51BA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prstClr val="white"/>
                </a:solidFill>
                <a:sym typeface="Arial"/>
              </a:rPr>
              <a:t>OUI (proposition d’admission)</a:t>
            </a:r>
          </a:p>
        </p:txBody>
      </p:sp>
      <p:sp>
        <p:nvSpPr>
          <p:cNvPr id="12" name="Flèche droite 11"/>
          <p:cNvSpPr/>
          <p:nvPr/>
        </p:nvSpPr>
        <p:spPr>
          <a:xfrm>
            <a:off x="6646863" y="2857500"/>
            <a:ext cx="215900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965950" y="2808288"/>
            <a:ext cx="827088" cy="252412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Accepte</a:t>
            </a:r>
          </a:p>
        </p:txBody>
      </p:sp>
      <p:sp>
        <p:nvSpPr>
          <p:cNvPr id="14" name="Flèche droite 13"/>
          <p:cNvSpPr/>
          <p:nvPr/>
        </p:nvSpPr>
        <p:spPr>
          <a:xfrm>
            <a:off x="3849688" y="2344738"/>
            <a:ext cx="3024187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6970713" y="2339975"/>
            <a:ext cx="828675" cy="252413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Renonce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6977063" y="1811338"/>
            <a:ext cx="827087" cy="250825"/>
          </a:xfrm>
          <a:prstGeom prst="roundRect">
            <a:avLst/>
          </a:prstGeom>
          <a:solidFill>
            <a:srgbClr val="F28E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sym typeface="Arial"/>
              </a:rPr>
              <a:t>Renonce</a:t>
            </a:r>
          </a:p>
        </p:txBody>
      </p:sp>
      <p:sp>
        <p:nvSpPr>
          <p:cNvPr id="47121" name="ZoneTexte 94"/>
          <p:cNvSpPr txBox="1">
            <a:spLocks noChangeArrowheads="1"/>
          </p:cNvSpPr>
          <p:nvPr/>
        </p:nvSpPr>
        <p:spPr bwMode="auto">
          <a:xfrm>
            <a:off x="4432300" y="3044825"/>
            <a:ext cx="19446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b="1" dirty="0" smtClean="0">
                <a:solidFill>
                  <a:srgbClr val="26338B"/>
                </a:solidFill>
              </a:rPr>
              <a:t>Réponse dans les délais</a:t>
            </a:r>
            <a:endParaRPr lang="fr-FR" altLang="fr-FR" sz="1000" b="1" dirty="0">
              <a:solidFill>
                <a:srgbClr val="26338B"/>
              </a:solidFill>
            </a:endParaRPr>
          </a:p>
        </p:txBody>
      </p:sp>
      <p:sp>
        <p:nvSpPr>
          <p:cNvPr id="47122" name="ZoneTexte 43"/>
          <p:cNvSpPr txBox="1">
            <a:spLocks noChangeArrowheads="1"/>
          </p:cNvSpPr>
          <p:nvPr/>
        </p:nvSpPr>
        <p:spPr bwMode="auto">
          <a:xfrm>
            <a:off x="3756991" y="1323975"/>
            <a:ext cx="273429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b="1" dirty="0">
                <a:solidFill>
                  <a:srgbClr val="26338B"/>
                </a:solidFill>
              </a:rPr>
              <a:t>Charlotte reçoit une nouvelle réponse </a:t>
            </a:r>
            <a:r>
              <a:rPr lang="fr-FR" altLang="fr-FR" sz="1000" b="1" dirty="0" smtClean="0">
                <a:solidFill>
                  <a:srgbClr val="26338B"/>
                </a:solidFill>
              </a:rPr>
              <a:t>le</a:t>
            </a:r>
            <a:endParaRPr lang="fr-FR" altLang="fr-FR" sz="1000" b="1" dirty="0">
              <a:solidFill>
                <a:srgbClr val="26338B"/>
              </a:solidFill>
            </a:endParaRPr>
          </a:p>
        </p:txBody>
      </p:sp>
      <p:sp>
        <p:nvSpPr>
          <p:cNvPr id="19" name="Flèche droite 18"/>
          <p:cNvSpPr/>
          <p:nvPr/>
        </p:nvSpPr>
        <p:spPr>
          <a:xfrm>
            <a:off x="3849688" y="1830388"/>
            <a:ext cx="3024187" cy="206375"/>
          </a:xfrm>
          <a:prstGeom prst="rightArrow">
            <a:avLst/>
          </a:prstGeom>
          <a:solidFill>
            <a:srgbClr val="2633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00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47124" name="ZoneTexte 45"/>
          <p:cNvSpPr txBox="1">
            <a:spLocks noChangeArrowheads="1"/>
          </p:cNvSpPr>
          <p:nvPr/>
        </p:nvSpPr>
        <p:spPr bwMode="auto">
          <a:xfrm>
            <a:off x="6929437" y="1315184"/>
            <a:ext cx="1871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b="1" dirty="0" smtClean="0">
                <a:solidFill>
                  <a:srgbClr val="26338B"/>
                </a:solidFill>
              </a:rPr>
              <a:t>réponses </a:t>
            </a:r>
            <a:r>
              <a:rPr lang="fr-FR" altLang="fr-FR" sz="1000" b="1" dirty="0">
                <a:solidFill>
                  <a:srgbClr val="26338B"/>
                </a:solidFill>
              </a:rPr>
              <a:t>de </a:t>
            </a:r>
            <a:r>
              <a:rPr lang="fr-FR" altLang="fr-FR" sz="1000" b="1" dirty="0" smtClean="0">
                <a:solidFill>
                  <a:srgbClr val="26338B"/>
                </a:solidFill>
              </a:rPr>
              <a:t>Charlotte dans les délais indiqués</a:t>
            </a:r>
            <a:endParaRPr lang="fr-FR" altLang="fr-FR" sz="1000" b="1" dirty="0">
              <a:solidFill>
                <a:srgbClr val="26338B"/>
              </a:solidFill>
            </a:endParaRPr>
          </a:p>
        </p:txBody>
      </p:sp>
      <p:sp>
        <p:nvSpPr>
          <p:cNvPr id="21" name="Accolade fermante 20"/>
          <p:cNvSpPr/>
          <p:nvPr/>
        </p:nvSpPr>
        <p:spPr>
          <a:xfrm>
            <a:off x="7853363" y="1866900"/>
            <a:ext cx="288925" cy="1152525"/>
          </a:xfrm>
          <a:prstGeom prst="rightBrace">
            <a:avLst/>
          </a:prstGeom>
          <a:ln w="15875">
            <a:solidFill>
              <a:srgbClr val="26338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00" kern="0">
              <a:sym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189913" y="2082800"/>
            <a:ext cx="935037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Charlotte s’inscrit en </a:t>
            </a:r>
            <a:r>
              <a:rPr lang="fr-FR" sz="1000" b="1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000" b="1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G »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971550" y="3363913"/>
            <a:ext cx="723741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338B"/>
              </a:buClr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Charlotte accepte la proposition d’admission au </a:t>
            </a:r>
            <a:r>
              <a:rPr lang="fr-FR" sz="1200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G ». 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338B"/>
              </a:buClr>
              <a:defRPr/>
            </a:pPr>
            <a:endParaRPr lang="fr-FR" sz="1200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338B"/>
              </a:buClr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Elle renonce donc au </a:t>
            </a:r>
            <a:r>
              <a:rPr lang="fr-FR" sz="1200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F » qu’elle avait précédemment accepté et renonce aussi à son vœu de BTS « B » en attente car il l’intéresse moins que le </a:t>
            </a:r>
            <a:r>
              <a:rPr lang="fr-FR" sz="1200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G » qu’elle vient d’accepter.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26338B"/>
              </a:buClr>
              <a:defRPr/>
            </a:pPr>
            <a:endParaRPr lang="fr-FR" sz="1200" kern="0" dirty="0">
              <a:solidFill>
                <a:srgbClr val="26338B"/>
              </a:solidFill>
              <a:latin typeface="+mn-lt"/>
              <a:ea typeface="Arial"/>
              <a:cs typeface="+mn-cs"/>
              <a:sym typeface="Arial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338B"/>
              </a:buClr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Il ne lui reste plus qu’à s’inscrire administrativement au </a:t>
            </a:r>
            <a:r>
              <a:rPr lang="fr-FR" sz="1200" kern="0" dirty="0" smtClean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BUT </a:t>
            </a:r>
            <a:r>
              <a:rPr lang="fr-FR" sz="1200" kern="0" dirty="0">
                <a:solidFill>
                  <a:srgbClr val="26338B"/>
                </a:solidFill>
                <a:latin typeface="+mn-lt"/>
                <a:ea typeface="Arial"/>
                <a:cs typeface="+mn-cs"/>
                <a:sym typeface="Arial"/>
              </a:rPr>
              <a:t>« G » une fois les résultats du bac connus.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200" kern="0" dirty="0">
              <a:latin typeface="+mn-lt"/>
              <a:ea typeface="Arial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8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999" y="771550"/>
            <a:ext cx="8424000" cy="447614"/>
          </a:xfrm>
        </p:spPr>
        <p:txBody>
          <a:bodyPr/>
          <a:lstStyle/>
          <a:p>
            <a:r>
              <a:rPr lang="fr-FR" sz="2400"/>
              <a:t>Les solutions pour les candidats qui n’ont pas reçu de proposition d’admission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351862" y="1572324"/>
            <a:ext cx="8612626" cy="2708434"/>
          </a:xfrm>
        </p:spPr>
        <p:txBody>
          <a:bodyPr/>
          <a:lstStyle/>
          <a:p>
            <a:pPr lvl="0"/>
            <a:r>
              <a:rPr lang="fr-FR" sz="1600" b="1" dirty="0">
                <a:solidFill>
                  <a:srgbClr val="EC130E"/>
                </a:solidFill>
              </a:rPr>
              <a:t>&gt;</a:t>
            </a:r>
            <a:r>
              <a:rPr lang="fr-FR" sz="1600" b="1" dirty="0"/>
              <a:t> Dès le </a:t>
            </a:r>
            <a:r>
              <a:rPr lang="fr-FR" sz="1600" b="1" dirty="0" smtClean="0"/>
              <a:t>30 mai 2024 </a:t>
            </a:r>
            <a:r>
              <a:rPr lang="fr-FR" sz="1600" dirty="0"/>
              <a:t>: les lycéens qui n'ont fait que des demandes en formations sélectives et qui n’ont reçu que des réponses négatives peuvent </a:t>
            </a:r>
            <a:r>
              <a:rPr lang="fr-FR" sz="1600" b="1" dirty="0">
                <a:solidFill>
                  <a:srgbClr val="ED7454"/>
                </a:solidFill>
              </a:rPr>
              <a:t>demander</a:t>
            </a:r>
            <a:r>
              <a:rPr lang="fr-FR" sz="1600" dirty="0">
                <a:solidFill>
                  <a:srgbClr val="ED7454"/>
                </a:solidFill>
              </a:rPr>
              <a:t> </a:t>
            </a:r>
            <a:r>
              <a:rPr lang="fr-FR" sz="1600" b="1" dirty="0">
                <a:solidFill>
                  <a:srgbClr val="ED7454"/>
                </a:solidFill>
              </a:rPr>
              <a:t>un accompagnement individuel ou collectif au lycée ou dans un CIO</a:t>
            </a:r>
            <a:r>
              <a:rPr lang="fr-FR" sz="1600" dirty="0">
                <a:solidFill>
                  <a:srgbClr val="ED7454"/>
                </a:solidFill>
              </a:rPr>
              <a:t> </a:t>
            </a:r>
            <a:r>
              <a:rPr lang="fr-FR" sz="1600" b="1" dirty="0">
                <a:solidFill>
                  <a:srgbClr val="ED7454"/>
                </a:solidFill>
              </a:rPr>
              <a:t>pour définir un nouveau projet d’orientation et préparer la phase complémentaire</a:t>
            </a:r>
          </a:p>
          <a:p>
            <a:pPr lvl="0"/>
            <a:endParaRPr lang="fr-FR" sz="800" dirty="0"/>
          </a:p>
          <a:p>
            <a:pPr lvl="0"/>
            <a:r>
              <a:rPr lang="fr-FR" sz="1600" b="1" dirty="0">
                <a:solidFill>
                  <a:srgbClr val="EC130E"/>
                </a:solidFill>
              </a:rPr>
              <a:t>&gt;</a:t>
            </a:r>
            <a:r>
              <a:rPr lang="fr-FR" sz="1600" b="1" dirty="0"/>
              <a:t> Du </a:t>
            </a:r>
            <a:r>
              <a:rPr lang="fr-FR" sz="1600" b="1" dirty="0" smtClean="0"/>
              <a:t>11 </a:t>
            </a:r>
            <a:r>
              <a:rPr lang="fr-FR" sz="1600" b="1" dirty="0"/>
              <a:t>juin au </a:t>
            </a:r>
            <a:r>
              <a:rPr lang="fr-FR" sz="1600" b="1" dirty="0" smtClean="0"/>
              <a:t>12 </a:t>
            </a:r>
            <a:r>
              <a:rPr lang="fr-FR" sz="1600" b="1" dirty="0"/>
              <a:t>septembre </a:t>
            </a:r>
            <a:r>
              <a:rPr lang="fr-FR" sz="1600" b="1" dirty="0" smtClean="0"/>
              <a:t>2024 </a:t>
            </a:r>
            <a:r>
              <a:rPr lang="fr-FR" sz="1600" dirty="0"/>
              <a:t>: pendant la </a:t>
            </a:r>
            <a:r>
              <a:rPr lang="fr-FR" sz="1600" b="1" dirty="0">
                <a:solidFill>
                  <a:srgbClr val="ED7454"/>
                </a:solidFill>
              </a:rPr>
              <a:t>phase complémentaire</a:t>
            </a:r>
            <a:r>
              <a:rPr lang="fr-FR" sz="1600" dirty="0"/>
              <a:t>, les lycéens peuvent </a:t>
            </a:r>
            <a:r>
              <a:rPr lang="fr-FR" sz="1600" b="1" dirty="0">
                <a:solidFill>
                  <a:srgbClr val="ED7454"/>
                </a:solidFill>
              </a:rPr>
              <a:t>formuler jusqu’à 10 nouveaux vœux dans des formations disposant de places vacantes</a:t>
            </a:r>
          </a:p>
          <a:p>
            <a:pPr lvl="0"/>
            <a:endParaRPr lang="fr-FR" sz="800" dirty="0"/>
          </a:p>
          <a:p>
            <a:pPr lvl="0"/>
            <a:r>
              <a:rPr lang="fr-FR" sz="1600" b="1" dirty="0">
                <a:solidFill>
                  <a:srgbClr val="EC130E"/>
                </a:solidFill>
              </a:rPr>
              <a:t>&gt; </a:t>
            </a:r>
            <a:r>
              <a:rPr lang="fr-FR" sz="1600" b="1" dirty="0"/>
              <a:t>A partir </a:t>
            </a:r>
            <a:r>
              <a:rPr lang="fr-FR" sz="1600" b="1" dirty="0" smtClean="0"/>
              <a:t>de juillet 2024 </a:t>
            </a:r>
            <a:r>
              <a:rPr lang="fr-FR" sz="1600" dirty="0"/>
              <a:t>: les candidats peuvent solliciter depuis leur dossier </a:t>
            </a:r>
            <a:r>
              <a:rPr lang="fr-FR" sz="1600" b="1" dirty="0">
                <a:solidFill>
                  <a:srgbClr val="ED7454"/>
                </a:solidFill>
              </a:rPr>
              <a:t>l’accompagnement de la Commission d’Accès à l’Enseignement Supérieur</a:t>
            </a:r>
            <a:r>
              <a:rPr lang="fr-FR" sz="1600" dirty="0">
                <a:solidFill>
                  <a:srgbClr val="ED7454"/>
                </a:solidFill>
              </a:rPr>
              <a:t> </a:t>
            </a:r>
            <a:r>
              <a:rPr lang="fr-FR" sz="1600" b="1" dirty="0">
                <a:solidFill>
                  <a:srgbClr val="ED7454"/>
                </a:solidFill>
              </a:rPr>
              <a:t>(CAES) </a:t>
            </a:r>
            <a:r>
              <a:rPr lang="fr-FR" sz="1600" dirty="0"/>
              <a:t>de leur académie : elle étudie leur dossier et les aide à trouver une formation au plus près de leur projet en fonction des places disponibles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4" name="Rectangle 3"/>
          <p:cNvSpPr/>
          <p:nvPr/>
        </p:nvSpPr>
        <p:spPr>
          <a:xfrm>
            <a:off x="7010400" y="4783500"/>
            <a:ext cx="685800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7285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/>
              <a:t>L’inscription administrative dans la formation choisie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</p:nvPr>
        </p:nvSpPr>
        <p:spPr>
          <a:xfrm>
            <a:off x="251520" y="1347614"/>
            <a:ext cx="8424000" cy="3312368"/>
          </a:xfrm>
        </p:spPr>
        <p:txBody>
          <a:bodyPr/>
          <a:lstStyle/>
          <a:p>
            <a:pPr lvl="0"/>
            <a:r>
              <a:rPr lang="fr-FR" sz="1600" dirty="0"/>
              <a:t>Après </a:t>
            </a:r>
            <a:r>
              <a:rPr lang="fr-FR" sz="1600" b="1" dirty="0">
                <a:solidFill>
                  <a:srgbClr val="F28E65"/>
                </a:solidFill>
              </a:rPr>
              <a:t>avoir accepté définitivement la proposition d’admission de son choix et après avoir eu ses résultats au baccalauréat,</a:t>
            </a:r>
            <a:r>
              <a:rPr lang="fr-FR" sz="1600" dirty="0"/>
              <a:t> le lycéen procède à son inscription administrative. </a:t>
            </a:r>
          </a:p>
          <a:p>
            <a:pPr lvl="0"/>
            <a:endParaRPr lang="fr-FR" sz="800" dirty="0"/>
          </a:p>
          <a:p>
            <a:r>
              <a:rPr lang="fr-FR" sz="1600" dirty="0"/>
              <a:t>L’inscription administrative se fait </a:t>
            </a:r>
            <a:r>
              <a:rPr lang="fr-FR" sz="1600" b="1" dirty="0">
                <a:solidFill>
                  <a:srgbClr val="F28E65"/>
                </a:solidFill>
              </a:rPr>
              <a:t>directement auprès de l’établissement choisi </a:t>
            </a:r>
            <a:r>
              <a:rPr lang="fr-FR" sz="1600" dirty="0"/>
              <a:t>et pas sur Parcoursup.</a:t>
            </a:r>
          </a:p>
          <a:p>
            <a:pPr lvl="0"/>
            <a:endParaRPr lang="fr-FR" sz="800" b="1" dirty="0"/>
          </a:p>
          <a:p>
            <a:pPr lvl="0"/>
            <a:r>
              <a:rPr lang="fr-FR" sz="1600" b="1" dirty="0">
                <a:solidFill>
                  <a:srgbClr val="F28E65"/>
                </a:solidFill>
              </a:rPr>
              <a:t>Les modalités d’inscription sont propres à chaque établissement</a:t>
            </a:r>
            <a:r>
              <a:rPr lang="fr-FR" sz="1600" b="1" dirty="0"/>
              <a:t> : </a:t>
            </a:r>
          </a:p>
          <a:p>
            <a:pPr marL="285750" indent="-285750">
              <a:buClr>
                <a:srgbClr val="ED7454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Consulter les modalités d’inscription indiquées dans le dossier candidat sur Parcoursup. </a:t>
            </a:r>
          </a:p>
          <a:p>
            <a:pPr marL="285750" indent="-285750">
              <a:buClr>
                <a:srgbClr val="ED7454"/>
              </a:buClr>
              <a:buFont typeface="Arial" panose="020B0604020202020204" pitchFamily="34" charset="0"/>
              <a:buChar char="•"/>
            </a:pPr>
            <a:r>
              <a:rPr lang="fr-FR" sz="1600" b="1" u="sng" dirty="0"/>
              <a:t>Respecter la date limite indiquée. </a:t>
            </a:r>
          </a:p>
          <a:p>
            <a:pPr marL="285750" indent="-285750">
              <a:buClr>
                <a:srgbClr val="ED7454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Si le futur étudiant s’inscrit dans une formation en dehors de Parcoursup, il doit </a:t>
            </a:r>
            <a:r>
              <a:rPr lang="fr-FR" sz="1600" b="1" u="sng" dirty="0"/>
              <a:t>obligatoirement</a:t>
            </a:r>
            <a:r>
              <a:rPr lang="fr-FR" sz="1600" dirty="0"/>
              <a:t>  remettre une attestation de désinscription ou de non inscription sur Parcoursup qu’il télécharge </a:t>
            </a:r>
            <a:r>
              <a:rPr lang="fr-FR" sz="1600" dirty="0" smtClean="0"/>
              <a:t>via </a:t>
            </a:r>
            <a:r>
              <a:rPr lang="fr-FR" sz="1600" dirty="0"/>
              <a:t>la plateforme.</a:t>
            </a: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fr-FR" cap="all" dirty="0"/>
          </a:p>
        </p:txBody>
      </p:sp>
      <p:sp>
        <p:nvSpPr>
          <p:cNvPr id="4" name="Rectangle 3"/>
          <p:cNvSpPr/>
          <p:nvPr/>
        </p:nvSpPr>
        <p:spPr>
          <a:xfrm>
            <a:off x="6172200" y="4783500"/>
            <a:ext cx="1524000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3025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8759" y="824560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8035" y="857250"/>
            <a:ext cx="3548379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Prendre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connaissance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du calendrier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2024,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19498" y="824560"/>
            <a:ext cx="426212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modalités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fonctionnement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plateforme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5576" y="1038606"/>
            <a:ext cx="508698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des vidéos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tutos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pour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vous</a:t>
            </a:r>
            <a:r>
              <a:rPr sz="1400" b="1" spc="-5" dirty="0">
                <a:latin typeface="Arial"/>
                <a:cs typeface="Arial"/>
              </a:rPr>
              <a:t> familiariser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avec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procédure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8759" y="1550670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8035" y="1582674"/>
            <a:ext cx="290830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Ne pas attendre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dernière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minute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80942" y="1550670"/>
            <a:ext cx="50590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Arial"/>
                <a:cs typeface="Arial"/>
              </a:rPr>
              <a:t>pour </a:t>
            </a:r>
            <a:r>
              <a:rPr sz="1400" b="1" spc="-5" dirty="0">
                <a:latin typeface="Arial"/>
                <a:cs typeface="Arial"/>
              </a:rPr>
              <a:t>préparer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votre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projet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d’orientation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: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explorez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moteur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5576" y="1764030"/>
            <a:ext cx="800989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latin typeface="Arial"/>
                <a:cs typeface="Arial"/>
              </a:rPr>
              <a:t>de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recherche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des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formations,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consultez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les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fiches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des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formations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qui </a:t>
            </a:r>
            <a:r>
              <a:rPr sz="1400" b="1" spc="-10" dirty="0">
                <a:latin typeface="Arial"/>
                <a:cs typeface="Arial"/>
              </a:rPr>
              <a:t>vous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intéressent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 </a:t>
            </a:r>
            <a:r>
              <a:rPr sz="1400" b="1" spc="-5" dirty="0">
                <a:latin typeface="Arial"/>
                <a:cs typeface="Arial"/>
              </a:rPr>
              <a:t>aidez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latin typeface="Arial"/>
                <a:cs typeface="Arial"/>
              </a:rPr>
              <a:t>vous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chiffres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clés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8759" y="2489708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8035" y="2521457"/>
            <a:ext cx="7920355" cy="21336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Faites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intéressent,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autocensurez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pas, pensez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035" y="2734817"/>
            <a:ext cx="530669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diversifier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et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évitez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 ne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formuler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qu’un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seul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vœu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8759" y="3215386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8035" y="3246882"/>
            <a:ext cx="3710304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1400" b="1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restez</a:t>
            </a:r>
            <a:r>
              <a:rPr sz="1400" b="1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pas</a:t>
            </a:r>
            <a:r>
              <a:rPr sz="1400" b="1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seuls</a:t>
            </a:r>
            <a:r>
              <a:rPr sz="1400" b="1" spc="2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avec</a:t>
            </a:r>
            <a:r>
              <a:rPr sz="1400" b="1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400" b="1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questions</a:t>
            </a:r>
            <a:r>
              <a:rPr sz="1400" b="1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11777" y="3215386"/>
            <a:ext cx="42538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Arial"/>
                <a:cs typeface="Arial"/>
              </a:rPr>
              <a:t>échangez</a:t>
            </a:r>
            <a:r>
              <a:rPr sz="1400" b="1" spc="30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</a:t>
            </a:r>
            <a:r>
              <a:rPr sz="1400" b="1" spc="29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sein</a:t>
            </a:r>
            <a:r>
              <a:rPr sz="1400" b="1" spc="29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</a:t>
            </a:r>
            <a:r>
              <a:rPr sz="1400" b="1" spc="30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votre</a:t>
            </a:r>
            <a:r>
              <a:rPr sz="1400" b="1" spc="28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lycée</a:t>
            </a:r>
            <a:r>
              <a:rPr sz="1400" b="1" spc="3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et</a:t>
            </a:r>
            <a:r>
              <a:rPr sz="1400" b="1" spc="29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profiter</a:t>
            </a:r>
            <a:r>
              <a:rPr sz="1400" b="1" spc="30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5576" y="3428746"/>
            <a:ext cx="804037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236345" algn="l"/>
                <a:tab pos="1581785" algn="l"/>
                <a:tab pos="2640330" algn="l"/>
                <a:tab pos="3173730" algn="l"/>
                <a:tab pos="3562350" algn="l"/>
                <a:tab pos="4734560" algn="l"/>
                <a:tab pos="5033010" algn="l"/>
                <a:tab pos="5958205" algn="l"/>
                <a:tab pos="6316345" algn="l"/>
                <a:tab pos="7266305" algn="l"/>
                <a:tab pos="7464425" algn="l"/>
              </a:tabLst>
            </a:pPr>
            <a:r>
              <a:rPr sz="1400" b="1" spc="-10" dirty="0">
                <a:latin typeface="Arial"/>
                <a:cs typeface="Arial"/>
              </a:rPr>
              <a:t>oppo</a:t>
            </a:r>
            <a:r>
              <a:rPr sz="1400" b="1" dirty="0">
                <a:latin typeface="Arial"/>
                <a:cs typeface="Arial"/>
              </a:rPr>
              <a:t>rt</a:t>
            </a:r>
            <a:r>
              <a:rPr sz="1400" b="1" spc="-20" dirty="0">
                <a:latin typeface="Arial"/>
                <a:cs typeface="Arial"/>
              </a:rPr>
              <a:t>u</a:t>
            </a:r>
            <a:r>
              <a:rPr sz="1400" b="1" spc="-10" dirty="0">
                <a:latin typeface="Arial"/>
                <a:cs typeface="Arial"/>
              </a:rPr>
              <a:t>ni</a:t>
            </a:r>
            <a:r>
              <a:rPr sz="1400" b="1" dirty="0">
                <a:latin typeface="Arial"/>
                <a:cs typeface="Arial"/>
              </a:rPr>
              <a:t>t</a:t>
            </a:r>
            <a:r>
              <a:rPr sz="1400" b="1" spc="-15" dirty="0">
                <a:latin typeface="Arial"/>
                <a:cs typeface="Arial"/>
              </a:rPr>
              <a:t>é</a:t>
            </a:r>
            <a:r>
              <a:rPr sz="1400" b="1" dirty="0">
                <a:latin typeface="Arial"/>
                <a:cs typeface="Arial"/>
              </a:rPr>
              <a:t>s	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e	re</a:t>
            </a:r>
            <a:r>
              <a:rPr sz="1400" b="1" spc="-2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c</a:t>
            </a:r>
            <a:r>
              <a:rPr sz="1400" b="1" spc="-10" dirty="0">
                <a:latin typeface="Arial"/>
                <a:cs typeface="Arial"/>
              </a:rPr>
              <a:t>on</a:t>
            </a:r>
            <a:r>
              <a:rPr sz="1400" b="1" spc="-15" dirty="0">
                <a:latin typeface="Arial"/>
                <a:cs typeface="Arial"/>
              </a:rPr>
              <a:t>t</a:t>
            </a:r>
            <a:r>
              <a:rPr sz="1400" b="1" dirty="0">
                <a:latin typeface="Arial"/>
                <a:cs typeface="Arial"/>
              </a:rPr>
              <a:t>res	a</a:t>
            </a:r>
            <a:r>
              <a:rPr sz="1400" b="1" spc="-15" dirty="0">
                <a:latin typeface="Arial"/>
                <a:cs typeface="Arial"/>
              </a:rPr>
              <a:t>ve</a:t>
            </a:r>
            <a:r>
              <a:rPr sz="1400" b="1" dirty="0">
                <a:latin typeface="Arial"/>
                <a:cs typeface="Arial"/>
              </a:rPr>
              <a:t>c	les	e</a:t>
            </a:r>
            <a:r>
              <a:rPr sz="1400" b="1" spc="-2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s</a:t>
            </a:r>
            <a:r>
              <a:rPr sz="1400" b="1" spc="-15" dirty="0">
                <a:latin typeface="Arial"/>
                <a:cs typeface="Arial"/>
              </a:rPr>
              <a:t>e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10" dirty="0">
                <a:latin typeface="Arial"/>
                <a:cs typeface="Arial"/>
              </a:rPr>
              <a:t>g</a:t>
            </a:r>
            <a:r>
              <a:rPr sz="1400" b="1" spc="-2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a</a:t>
            </a:r>
            <a:r>
              <a:rPr sz="1400" b="1" spc="-2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ts	</a:t>
            </a:r>
            <a:r>
              <a:rPr sz="1400" b="1" spc="-5" dirty="0">
                <a:latin typeface="Arial"/>
                <a:cs typeface="Arial"/>
              </a:rPr>
              <a:t>e</a:t>
            </a:r>
            <a:r>
              <a:rPr sz="1400" b="1" dirty="0">
                <a:latin typeface="Arial"/>
                <a:cs typeface="Arial"/>
              </a:rPr>
              <a:t>t	</a:t>
            </a:r>
            <a:r>
              <a:rPr sz="1400" b="1" spc="-15" dirty="0">
                <a:latin typeface="Arial"/>
                <a:cs typeface="Arial"/>
              </a:rPr>
              <a:t>é</a:t>
            </a:r>
            <a:r>
              <a:rPr sz="1400" b="1" dirty="0">
                <a:latin typeface="Arial"/>
                <a:cs typeface="Arial"/>
              </a:rPr>
              <a:t>t</a:t>
            </a:r>
            <a:r>
              <a:rPr sz="1400" b="1" spc="-10" dirty="0">
                <a:latin typeface="Arial"/>
                <a:cs typeface="Arial"/>
              </a:rPr>
              <a:t>u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ia</a:t>
            </a:r>
            <a:r>
              <a:rPr sz="1400" b="1" spc="-2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ts	</a:t>
            </a:r>
            <a:r>
              <a:rPr sz="1400" b="1" spc="-1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u	s</a:t>
            </a:r>
            <a:r>
              <a:rPr sz="1400" b="1" spc="-20" dirty="0">
                <a:latin typeface="Arial"/>
                <a:cs typeface="Arial"/>
              </a:rPr>
              <a:t>u</a:t>
            </a:r>
            <a:r>
              <a:rPr sz="1400" b="1" spc="-10" dirty="0">
                <a:latin typeface="Arial"/>
                <a:cs typeface="Arial"/>
              </a:rPr>
              <a:t>p</a:t>
            </a:r>
            <a:r>
              <a:rPr sz="1400" b="1" dirty="0">
                <a:latin typeface="Arial"/>
                <a:cs typeface="Arial"/>
              </a:rPr>
              <a:t>é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dirty="0">
                <a:latin typeface="Arial"/>
                <a:cs typeface="Arial"/>
              </a:rPr>
              <a:t>ie</a:t>
            </a:r>
            <a:r>
              <a:rPr sz="1400" b="1" spc="-20" dirty="0">
                <a:latin typeface="Arial"/>
                <a:cs typeface="Arial"/>
              </a:rPr>
              <a:t>u</a:t>
            </a:r>
            <a:r>
              <a:rPr sz="1400" b="1" dirty="0">
                <a:latin typeface="Arial"/>
                <a:cs typeface="Arial"/>
              </a:rPr>
              <a:t>r	:	s</a:t>
            </a:r>
            <a:r>
              <a:rPr sz="1400" b="1" spc="-1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l</a:t>
            </a:r>
            <a:r>
              <a:rPr sz="1400" b="1" spc="-10" dirty="0">
                <a:latin typeface="Arial"/>
                <a:cs typeface="Arial"/>
              </a:rPr>
              <a:t>on</a:t>
            </a:r>
            <a:r>
              <a:rPr sz="1400" b="1" dirty="0">
                <a:latin typeface="Arial"/>
                <a:cs typeface="Arial"/>
              </a:rPr>
              <a:t>s  </a:t>
            </a:r>
            <a:r>
              <a:rPr sz="1400" b="1" spc="-5" dirty="0">
                <a:latin typeface="Arial"/>
                <a:cs typeface="Arial"/>
              </a:rPr>
              <a:t>d’orientation,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Lives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Parcoursup,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journées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portes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ouvertes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38035" y="4185691"/>
            <a:ext cx="4703445" cy="200025"/>
          </a:xfrm>
          <a:custGeom>
            <a:avLst/>
            <a:gdLst/>
            <a:ahLst/>
            <a:cxnLst/>
            <a:rect l="l" t="t" r="r" b="b"/>
            <a:pathLst>
              <a:path w="4703445" h="200025">
                <a:moveTo>
                  <a:pt x="1068247" y="0"/>
                </a:moveTo>
                <a:lnTo>
                  <a:pt x="921956" y="0"/>
                </a:lnTo>
                <a:lnTo>
                  <a:pt x="787908" y="0"/>
                </a:lnTo>
                <a:lnTo>
                  <a:pt x="0" y="0"/>
                </a:lnTo>
                <a:lnTo>
                  <a:pt x="0" y="199644"/>
                </a:lnTo>
                <a:lnTo>
                  <a:pt x="787844" y="199644"/>
                </a:lnTo>
                <a:lnTo>
                  <a:pt x="921956" y="199644"/>
                </a:lnTo>
                <a:lnTo>
                  <a:pt x="1068247" y="199644"/>
                </a:lnTo>
                <a:lnTo>
                  <a:pt x="1068247" y="0"/>
                </a:lnTo>
                <a:close/>
              </a:path>
              <a:path w="4703445" h="200025">
                <a:moveTo>
                  <a:pt x="2607487" y="0"/>
                </a:moveTo>
                <a:lnTo>
                  <a:pt x="2401760" y="0"/>
                </a:lnTo>
                <a:lnTo>
                  <a:pt x="2267648" y="0"/>
                </a:lnTo>
                <a:lnTo>
                  <a:pt x="1203896" y="0"/>
                </a:lnTo>
                <a:lnTo>
                  <a:pt x="1068260" y="0"/>
                </a:lnTo>
                <a:lnTo>
                  <a:pt x="1068260" y="199644"/>
                </a:lnTo>
                <a:lnTo>
                  <a:pt x="1203896" y="199644"/>
                </a:lnTo>
                <a:lnTo>
                  <a:pt x="2267648" y="199644"/>
                </a:lnTo>
                <a:lnTo>
                  <a:pt x="2401760" y="199644"/>
                </a:lnTo>
                <a:lnTo>
                  <a:pt x="2607487" y="199644"/>
                </a:lnTo>
                <a:lnTo>
                  <a:pt x="2607487" y="0"/>
                </a:lnTo>
                <a:close/>
              </a:path>
              <a:path w="4703445" h="200025">
                <a:moveTo>
                  <a:pt x="4703000" y="0"/>
                </a:moveTo>
                <a:lnTo>
                  <a:pt x="4703000" y="0"/>
                </a:lnTo>
                <a:lnTo>
                  <a:pt x="2607500" y="0"/>
                </a:lnTo>
                <a:lnTo>
                  <a:pt x="2607500" y="199644"/>
                </a:lnTo>
                <a:lnTo>
                  <a:pt x="4703000" y="199644"/>
                </a:lnTo>
                <a:lnTo>
                  <a:pt x="47030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38759" y="4154220"/>
            <a:ext cx="832675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  <a:tabLst>
                <a:tab pos="299085" algn="l"/>
                <a:tab pos="1221105" algn="l"/>
                <a:tab pos="1503045" algn="l"/>
                <a:tab pos="2701290" algn="l"/>
                <a:tab pos="3041015" algn="l"/>
                <a:tab pos="3322954" algn="l"/>
                <a:tab pos="3969385" algn="l"/>
                <a:tab pos="5185410" algn="l"/>
                <a:tab pos="5527040" algn="l"/>
                <a:tab pos="6074410" algn="l"/>
                <a:tab pos="6729730" algn="l"/>
                <a:tab pos="7167245" algn="l"/>
                <a:tab pos="8010525" algn="l"/>
              </a:tabLst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	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ntici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ez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rou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t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ph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’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ad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si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,	</a:t>
            </a:r>
            <a:r>
              <a:rPr sz="1400" b="1" spc="-5" dirty="0">
                <a:latin typeface="Arial"/>
                <a:cs typeface="Arial"/>
              </a:rPr>
              <a:t>e</a:t>
            </a:r>
            <a:r>
              <a:rPr sz="1400" b="1" dirty="0">
                <a:latin typeface="Arial"/>
                <a:cs typeface="Arial"/>
              </a:rPr>
              <a:t>n	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spc="-10" dirty="0">
                <a:latin typeface="Arial"/>
                <a:cs typeface="Arial"/>
              </a:rPr>
              <a:t>ou</a:t>
            </a:r>
            <a:r>
              <a:rPr sz="1400" b="1" dirty="0">
                <a:latin typeface="Arial"/>
                <a:cs typeface="Arial"/>
              </a:rPr>
              <a:t>s	</a:t>
            </a:r>
            <a:r>
              <a:rPr sz="1400" b="1" spc="-1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t	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es	c</a:t>
            </a:r>
            <a:r>
              <a:rPr sz="1400" b="1" spc="-10" dirty="0">
                <a:latin typeface="Arial"/>
                <a:cs typeface="Arial"/>
              </a:rPr>
              <a:t>on</a:t>
            </a:r>
            <a:r>
              <a:rPr sz="1400" b="1" spc="-15" dirty="0">
                <a:latin typeface="Arial"/>
                <a:cs typeface="Arial"/>
              </a:rPr>
              <a:t>se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1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s	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spc="-15" dirty="0">
                <a:latin typeface="Arial"/>
                <a:cs typeface="Arial"/>
              </a:rPr>
              <a:t>e</a:t>
            </a:r>
            <a:r>
              <a:rPr sz="1400" b="1" dirty="0">
                <a:latin typeface="Arial"/>
                <a:cs typeface="Arial"/>
              </a:rPr>
              <a:t>s  </a:t>
            </a:r>
            <a:r>
              <a:rPr sz="1400" b="1" spc="-5" dirty="0">
                <a:latin typeface="Arial"/>
                <a:cs typeface="Arial"/>
              </a:rPr>
              <a:t>enseignants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du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supérieur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et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des </a:t>
            </a:r>
            <a:r>
              <a:rPr sz="1400" b="1" dirty="0">
                <a:latin typeface="Arial"/>
                <a:cs typeface="Arial"/>
              </a:rPr>
              <a:t>chiffres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clés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renseignés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dans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les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fiches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des formations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38035" y="4655083"/>
            <a:ext cx="50800" cy="200025"/>
          </a:xfrm>
          <a:custGeom>
            <a:avLst/>
            <a:gdLst/>
            <a:ahLst/>
            <a:cxnLst/>
            <a:rect l="l" t="t" r="r" b="b"/>
            <a:pathLst>
              <a:path w="50800" h="200025">
                <a:moveTo>
                  <a:pt x="50292" y="0"/>
                </a:moveTo>
                <a:lnTo>
                  <a:pt x="0" y="0"/>
                </a:lnTo>
                <a:lnTo>
                  <a:pt x="0" y="199643"/>
                </a:lnTo>
                <a:lnTo>
                  <a:pt x="50292" y="199643"/>
                </a:lnTo>
                <a:lnTo>
                  <a:pt x="502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20"/>
          <p:cNvGrpSpPr/>
          <p:nvPr/>
        </p:nvGrpSpPr>
        <p:grpSpPr>
          <a:xfrm>
            <a:off x="4206240" y="188976"/>
            <a:ext cx="4476115" cy="356870"/>
            <a:chOff x="4206240" y="188976"/>
            <a:chExt cx="4476115" cy="356870"/>
          </a:xfrm>
        </p:grpSpPr>
        <p:sp>
          <p:nvSpPr>
            <p:cNvPr id="21" name="object 21"/>
            <p:cNvSpPr/>
            <p:nvPr/>
          </p:nvSpPr>
          <p:spPr>
            <a:xfrm>
              <a:off x="4212336" y="195072"/>
              <a:ext cx="4464050" cy="344805"/>
            </a:xfrm>
            <a:custGeom>
              <a:avLst/>
              <a:gdLst/>
              <a:ahLst/>
              <a:cxnLst/>
              <a:rect l="l" t="t" r="r" b="b"/>
              <a:pathLst>
                <a:path w="4464050" h="344805">
                  <a:moveTo>
                    <a:pt x="4406392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4406392" y="344424"/>
                  </a:lnTo>
                  <a:lnTo>
                    <a:pt x="4428755" y="339919"/>
                  </a:lnTo>
                  <a:lnTo>
                    <a:pt x="4447000" y="327628"/>
                  </a:lnTo>
                  <a:lnTo>
                    <a:pt x="4459291" y="309383"/>
                  </a:lnTo>
                  <a:lnTo>
                    <a:pt x="4463795" y="287019"/>
                  </a:lnTo>
                  <a:lnTo>
                    <a:pt x="4463795" y="57403"/>
                  </a:lnTo>
                  <a:lnTo>
                    <a:pt x="4459291" y="35040"/>
                  </a:lnTo>
                  <a:lnTo>
                    <a:pt x="4447000" y="16795"/>
                  </a:lnTo>
                  <a:lnTo>
                    <a:pt x="4428755" y="4504"/>
                  </a:lnTo>
                  <a:lnTo>
                    <a:pt x="440639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212336" y="195072"/>
              <a:ext cx="4464050" cy="344805"/>
            </a:xfrm>
            <a:custGeom>
              <a:avLst/>
              <a:gdLst/>
              <a:ahLst/>
              <a:cxnLst/>
              <a:rect l="l" t="t" r="r" b="b"/>
              <a:pathLst>
                <a:path w="446405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4406392" y="0"/>
                  </a:lnTo>
                  <a:lnTo>
                    <a:pt x="4428755" y="4504"/>
                  </a:lnTo>
                  <a:lnTo>
                    <a:pt x="4447000" y="16795"/>
                  </a:lnTo>
                  <a:lnTo>
                    <a:pt x="4459291" y="35040"/>
                  </a:lnTo>
                  <a:lnTo>
                    <a:pt x="4463795" y="57403"/>
                  </a:lnTo>
                  <a:lnTo>
                    <a:pt x="4463795" y="287019"/>
                  </a:lnTo>
                  <a:lnTo>
                    <a:pt x="4459291" y="309383"/>
                  </a:lnTo>
                  <a:lnTo>
                    <a:pt x="4447000" y="327628"/>
                  </a:lnTo>
                  <a:lnTo>
                    <a:pt x="4428755" y="339919"/>
                  </a:lnTo>
                  <a:lnTo>
                    <a:pt x="4406392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192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90645">
              <a:lnSpc>
                <a:spcPct val="100000"/>
              </a:lnSpc>
              <a:spcBef>
                <a:spcPts val="105"/>
              </a:spcBef>
            </a:pPr>
            <a:r>
              <a:rPr dirty="0"/>
              <a:t>5</a:t>
            </a:r>
            <a:r>
              <a:rPr spc="-10" dirty="0"/>
              <a:t> </a:t>
            </a:r>
            <a:r>
              <a:rPr spc="-5" dirty="0"/>
              <a:t>conseils</a:t>
            </a:r>
            <a:r>
              <a:rPr spc="-40" dirty="0"/>
              <a:t> </a:t>
            </a:r>
            <a:r>
              <a:rPr spc="-10" dirty="0"/>
              <a:t>pour</a:t>
            </a:r>
            <a:r>
              <a:rPr spc="-15" dirty="0"/>
              <a:t> </a:t>
            </a:r>
            <a:r>
              <a:rPr spc="-5" dirty="0"/>
              <a:t>aborder</a:t>
            </a:r>
            <a:r>
              <a:rPr spc="-10" dirty="0"/>
              <a:t> </a:t>
            </a:r>
            <a:r>
              <a:rPr dirty="0"/>
              <a:t>sereinement</a:t>
            </a:r>
            <a:r>
              <a:rPr spc="-30" dirty="0"/>
              <a:t> </a:t>
            </a:r>
            <a:r>
              <a:rPr spc="-5" dirty="0"/>
              <a:t>Parcoursup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462915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2348" y="1796414"/>
            <a:ext cx="4401820" cy="227329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6515">
              <a:lnSpc>
                <a:spcPts val="1755"/>
              </a:lnSpc>
            </a:pPr>
            <a:r>
              <a:rPr sz="1600" b="1" spc="-5" dirty="0">
                <a:latin typeface="Arial"/>
                <a:cs typeface="Arial"/>
              </a:rPr>
              <a:t>Le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numéro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vert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(à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partir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du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17 </a:t>
            </a:r>
            <a:r>
              <a:rPr sz="1600" b="1" spc="-10" dirty="0">
                <a:latin typeface="Arial"/>
                <a:cs typeface="Arial"/>
              </a:rPr>
              <a:t>janvier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2024)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3059" y="1763013"/>
            <a:ext cx="60686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57420" algn="l"/>
              </a:tabLst>
            </a:pPr>
            <a:r>
              <a:rPr sz="1600" spc="-5" dirty="0">
                <a:solidFill>
                  <a:srgbClr val="FF0000"/>
                </a:solidFill>
                <a:latin typeface="Courier New"/>
                <a:cs typeface="Courier New"/>
              </a:rPr>
              <a:t>o	</a:t>
            </a:r>
            <a:r>
              <a:rPr sz="1600" b="1" spc="-5" dirty="0">
                <a:latin typeface="Arial"/>
                <a:cs typeface="Arial"/>
              </a:rPr>
              <a:t>0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800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400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070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9876" y="2006853"/>
            <a:ext cx="60210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 MT"/>
                <a:cs typeface="Arial MT"/>
              </a:rPr>
              <a:t>(Numéros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spécifiques</a:t>
            </a:r>
            <a:r>
              <a:rPr sz="1600" spc="-10" dirty="0">
                <a:latin typeface="Arial MT"/>
                <a:cs typeface="Arial MT"/>
              </a:rPr>
              <a:t> pour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l’Outre-mer</a:t>
            </a:r>
            <a:r>
              <a:rPr sz="1600" spc="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indiqués sur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Parcoursup.fr)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3059" y="2592069"/>
            <a:ext cx="1473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2348" y="2625470"/>
            <a:ext cx="2306320" cy="227329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6515">
              <a:lnSpc>
                <a:spcPts val="1755"/>
              </a:lnSpc>
            </a:pPr>
            <a:r>
              <a:rPr sz="1600" b="1" spc="-5" dirty="0">
                <a:latin typeface="Arial"/>
                <a:cs typeface="Arial"/>
              </a:rPr>
              <a:t>La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messagerie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contact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46019" y="2592069"/>
            <a:ext cx="26416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 MT"/>
                <a:cs typeface="Arial MT"/>
              </a:rPr>
              <a:t>depuis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dossier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Parcoursup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3059" y="3177666"/>
            <a:ext cx="1473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2348" y="3210686"/>
            <a:ext cx="5082540" cy="227329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6515">
              <a:lnSpc>
                <a:spcPts val="1755"/>
              </a:lnSpc>
            </a:pPr>
            <a:r>
              <a:rPr sz="1600" b="1" spc="-5" dirty="0">
                <a:latin typeface="Arial"/>
                <a:cs typeface="Arial"/>
              </a:rPr>
              <a:t>Les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réseaux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sociaux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(Instagram,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Twitter,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Facebook)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23001" y="3177666"/>
            <a:ext cx="24231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pour </a:t>
            </a:r>
            <a:r>
              <a:rPr sz="1600" b="1" spc="-15" dirty="0">
                <a:latin typeface="Arial"/>
                <a:cs typeface="Arial"/>
              </a:rPr>
              <a:t>suivre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l’actualité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de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9876" y="3421507"/>
            <a:ext cx="35109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Parcoursup et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recevoir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des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conseils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54863" y="933958"/>
            <a:ext cx="8181975" cy="6623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510"/>
              </a:lnSpc>
              <a:spcBef>
                <a:spcPts val="95"/>
              </a:spcBef>
            </a:pPr>
            <a:r>
              <a:rPr sz="2200" spc="-5" dirty="0"/>
              <a:t>Des services</a:t>
            </a:r>
            <a:r>
              <a:rPr sz="2200" spc="20" dirty="0"/>
              <a:t> </a:t>
            </a:r>
            <a:r>
              <a:rPr sz="2200" spc="-5" dirty="0"/>
              <a:t>pour</a:t>
            </a:r>
            <a:r>
              <a:rPr sz="2200" spc="10" dirty="0"/>
              <a:t> </a:t>
            </a:r>
            <a:r>
              <a:rPr sz="2200" spc="-5" dirty="0"/>
              <a:t>vous</a:t>
            </a:r>
            <a:r>
              <a:rPr sz="2200" spc="30" dirty="0"/>
              <a:t> </a:t>
            </a:r>
            <a:r>
              <a:rPr sz="2200" spc="-5" dirty="0"/>
              <a:t>informer</a:t>
            </a:r>
            <a:r>
              <a:rPr sz="2200" dirty="0"/>
              <a:t> </a:t>
            </a:r>
            <a:r>
              <a:rPr sz="2200" spc="-5" dirty="0"/>
              <a:t>et</a:t>
            </a:r>
            <a:r>
              <a:rPr sz="2200" spc="15" dirty="0"/>
              <a:t> </a:t>
            </a:r>
            <a:r>
              <a:rPr sz="2200" spc="-5" dirty="0"/>
              <a:t>répondre</a:t>
            </a:r>
            <a:r>
              <a:rPr sz="2200" spc="30" dirty="0"/>
              <a:t> </a:t>
            </a:r>
            <a:r>
              <a:rPr sz="2200" spc="-5" dirty="0"/>
              <a:t>à</a:t>
            </a:r>
            <a:r>
              <a:rPr sz="2200" dirty="0"/>
              <a:t> </a:t>
            </a:r>
            <a:r>
              <a:rPr sz="2200" spc="-5" dirty="0"/>
              <a:t>vos</a:t>
            </a:r>
            <a:r>
              <a:rPr sz="2200" spc="20" dirty="0"/>
              <a:t> </a:t>
            </a:r>
            <a:r>
              <a:rPr sz="2200" spc="-5" dirty="0"/>
              <a:t>questions</a:t>
            </a:r>
            <a:endParaRPr sz="2200"/>
          </a:p>
          <a:p>
            <a:pPr marL="12700">
              <a:lnSpc>
                <a:spcPts val="2510"/>
              </a:lnSpc>
            </a:pPr>
            <a:r>
              <a:rPr sz="2200" spc="-5" dirty="0"/>
              <a:t>tout</a:t>
            </a:r>
            <a:r>
              <a:rPr sz="2200" spc="15" dirty="0"/>
              <a:t> </a:t>
            </a:r>
            <a:r>
              <a:rPr sz="2200" spc="-5" dirty="0"/>
              <a:t>au</a:t>
            </a:r>
            <a:r>
              <a:rPr sz="2200" spc="10" dirty="0"/>
              <a:t> </a:t>
            </a:r>
            <a:r>
              <a:rPr sz="2200" spc="-5" dirty="0"/>
              <a:t>long</a:t>
            </a:r>
            <a:r>
              <a:rPr sz="2200" spc="10" dirty="0"/>
              <a:t> </a:t>
            </a:r>
            <a:r>
              <a:rPr sz="2200" spc="-5" dirty="0"/>
              <a:t>de</a:t>
            </a:r>
            <a:r>
              <a:rPr sz="2200" spc="10" dirty="0"/>
              <a:t> </a:t>
            </a:r>
            <a:r>
              <a:rPr sz="2200" spc="-5" dirty="0"/>
              <a:t>la procédure</a:t>
            </a:r>
            <a:endParaRPr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hape 490"/>
          <p:cNvSpPr txBox="1">
            <a:spLocks noGrp="1"/>
          </p:cNvSpPr>
          <p:nvPr>
            <p:ph type="title"/>
          </p:nvPr>
        </p:nvSpPr>
        <p:spPr>
          <a:xfrm>
            <a:off x="378619" y="801757"/>
            <a:ext cx="8521700" cy="344556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fr-FR" altLang="fr-FR" sz="2000" b="1" dirty="0" smtClean="0">
                <a:latin typeface="Arial" panose="020B0604020202020204" pitchFamily="34" charset="0"/>
                <a:cs typeface="Arial" panose="020B0604020202020204" pitchFamily="34" charset="0"/>
                <a:sym typeface="Questrial" panose="020B0604020202020204" charset="0"/>
              </a:rPr>
              <a:t>Les personnes ressources</a:t>
            </a:r>
            <a:r>
              <a:rPr lang="fr-FR" sz="2000" dirty="0"/>
              <a:t> pour préparer son projet d’orientation </a:t>
            </a:r>
            <a:endParaRPr lang="fr-FR" altLang="fr-FR" sz="2000" b="1" dirty="0" smtClean="0">
              <a:latin typeface="Arial" panose="020B0604020202020204" pitchFamily="34" charset="0"/>
              <a:cs typeface="Arial" panose="020B0604020202020204" pitchFamily="34" charset="0"/>
              <a:sym typeface="Questrial" panose="020B0604020202020204" charset="0"/>
            </a:endParaRPr>
          </a:p>
        </p:txBody>
      </p:sp>
      <p:pic>
        <p:nvPicPr>
          <p:cNvPr id="52227" name="Shape 491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5775" y="1398588"/>
            <a:ext cx="1744663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Shape 492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7138" y="1398588"/>
            <a:ext cx="1744662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Shape 493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8500" y="1398588"/>
            <a:ext cx="174625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5" name="Shape 495"/>
          <p:cNvSpPr/>
          <p:nvPr/>
        </p:nvSpPr>
        <p:spPr>
          <a:xfrm>
            <a:off x="1865313" y="3457575"/>
            <a:ext cx="1525587" cy="530225"/>
          </a:xfrm>
          <a:prstGeom prst="roundRect">
            <a:avLst>
              <a:gd name="adj" fmla="val 16667"/>
            </a:avLst>
          </a:prstGeom>
          <a:solidFill>
            <a:srgbClr val="FF3232"/>
          </a:solidFill>
          <a:ln>
            <a:noFill/>
          </a:ln>
          <a:effectLst>
            <a:outerShdw blurRad="57150" dist="95250" dir="1800000" algn="bl" rotWithShape="0">
              <a:srgbClr val="B7B7B7">
                <a:alpha val="89000"/>
              </a:srgbClr>
            </a:outerShdw>
          </a:effectLst>
        </p:spPr>
        <p:txBody>
          <a:bodyPr lIns="91425" tIns="91425" rIns="91425" bIns="9142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" sz="1200" kern="0" dirty="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Les enseignants</a:t>
            </a:r>
            <a:endParaRPr sz="1200" kern="0" dirty="0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3876675" y="3457575"/>
            <a:ext cx="1525588" cy="530225"/>
          </a:xfrm>
          <a:prstGeom prst="roundRect">
            <a:avLst>
              <a:gd name="adj" fmla="val 16667"/>
            </a:avLst>
          </a:prstGeom>
          <a:solidFill>
            <a:srgbClr val="FF3232"/>
          </a:solidFill>
          <a:ln>
            <a:noFill/>
          </a:ln>
          <a:effectLst>
            <a:outerShdw blurRad="57150" dist="95250" dir="1800000" algn="bl" rotWithShape="0">
              <a:srgbClr val="B7B7B7">
                <a:alpha val="89000"/>
              </a:srgbClr>
            </a:outerShdw>
          </a:effectLst>
        </p:spPr>
        <p:txBody>
          <a:bodyPr lIns="91425" tIns="91425" rIns="91425" bIns="9142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" sz="1200" kern="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Les professeurs principaux</a:t>
            </a:r>
            <a:endParaRPr sz="1200" kern="0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5888038" y="3457575"/>
            <a:ext cx="1525587" cy="530225"/>
          </a:xfrm>
          <a:prstGeom prst="roundRect">
            <a:avLst>
              <a:gd name="adj" fmla="val 16667"/>
            </a:avLst>
          </a:prstGeom>
          <a:solidFill>
            <a:srgbClr val="FF3232"/>
          </a:solidFill>
          <a:ln>
            <a:noFill/>
          </a:ln>
          <a:effectLst>
            <a:outerShdw blurRad="57150" dist="95250" dir="1800000" algn="bl" rotWithShape="0">
              <a:srgbClr val="B7B7B7">
                <a:alpha val="89000"/>
              </a:srgbClr>
            </a:outerShdw>
          </a:effectLst>
        </p:spPr>
        <p:txBody>
          <a:bodyPr lIns="91425" tIns="91425" rIns="91425" bIns="9142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" sz="1200" kern="0" dirty="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Les </a:t>
            </a:r>
            <a:r>
              <a:rPr lang="fr" sz="1200" kern="0" dirty="0" smtClean="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PsyEN au lycée et/ou au C.I.O.</a:t>
            </a:r>
            <a:endParaRPr sz="1200" kern="0" dirty="0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xfrm>
            <a:off x="9448800" y="4497715"/>
            <a:ext cx="363220" cy="2043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4790">
              <a:lnSpc>
                <a:spcPts val="1650"/>
              </a:lnSpc>
            </a:pP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3057939" y="2173364"/>
            <a:ext cx="3581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934239" y="153559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52600" y="2112044"/>
            <a:ext cx="3886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u="sng" dirty="0" smtClean="0">
                <a:solidFill>
                  <a:srgbClr val="C00000"/>
                </a:solidFill>
              </a:rPr>
              <a:t>parcoursup.gouv.fr</a:t>
            </a:r>
            <a:endParaRPr lang="fr-FR" sz="1100" b="1" u="sng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41983" y="2050019"/>
            <a:ext cx="868017" cy="143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941983" y="2050020"/>
            <a:ext cx="791817" cy="186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057939" y="2297624"/>
            <a:ext cx="3723862" cy="165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634370" y="3562350"/>
            <a:ext cx="294861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943601" y="3486151"/>
            <a:ext cx="1447799" cy="27699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fr-FR" sz="1200" b="1" u="sng" dirty="0">
                <a:solidFill>
                  <a:srgbClr val="C00000"/>
                </a:solidFill>
              </a:rPr>
              <a:t>parcoursup.gouv.fr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997" y="898652"/>
            <a:ext cx="850773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5" dirty="0"/>
              <a:t>Parmi</a:t>
            </a:r>
            <a:r>
              <a:rPr sz="1600" spc="5" dirty="0"/>
              <a:t> </a:t>
            </a:r>
            <a:r>
              <a:rPr sz="1600" spc="-5" dirty="0"/>
              <a:t>les</a:t>
            </a:r>
            <a:r>
              <a:rPr sz="1600" spc="20" dirty="0"/>
              <a:t> </a:t>
            </a:r>
            <a:r>
              <a:rPr sz="1600" spc="-5" dirty="0"/>
              <a:t>23</a:t>
            </a:r>
            <a:r>
              <a:rPr sz="1600" spc="15" dirty="0"/>
              <a:t> </a:t>
            </a:r>
            <a:r>
              <a:rPr sz="1600" spc="-5" dirty="0"/>
              <a:t>000</a:t>
            </a:r>
            <a:r>
              <a:rPr sz="1600" dirty="0"/>
              <a:t> </a:t>
            </a:r>
            <a:r>
              <a:rPr sz="1600" spc="-5" dirty="0"/>
              <a:t>formations</a:t>
            </a:r>
            <a:r>
              <a:rPr sz="1600" spc="50" dirty="0"/>
              <a:t> </a:t>
            </a:r>
            <a:r>
              <a:rPr sz="1600" spc="-5" dirty="0"/>
              <a:t>dispensant</a:t>
            </a:r>
            <a:r>
              <a:rPr sz="1600" spc="30" dirty="0"/>
              <a:t> </a:t>
            </a:r>
            <a:r>
              <a:rPr sz="1600" spc="-5" dirty="0"/>
              <a:t>de</a:t>
            </a:r>
            <a:r>
              <a:rPr sz="1600" dirty="0"/>
              <a:t> </a:t>
            </a:r>
            <a:r>
              <a:rPr sz="1600" spc="-5" dirty="0"/>
              <a:t>diplômes</a:t>
            </a:r>
            <a:r>
              <a:rPr sz="1600" spc="35" dirty="0"/>
              <a:t> </a:t>
            </a:r>
            <a:r>
              <a:rPr sz="1600" spc="-5" dirty="0"/>
              <a:t>reconnus</a:t>
            </a:r>
            <a:r>
              <a:rPr sz="1600" spc="25" dirty="0"/>
              <a:t> </a:t>
            </a:r>
            <a:r>
              <a:rPr sz="1600" spc="-5" dirty="0"/>
              <a:t>par</a:t>
            </a:r>
            <a:r>
              <a:rPr sz="1600" spc="25" dirty="0"/>
              <a:t> </a:t>
            </a:r>
            <a:r>
              <a:rPr sz="1600" spc="-5" dirty="0"/>
              <a:t>l’État</a:t>
            </a:r>
            <a:r>
              <a:rPr sz="1600" spc="20" dirty="0"/>
              <a:t> </a:t>
            </a:r>
            <a:r>
              <a:rPr sz="1600" spc="-5" dirty="0"/>
              <a:t>disponibles</a:t>
            </a:r>
            <a:r>
              <a:rPr sz="1600" spc="35" dirty="0"/>
              <a:t> </a:t>
            </a:r>
            <a:r>
              <a:rPr sz="1600" spc="-20" dirty="0"/>
              <a:t>via </a:t>
            </a:r>
            <a:r>
              <a:rPr sz="1600" spc="-430" dirty="0"/>
              <a:t> </a:t>
            </a:r>
            <a:r>
              <a:rPr sz="1600" spc="-5" dirty="0"/>
              <a:t>le</a:t>
            </a:r>
            <a:r>
              <a:rPr sz="1600" spc="5" dirty="0"/>
              <a:t> </a:t>
            </a:r>
            <a:r>
              <a:rPr sz="1600" spc="-10" dirty="0"/>
              <a:t>moteur</a:t>
            </a:r>
            <a:r>
              <a:rPr sz="1600" spc="35" dirty="0"/>
              <a:t> </a:t>
            </a:r>
            <a:r>
              <a:rPr sz="1600" spc="-5" dirty="0"/>
              <a:t>de recherche</a:t>
            </a:r>
            <a:r>
              <a:rPr sz="1600" spc="10" dirty="0"/>
              <a:t> </a:t>
            </a:r>
            <a:r>
              <a:rPr sz="1600" spc="-5" dirty="0"/>
              <a:t>de</a:t>
            </a:r>
            <a:r>
              <a:rPr sz="1600" spc="5" dirty="0"/>
              <a:t> </a:t>
            </a:r>
            <a:r>
              <a:rPr sz="1600" spc="-5" dirty="0"/>
              <a:t>formation</a:t>
            </a:r>
            <a:r>
              <a:rPr sz="1600" spc="55" dirty="0"/>
              <a:t> </a:t>
            </a:r>
            <a:r>
              <a:rPr sz="1600" spc="-5" dirty="0"/>
              <a:t>:</a:t>
            </a:r>
            <a:endParaRPr sz="1600"/>
          </a:p>
        </p:txBody>
      </p:sp>
      <p:sp>
        <p:nvSpPr>
          <p:cNvPr id="3" name="object 3"/>
          <p:cNvSpPr txBox="1"/>
          <p:nvPr/>
        </p:nvSpPr>
        <p:spPr>
          <a:xfrm>
            <a:off x="310997" y="1726438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5744" y="1758314"/>
            <a:ext cx="313690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400" b="1" spc="1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sous</a:t>
            </a:r>
            <a:r>
              <a:rPr sz="1400" b="1" spc="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statut</a:t>
            </a:r>
            <a:r>
              <a:rPr sz="1400" b="1" spc="1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étudiant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82365" y="1726438"/>
            <a:ext cx="52978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2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les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différentes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licences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(dont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les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licences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«</a:t>
            </a:r>
            <a:r>
              <a:rPr sz="1400" spc="1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accès</a:t>
            </a:r>
            <a:r>
              <a:rPr sz="1400" spc="18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santé</a:t>
            </a:r>
            <a:r>
              <a:rPr sz="1400" spc="2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»),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Parcours préparatoires au professorat des écoles </a:t>
            </a:r>
            <a:r>
              <a:rPr dirty="0"/>
              <a:t>(PPPE) </a:t>
            </a:r>
            <a:r>
              <a:rPr spc="-10" dirty="0"/>
              <a:t>et </a:t>
            </a:r>
            <a:r>
              <a:rPr spc="-5" dirty="0"/>
              <a:t>les </a:t>
            </a:r>
            <a:r>
              <a:rPr spc="-10" dirty="0"/>
              <a:t>parcours </a:t>
            </a:r>
            <a:r>
              <a:rPr spc="-5" dirty="0"/>
              <a:t>d’accès aux études de santé </a:t>
            </a:r>
            <a:r>
              <a:rPr dirty="0"/>
              <a:t> </a:t>
            </a:r>
            <a:r>
              <a:rPr spc="-15" dirty="0"/>
              <a:t>(PASS),</a:t>
            </a:r>
            <a:r>
              <a:rPr spc="170" dirty="0"/>
              <a:t> </a:t>
            </a:r>
            <a:r>
              <a:rPr spc="-5" dirty="0"/>
              <a:t>classes</a:t>
            </a:r>
            <a:r>
              <a:rPr spc="175" dirty="0"/>
              <a:t> </a:t>
            </a:r>
            <a:r>
              <a:rPr spc="-5" dirty="0"/>
              <a:t>prépa,</a:t>
            </a:r>
            <a:r>
              <a:rPr spc="165" dirty="0"/>
              <a:t> </a:t>
            </a:r>
            <a:r>
              <a:rPr spc="-5" dirty="0"/>
              <a:t>BTS,</a:t>
            </a:r>
            <a:r>
              <a:rPr spc="175" dirty="0"/>
              <a:t> </a:t>
            </a:r>
            <a:r>
              <a:rPr spc="-5" dirty="0"/>
              <a:t>BUT</a:t>
            </a:r>
            <a:r>
              <a:rPr spc="135" dirty="0"/>
              <a:t> </a:t>
            </a:r>
            <a:r>
              <a:rPr spc="-5" dirty="0"/>
              <a:t>(Bachelor</a:t>
            </a:r>
            <a:r>
              <a:rPr spc="170" dirty="0"/>
              <a:t> </a:t>
            </a:r>
            <a:r>
              <a:rPr spc="-5" dirty="0"/>
              <a:t>universitaire</a:t>
            </a:r>
            <a:r>
              <a:rPr spc="170" dirty="0"/>
              <a:t> </a:t>
            </a:r>
            <a:r>
              <a:rPr spc="-5" dirty="0"/>
              <a:t>de</a:t>
            </a:r>
            <a:r>
              <a:rPr spc="155" dirty="0"/>
              <a:t> </a:t>
            </a:r>
            <a:r>
              <a:rPr spc="-5" dirty="0"/>
              <a:t>technologie</a:t>
            </a:r>
            <a:r>
              <a:rPr spc="170" dirty="0"/>
              <a:t> </a:t>
            </a:r>
            <a:r>
              <a:rPr spc="-10" dirty="0"/>
              <a:t>),</a:t>
            </a:r>
            <a:r>
              <a:rPr spc="165" dirty="0"/>
              <a:t> </a:t>
            </a:r>
            <a:r>
              <a:rPr spc="-5" dirty="0"/>
              <a:t>formations</a:t>
            </a:r>
            <a:r>
              <a:rPr spc="175" dirty="0"/>
              <a:t> </a:t>
            </a:r>
            <a:r>
              <a:rPr spc="-10" dirty="0"/>
              <a:t>en</a:t>
            </a:r>
            <a:r>
              <a:rPr spc="165" dirty="0"/>
              <a:t> </a:t>
            </a:r>
            <a:r>
              <a:rPr spc="-5" dirty="0"/>
              <a:t>soins</a:t>
            </a:r>
            <a:r>
              <a:rPr spc="175" dirty="0"/>
              <a:t> </a:t>
            </a:r>
            <a:r>
              <a:rPr spc="-5" dirty="0"/>
              <a:t>infirmiers </a:t>
            </a:r>
            <a:r>
              <a:rPr spc="-380" dirty="0"/>
              <a:t> </a:t>
            </a:r>
            <a:r>
              <a:rPr dirty="0"/>
              <a:t>(en </a:t>
            </a:r>
            <a:r>
              <a:rPr spc="-5" dirty="0"/>
              <a:t>IFSI) </a:t>
            </a:r>
            <a:r>
              <a:rPr spc="-10" dirty="0"/>
              <a:t>et </a:t>
            </a:r>
            <a:r>
              <a:rPr spc="-5" dirty="0"/>
              <a:t>autres formations paramédicales, formations </a:t>
            </a:r>
            <a:r>
              <a:rPr spc="-10" dirty="0"/>
              <a:t>en </a:t>
            </a:r>
            <a:r>
              <a:rPr spc="-5" dirty="0"/>
              <a:t>travail social (en EFTS), écoles </a:t>
            </a:r>
            <a:r>
              <a:rPr spc="-15" dirty="0"/>
              <a:t>d’ingénieur, </a:t>
            </a:r>
            <a:r>
              <a:rPr spc="-5" dirty="0"/>
              <a:t>de </a:t>
            </a:r>
            <a:r>
              <a:rPr dirty="0"/>
              <a:t> </a:t>
            </a:r>
            <a:r>
              <a:rPr spc="-5" dirty="0"/>
              <a:t>commerce </a:t>
            </a:r>
            <a:r>
              <a:rPr spc="-10" dirty="0"/>
              <a:t>et</a:t>
            </a:r>
            <a:r>
              <a:rPr spc="-5" dirty="0"/>
              <a:t> </a:t>
            </a:r>
            <a:r>
              <a:rPr spc="-10" dirty="0"/>
              <a:t>de</a:t>
            </a:r>
            <a:r>
              <a:rPr spc="-5" dirty="0"/>
              <a:t> management, Sciences</a:t>
            </a:r>
            <a:r>
              <a:rPr dirty="0"/>
              <a:t> </a:t>
            </a:r>
            <a:r>
              <a:rPr spc="-5" dirty="0"/>
              <a:t>Po/ Instituts </a:t>
            </a:r>
            <a:r>
              <a:rPr spc="-10" dirty="0"/>
              <a:t>d’Etudes</a:t>
            </a:r>
            <a:r>
              <a:rPr spc="-5" dirty="0"/>
              <a:t> Politiques, écoles</a:t>
            </a:r>
            <a:r>
              <a:rPr spc="375" dirty="0"/>
              <a:t> </a:t>
            </a:r>
            <a:r>
              <a:rPr spc="-5" dirty="0"/>
              <a:t>vétérinaires, formations </a:t>
            </a:r>
            <a:r>
              <a:rPr dirty="0"/>
              <a:t> aux</a:t>
            </a:r>
            <a:r>
              <a:rPr spc="-20" dirty="0"/>
              <a:t> </a:t>
            </a:r>
            <a:r>
              <a:rPr dirty="0"/>
              <a:t>métiers</a:t>
            </a:r>
            <a:r>
              <a:rPr spc="-40" dirty="0"/>
              <a:t>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la</a:t>
            </a:r>
            <a:r>
              <a:rPr spc="-10" dirty="0"/>
              <a:t> </a:t>
            </a:r>
            <a:r>
              <a:rPr dirty="0"/>
              <a:t>culture,</a:t>
            </a:r>
            <a:r>
              <a:rPr spc="-55" dirty="0"/>
              <a:t> </a:t>
            </a:r>
            <a:r>
              <a:rPr dirty="0"/>
              <a:t>du</a:t>
            </a:r>
            <a:r>
              <a:rPr spc="-10" dirty="0"/>
              <a:t> </a:t>
            </a:r>
            <a:r>
              <a:rPr dirty="0"/>
              <a:t>sport…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0997" y="3282822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744" y="3314319"/>
            <a:ext cx="460629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3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400" b="1" spc="3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sous</a:t>
            </a:r>
            <a:r>
              <a:rPr sz="1400" b="1" spc="3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statut</a:t>
            </a:r>
            <a:r>
              <a:rPr sz="1400" b="1" spc="3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apprenti</a:t>
            </a:r>
            <a:r>
              <a:rPr sz="1400" b="1" spc="3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(en</a:t>
            </a:r>
            <a:r>
              <a:rPr sz="1400" b="1" spc="3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alternance)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68646" y="3282822"/>
            <a:ext cx="3810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l’apprentissage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est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proposé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dans</a:t>
            </a:r>
            <a:r>
              <a:rPr sz="1400" spc="3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différentes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3209" y="3496183"/>
            <a:ext cx="26828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formations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(BTS,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40" dirty="0" smtClean="0">
                <a:latin typeface="Arial MT"/>
                <a:cs typeface="Arial MT"/>
              </a:rPr>
              <a:t>BUT</a:t>
            </a:r>
            <a:r>
              <a:rPr sz="1400" dirty="0" smtClean="0">
                <a:latin typeface="Arial MT"/>
                <a:cs typeface="Arial MT"/>
              </a:rPr>
              <a:t>…).</a:t>
            </a:r>
            <a:endParaRPr sz="1400" dirty="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0997" y="3922572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4888" y="3954424"/>
            <a:ext cx="556006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  <a:tabLst>
                <a:tab pos="1603375" algn="l"/>
              </a:tabLst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informations	utiles</a:t>
            </a:r>
            <a:r>
              <a:rPr sz="140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40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consulter</a:t>
            </a:r>
            <a:r>
              <a:rPr sz="1400" b="1" spc="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400" b="1" spc="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chaque</a:t>
            </a:r>
            <a:r>
              <a:rPr sz="140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fiche</a:t>
            </a:r>
            <a:r>
              <a:rPr sz="1400" b="1" spc="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52820" y="3922572"/>
            <a:ext cx="292798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15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taux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d’accès,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les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critères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et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leur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2353" y="4136542"/>
            <a:ext cx="8488045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importance, </a:t>
            </a:r>
            <a:r>
              <a:rPr sz="1400" dirty="0">
                <a:latin typeface="Arial MT"/>
                <a:cs typeface="Arial MT"/>
              </a:rPr>
              <a:t>le </a:t>
            </a:r>
            <a:r>
              <a:rPr sz="1400" spc="-5" dirty="0">
                <a:latin typeface="Arial MT"/>
                <a:cs typeface="Arial MT"/>
              </a:rPr>
              <a:t>statut </a:t>
            </a:r>
            <a:r>
              <a:rPr sz="1400" spc="-10" dirty="0">
                <a:latin typeface="Arial MT"/>
                <a:cs typeface="Arial MT"/>
              </a:rPr>
              <a:t>de l’établissement </a:t>
            </a:r>
            <a:r>
              <a:rPr sz="1400" spc="-5" dirty="0">
                <a:latin typeface="Arial MT"/>
                <a:cs typeface="Arial MT"/>
              </a:rPr>
              <a:t>(public/privé), </a:t>
            </a:r>
            <a:r>
              <a:rPr sz="1400" spc="-10" dirty="0">
                <a:latin typeface="Arial MT"/>
                <a:cs typeface="Arial MT"/>
              </a:rPr>
              <a:t>l’information </a:t>
            </a:r>
            <a:r>
              <a:rPr sz="1400" spc="-5" dirty="0">
                <a:latin typeface="Arial MT"/>
                <a:cs typeface="Arial MT"/>
              </a:rPr>
              <a:t>sur </a:t>
            </a:r>
            <a:r>
              <a:rPr sz="1400" dirty="0">
                <a:latin typeface="Arial MT"/>
                <a:cs typeface="Arial MT"/>
              </a:rPr>
              <a:t>le </a:t>
            </a:r>
            <a:r>
              <a:rPr sz="1400" spc="-5" dirty="0">
                <a:latin typeface="Arial MT"/>
                <a:cs typeface="Arial MT"/>
              </a:rPr>
              <a:t>caractère sélectif de </a:t>
            </a:r>
            <a:r>
              <a:rPr sz="1400" dirty="0">
                <a:latin typeface="Arial MT"/>
                <a:cs typeface="Arial MT"/>
              </a:rPr>
              <a:t>la </a:t>
            </a:r>
            <a:r>
              <a:rPr sz="1400" spc="-5" dirty="0">
                <a:latin typeface="Arial MT"/>
                <a:cs typeface="Arial MT"/>
              </a:rPr>
              <a:t>formation, </a:t>
            </a:r>
            <a:r>
              <a:rPr sz="1400" dirty="0">
                <a:latin typeface="Arial MT"/>
                <a:cs typeface="Arial MT"/>
              </a:rPr>
              <a:t> les </a:t>
            </a:r>
            <a:r>
              <a:rPr sz="1400" spc="-5" dirty="0">
                <a:latin typeface="Arial MT"/>
                <a:cs typeface="Arial MT"/>
              </a:rPr>
              <a:t>candidats classés </a:t>
            </a:r>
            <a:r>
              <a:rPr sz="1400" spc="-10" dirty="0">
                <a:latin typeface="Arial MT"/>
                <a:cs typeface="Arial MT"/>
              </a:rPr>
              <a:t>en 2023, </a:t>
            </a:r>
            <a:r>
              <a:rPr sz="1400" spc="-5" dirty="0">
                <a:latin typeface="Arial MT"/>
                <a:cs typeface="Arial MT"/>
              </a:rPr>
              <a:t>les frais de scolarité </a:t>
            </a:r>
            <a:r>
              <a:rPr sz="1400" spc="-10" dirty="0">
                <a:latin typeface="Arial MT"/>
                <a:cs typeface="Arial MT"/>
              </a:rPr>
              <a:t>ou </a:t>
            </a:r>
            <a:r>
              <a:rPr sz="1400" spc="-5" dirty="0">
                <a:latin typeface="Arial MT"/>
                <a:cs typeface="Arial MT"/>
              </a:rPr>
              <a:t>de candidature, les débouchés et possibilités de </a:t>
            </a:r>
            <a:r>
              <a:rPr sz="1400" dirty="0">
                <a:latin typeface="Arial MT"/>
                <a:cs typeface="Arial MT"/>
              </a:rPr>
              <a:t> poursuite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d’études…ou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encore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rapports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publics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l’examen </a:t>
            </a:r>
            <a:r>
              <a:rPr sz="1400" dirty="0">
                <a:latin typeface="Arial MT"/>
                <a:cs typeface="Arial MT"/>
              </a:rPr>
              <a:t>réalisé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en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2023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077711" y="188976"/>
            <a:ext cx="2639695" cy="356870"/>
            <a:chOff x="6077711" y="188976"/>
            <a:chExt cx="2639695" cy="356870"/>
          </a:xfrm>
        </p:grpSpPr>
        <p:sp>
          <p:nvSpPr>
            <p:cNvPr id="16" name="object 16"/>
            <p:cNvSpPr/>
            <p:nvPr/>
          </p:nvSpPr>
          <p:spPr>
            <a:xfrm>
              <a:off x="6083807" y="195072"/>
              <a:ext cx="2627630" cy="344805"/>
            </a:xfrm>
            <a:custGeom>
              <a:avLst/>
              <a:gdLst/>
              <a:ahLst/>
              <a:cxnLst/>
              <a:rect l="l" t="t" r="r" b="b"/>
              <a:pathLst>
                <a:path w="2627629" h="344805">
                  <a:moveTo>
                    <a:pt x="2569971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2569971" y="344424"/>
                  </a:lnTo>
                  <a:lnTo>
                    <a:pt x="2592335" y="339919"/>
                  </a:lnTo>
                  <a:lnTo>
                    <a:pt x="2610580" y="327628"/>
                  </a:lnTo>
                  <a:lnTo>
                    <a:pt x="2622871" y="309383"/>
                  </a:lnTo>
                  <a:lnTo>
                    <a:pt x="2627375" y="287019"/>
                  </a:lnTo>
                  <a:lnTo>
                    <a:pt x="2627375" y="57403"/>
                  </a:lnTo>
                  <a:lnTo>
                    <a:pt x="2622871" y="35040"/>
                  </a:lnTo>
                  <a:lnTo>
                    <a:pt x="2610580" y="16795"/>
                  </a:lnTo>
                  <a:lnTo>
                    <a:pt x="2592335" y="4504"/>
                  </a:lnTo>
                  <a:lnTo>
                    <a:pt x="2569971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083807" y="195072"/>
              <a:ext cx="2627630" cy="344805"/>
            </a:xfrm>
            <a:custGeom>
              <a:avLst/>
              <a:gdLst/>
              <a:ahLst/>
              <a:cxnLst/>
              <a:rect l="l" t="t" r="r" b="b"/>
              <a:pathLst>
                <a:path w="2627629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2569971" y="0"/>
                  </a:lnTo>
                  <a:lnTo>
                    <a:pt x="2592335" y="4504"/>
                  </a:lnTo>
                  <a:lnTo>
                    <a:pt x="2610580" y="16795"/>
                  </a:lnTo>
                  <a:lnTo>
                    <a:pt x="2622871" y="35040"/>
                  </a:lnTo>
                  <a:lnTo>
                    <a:pt x="2627375" y="57403"/>
                  </a:lnTo>
                  <a:lnTo>
                    <a:pt x="2627375" y="287019"/>
                  </a:lnTo>
                  <a:lnTo>
                    <a:pt x="2622871" y="309383"/>
                  </a:lnTo>
                  <a:lnTo>
                    <a:pt x="2610580" y="327628"/>
                  </a:lnTo>
                  <a:lnTo>
                    <a:pt x="2592335" y="339919"/>
                  </a:lnTo>
                  <a:lnTo>
                    <a:pt x="2569971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191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098301" y="242443"/>
            <a:ext cx="25984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685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4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formations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disponibles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6981" y="3611245"/>
            <a:ext cx="1600200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9"/>
              </a:lnSpc>
            </a:pP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Avenirs.onisep.fr</a:t>
            </a:r>
            <a:endParaRPr sz="1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370" y="3806444"/>
            <a:ext cx="32264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59815" algn="l"/>
                <a:tab pos="1806575" algn="l"/>
                <a:tab pos="2310765" algn="l"/>
              </a:tabLst>
            </a:pP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Re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t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r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o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u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vez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	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t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o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u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t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es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	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	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in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f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o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r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ma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t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i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o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ns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370" y="4005173"/>
            <a:ext cx="322453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sélectionnées</a:t>
            </a:r>
            <a:r>
              <a:rPr sz="1300" spc="254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par</a:t>
            </a:r>
            <a:r>
              <a:rPr sz="1300" spc="25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l’Onisep</a:t>
            </a:r>
            <a:r>
              <a:rPr sz="1300" spc="25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sur</a:t>
            </a:r>
            <a:r>
              <a:rPr sz="1300" spc="25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spc="2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filières, </a:t>
            </a:r>
            <a:r>
              <a:rPr sz="1300" spc="-3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formations,</a:t>
            </a:r>
            <a:r>
              <a:rPr sz="1300" spc="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métiers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75403" y="3620515"/>
            <a:ext cx="1524000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639"/>
              </a:lnSpc>
            </a:pPr>
            <a:r>
              <a:rPr sz="1500" b="1" spc="-5" dirty="0">
                <a:solidFill>
                  <a:srgbClr val="FFFFFF"/>
                </a:solidFill>
                <a:latin typeface="Arial"/>
                <a:cs typeface="Arial"/>
              </a:rPr>
              <a:t>Parcoursup.fr</a:t>
            </a:r>
            <a:r>
              <a:rPr sz="15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5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63339" y="3816197"/>
            <a:ext cx="3923029" cy="619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Char char="-"/>
              <a:tabLst>
                <a:tab pos="299085" algn="l"/>
                <a:tab pos="299720" algn="l"/>
              </a:tabLst>
            </a:pP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Le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moteur</a:t>
            </a:r>
            <a:r>
              <a:rPr sz="1300" spc="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de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recherche</a:t>
            </a:r>
            <a:r>
              <a:rPr sz="1300" spc="3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Parcoursup</a:t>
            </a:r>
            <a:endParaRPr sz="1300">
              <a:latin typeface="Arial MT"/>
              <a:cs typeface="Arial MT"/>
            </a:endParaRPr>
          </a:p>
          <a:p>
            <a:pPr marL="299085" marR="5080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un</a:t>
            </a:r>
            <a:r>
              <a:rPr sz="13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accès</a:t>
            </a:r>
            <a:r>
              <a:rPr sz="1300" spc="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vers</a:t>
            </a:r>
            <a:r>
              <a:rPr sz="1300" spc="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d’autres</a:t>
            </a:r>
            <a:r>
              <a:rPr sz="1300" spc="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sites</a:t>
            </a:r>
            <a:r>
              <a:rPr sz="13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numériques</a:t>
            </a:r>
            <a:r>
              <a:rPr sz="1300" spc="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d’aide</a:t>
            </a:r>
            <a:r>
              <a:rPr sz="1300" spc="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à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l’orientation</a:t>
            </a:r>
            <a:r>
              <a:rPr sz="1300" spc="3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et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un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lien</a:t>
            </a:r>
            <a:r>
              <a:rPr sz="13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vers</a:t>
            </a:r>
            <a:r>
              <a:rPr sz="1300" spc="3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le site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de</a:t>
            </a:r>
            <a:r>
              <a:rPr sz="13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votre</a:t>
            </a:r>
            <a:r>
              <a:rPr sz="1300" spc="3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Région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206240" y="188976"/>
            <a:ext cx="4476115" cy="356870"/>
            <a:chOff x="4206240" y="188976"/>
            <a:chExt cx="4476115" cy="356870"/>
          </a:xfrm>
        </p:grpSpPr>
        <p:sp>
          <p:nvSpPr>
            <p:cNvPr id="8" name="object 8"/>
            <p:cNvSpPr/>
            <p:nvPr/>
          </p:nvSpPr>
          <p:spPr>
            <a:xfrm>
              <a:off x="4212336" y="195072"/>
              <a:ext cx="4464050" cy="344805"/>
            </a:xfrm>
            <a:custGeom>
              <a:avLst/>
              <a:gdLst/>
              <a:ahLst/>
              <a:cxnLst/>
              <a:rect l="l" t="t" r="r" b="b"/>
              <a:pathLst>
                <a:path w="4464050" h="344805">
                  <a:moveTo>
                    <a:pt x="4406392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4406392" y="344424"/>
                  </a:lnTo>
                  <a:lnTo>
                    <a:pt x="4428755" y="339919"/>
                  </a:lnTo>
                  <a:lnTo>
                    <a:pt x="4447000" y="327628"/>
                  </a:lnTo>
                  <a:lnTo>
                    <a:pt x="4459291" y="309383"/>
                  </a:lnTo>
                  <a:lnTo>
                    <a:pt x="4463795" y="287019"/>
                  </a:lnTo>
                  <a:lnTo>
                    <a:pt x="4463795" y="57403"/>
                  </a:lnTo>
                  <a:lnTo>
                    <a:pt x="4459291" y="35040"/>
                  </a:lnTo>
                  <a:lnTo>
                    <a:pt x="4447000" y="16795"/>
                  </a:lnTo>
                  <a:lnTo>
                    <a:pt x="4428755" y="4504"/>
                  </a:lnTo>
                  <a:lnTo>
                    <a:pt x="440639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212336" y="195072"/>
              <a:ext cx="4464050" cy="344805"/>
            </a:xfrm>
            <a:custGeom>
              <a:avLst/>
              <a:gdLst/>
              <a:ahLst/>
              <a:cxnLst/>
              <a:rect l="l" t="t" r="r" b="b"/>
              <a:pathLst>
                <a:path w="446405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4406392" y="0"/>
                  </a:lnTo>
                  <a:lnTo>
                    <a:pt x="4428755" y="4504"/>
                  </a:lnTo>
                  <a:lnTo>
                    <a:pt x="4447000" y="16795"/>
                  </a:lnTo>
                  <a:lnTo>
                    <a:pt x="4459291" y="35040"/>
                  </a:lnTo>
                  <a:lnTo>
                    <a:pt x="4463795" y="57403"/>
                  </a:lnTo>
                  <a:lnTo>
                    <a:pt x="4463795" y="287019"/>
                  </a:lnTo>
                  <a:lnTo>
                    <a:pt x="4459291" y="309383"/>
                  </a:lnTo>
                  <a:lnTo>
                    <a:pt x="4447000" y="327628"/>
                  </a:lnTo>
                  <a:lnTo>
                    <a:pt x="4428755" y="339919"/>
                  </a:lnTo>
                  <a:lnTo>
                    <a:pt x="4406392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192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5699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Des</a:t>
            </a:r>
            <a:r>
              <a:rPr spc="-10" dirty="0"/>
              <a:t> </a:t>
            </a:r>
            <a:r>
              <a:rPr spc="-5" dirty="0"/>
              <a:t>outils</a:t>
            </a:r>
            <a:r>
              <a:rPr spc="-40" dirty="0"/>
              <a:t> </a:t>
            </a:r>
            <a:r>
              <a:rPr spc="-10" dirty="0"/>
              <a:t>pour</a:t>
            </a:r>
            <a:r>
              <a:rPr spc="-5" dirty="0"/>
              <a:t> préparer</a:t>
            </a:r>
            <a:r>
              <a:rPr spc="-25" dirty="0"/>
              <a:t> </a:t>
            </a:r>
            <a:r>
              <a:rPr spc="-5" dirty="0"/>
              <a:t>votre projet</a:t>
            </a:r>
            <a:r>
              <a:rPr spc="-30" dirty="0"/>
              <a:t> </a:t>
            </a:r>
            <a:r>
              <a:rPr spc="-5" dirty="0"/>
              <a:t>d’orientation</a:t>
            </a: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0" y="1028700"/>
            <a:ext cx="3579876" cy="222656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1668" y="1339596"/>
            <a:ext cx="4148328" cy="181203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343400" y="3562350"/>
            <a:ext cx="1828800" cy="307777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Parcoursup.gouv.fr</a:t>
            </a:r>
            <a:endParaRPr lang="fr-FR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4863" y="873074"/>
            <a:ext cx="67589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LE</a:t>
            </a:r>
            <a:r>
              <a:rPr sz="2400" spc="-25" dirty="0"/>
              <a:t> </a:t>
            </a:r>
            <a:r>
              <a:rPr sz="2400" spc="-5" dirty="0"/>
              <a:t>BON</a:t>
            </a:r>
            <a:r>
              <a:rPr sz="2400" spc="-15" dirty="0"/>
              <a:t> </a:t>
            </a:r>
            <a:r>
              <a:rPr sz="2400" spc="-5" dirty="0"/>
              <a:t>REFLEXE</a:t>
            </a:r>
            <a:r>
              <a:rPr sz="2400" spc="15" dirty="0"/>
              <a:t> </a:t>
            </a:r>
            <a:r>
              <a:rPr sz="2400" dirty="0"/>
              <a:t>:</a:t>
            </a:r>
            <a:r>
              <a:rPr sz="2400" spc="-25" dirty="0"/>
              <a:t> </a:t>
            </a:r>
            <a:r>
              <a:rPr sz="2400" spc="-5" dirty="0"/>
              <a:t>S’INFORMER,</a:t>
            </a:r>
            <a:r>
              <a:rPr sz="2400" dirty="0"/>
              <a:t> </a:t>
            </a:r>
            <a:r>
              <a:rPr sz="2400" spc="-5" dirty="0"/>
              <a:t>ECHANGER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58977" y="4001808"/>
            <a:ext cx="1661160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9"/>
              </a:lnSpc>
            </a:pP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Parcoursup</a:t>
            </a:r>
            <a:r>
              <a:rPr sz="15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6303" y="4197502"/>
            <a:ext cx="256984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Pour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poser</a:t>
            </a:r>
            <a:r>
              <a:rPr sz="13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ses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questions</a:t>
            </a:r>
            <a:r>
              <a:rPr sz="1300" spc="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en</a:t>
            </a:r>
            <a:r>
              <a:rPr sz="13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000091"/>
                </a:solidFill>
                <a:latin typeface="Arial MT"/>
                <a:cs typeface="Arial MT"/>
              </a:rPr>
              <a:t>direct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846320" y="1505711"/>
            <a:ext cx="3916679" cy="3107690"/>
            <a:chOff x="4846320" y="1505711"/>
            <a:chExt cx="3916679" cy="3107690"/>
          </a:xfrm>
        </p:grpSpPr>
        <p:sp>
          <p:nvSpPr>
            <p:cNvPr id="6" name="object 6"/>
            <p:cNvSpPr/>
            <p:nvPr/>
          </p:nvSpPr>
          <p:spPr>
            <a:xfrm>
              <a:off x="4860798" y="1520189"/>
              <a:ext cx="3888104" cy="3078480"/>
            </a:xfrm>
            <a:custGeom>
              <a:avLst/>
              <a:gdLst/>
              <a:ahLst/>
              <a:cxnLst/>
              <a:rect l="l" t="t" r="r" b="b"/>
              <a:pathLst>
                <a:path w="3888104" h="3078479">
                  <a:moveTo>
                    <a:pt x="3887724" y="0"/>
                  </a:moveTo>
                  <a:lnTo>
                    <a:pt x="0" y="0"/>
                  </a:lnTo>
                  <a:lnTo>
                    <a:pt x="0" y="3078480"/>
                  </a:lnTo>
                  <a:lnTo>
                    <a:pt x="3887724" y="3078480"/>
                  </a:lnTo>
                  <a:lnTo>
                    <a:pt x="3887724" y="0"/>
                  </a:lnTo>
                  <a:close/>
                </a:path>
              </a:pathLst>
            </a:custGeom>
            <a:solidFill>
              <a:srgbClr val="0000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860798" y="1520189"/>
              <a:ext cx="3888104" cy="3078480"/>
            </a:xfrm>
            <a:custGeom>
              <a:avLst/>
              <a:gdLst/>
              <a:ahLst/>
              <a:cxnLst/>
              <a:rect l="l" t="t" r="r" b="b"/>
              <a:pathLst>
                <a:path w="3888104" h="3078479">
                  <a:moveTo>
                    <a:pt x="0" y="3078480"/>
                  </a:moveTo>
                  <a:lnTo>
                    <a:pt x="3887724" y="3078480"/>
                  </a:lnTo>
                  <a:lnTo>
                    <a:pt x="3887724" y="0"/>
                  </a:lnTo>
                  <a:lnTo>
                    <a:pt x="0" y="0"/>
                  </a:lnTo>
                  <a:lnTo>
                    <a:pt x="0" y="3078480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860797" y="1520189"/>
            <a:ext cx="3888104" cy="307848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91440" marR="453390">
              <a:lnSpc>
                <a:spcPct val="100000"/>
              </a:lnSpc>
              <a:spcBef>
                <a:spcPts val="320"/>
              </a:spcBef>
            </a:pP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Echanger</a:t>
            </a:r>
            <a:r>
              <a:rPr sz="1600" b="1" spc="-1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9475"/>
                </a:solidFill>
                <a:latin typeface="Arial"/>
                <a:cs typeface="Arial"/>
              </a:rPr>
              <a:t>avec</a:t>
            </a:r>
            <a:r>
              <a:rPr sz="1600" b="1" spc="2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des</a:t>
            </a:r>
            <a:r>
              <a:rPr sz="1600" b="1" spc="-1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professionnels </a:t>
            </a:r>
            <a:r>
              <a:rPr sz="1600" b="1" spc="-42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dans</a:t>
            </a:r>
            <a:r>
              <a:rPr sz="1600" b="1" spc="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9475"/>
                </a:solidFill>
                <a:latin typeface="Arial"/>
                <a:cs typeface="Arial"/>
              </a:rPr>
              <a:t>votre</a:t>
            </a:r>
            <a:r>
              <a:rPr sz="1600" b="1" spc="4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9475"/>
                </a:solidFill>
                <a:latin typeface="Arial"/>
                <a:cs typeface="Arial"/>
              </a:rPr>
              <a:t>lycée</a:t>
            </a:r>
            <a:endParaRPr sz="1600" dirty="0">
              <a:latin typeface="Arial"/>
              <a:cs typeface="Arial"/>
            </a:endParaRPr>
          </a:p>
          <a:p>
            <a:pPr marL="377825" indent="-287020">
              <a:lnSpc>
                <a:spcPct val="100000"/>
              </a:lnSpc>
              <a:buChar char="•"/>
              <a:tabLst>
                <a:tab pos="377825" algn="l"/>
                <a:tab pos="378460" algn="l"/>
              </a:tabLst>
            </a:pPr>
            <a:r>
              <a:rPr sz="1200" spc="-15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12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professeur</a:t>
            </a:r>
            <a:r>
              <a:rPr sz="12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principal</a:t>
            </a:r>
            <a:endParaRPr sz="1200" dirty="0">
              <a:latin typeface="Arial MT"/>
              <a:cs typeface="Arial MT"/>
            </a:endParaRPr>
          </a:p>
          <a:p>
            <a:pPr marL="377825" indent="-287020">
              <a:lnSpc>
                <a:spcPct val="100000"/>
              </a:lnSpc>
              <a:buChar char="•"/>
              <a:tabLst>
                <a:tab pos="377825" algn="l"/>
                <a:tab pos="378460" algn="l"/>
              </a:tabLst>
            </a:pPr>
            <a:r>
              <a:rPr sz="1200" spc="-5" dirty="0" smtClean="0">
                <a:solidFill>
                  <a:srgbClr val="FFFFFF"/>
                </a:solidFill>
                <a:latin typeface="Arial MT"/>
                <a:cs typeface="Arial MT"/>
              </a:rPr>
              <a:t>L</a:t>
            </a:r>
            <a:r>
              <a:rPr lang="fr-FR" sz="1200" spc="-5" dirty="0" smtClean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1200" spc="-45" dirty="0" smtClean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 err="1" smtClean="0">
                <a:solidFill>
                  <a:srgbClr val="FFFFFF"/>
                </a:solidFill>
                <a:latin typeface="Arial MT"/>
                <a:cs typeface="Arial MT"/>
              </a:rPr>
              <a:t>Psy</a:t>
            </a:r>
            <a:r>
              <a:rPr sz="1200" spc="-5" dirty="0" smtClean="0">
                <a:solidFill>
                  <a:srgbClr val="FFFFFF"/>
                </a:solidFill>
                <a:latin typeface="Arial MT"/>
                <a:cs typeface="Arial MT"/>
              </a:rPr>
              <a:t>-En</a:t>
            </a:r>
            <a:r>
              <a:rPr lang="fr-FR" sz="1200" spc="-5" smtClean="0">
                <a:solidFill>
                  <a:srgbClr val="FFFFFF"/>
                </a:solidFill>
                <a:latin typeface="Arial MT"/>
                <a:cs typeface="Arial MT"/>
              </a:rPr>
              <a:t> (Mme PALIX)</a:t>
            </a:r>
            <a:endParaRPr sz="12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MT"/>
              <a:buChar char="•"/>
            </a:pPr>
            <a:endParaRPr sz="1250" dirty="0">
              <a:latin typeface="Arial MT"/>
              <a:cs typeface="Arial MT"/>
            </a:endParaRPr>
          </a:p>
          <a:p>
            <a:pPr marL="91440">
              <a:lnSpc>
                <a:spcPct val="100000"/>
              </a:lnSpc>
            </a:pP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Echanger</a:t>
            </a:r>
            <a:r>
              <a:rPr sz="1600" b="1" spc="-1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9475"/>
                </a:solidFill>
                <a:latin typeface="Arial"/>
                <a:cs typeface="Arial"/>
              </a:rPr>
              <a:t>avec</a:t>
            </a:r>
            <a:r>
              <a:rPr sz="1600" b="1" spc="2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les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9475"/>
                </a:solidFill>
                <a:latin typeface="Arial"/>
                <a:cs typeface="Arial"/>
              </a:rPr>
              <a:t>formations</a:t>
            </a:r>
            <a:endParaRPr sz="1600" dirty="0">
              <a:latin typeface="Arial"/>
              <a:cs typeface="Arial"/>
            </a:endParaRPr>
          </a:p>
          <a:p>
            <a:pPr marL="91440">
              <a:lnSpc>
                <a:spcPts val="1195"/>
              </a:lnSpc>
              <a:spcBef>
                <a:spcPts val="15"/>
              </a:spcBef>
            </a:pP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(contact</a:t>
            </a:r>
            <a:r>
              <a:rPr sz="10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dates</a:t>
            </a:r>
            <a:r>
              <a:rPr sz="10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à retrouver</a:t>
            </a:r>
            <a:r>
              <a:rPr sz="10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000" i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Parcoursup)</a:t>
            </a:r>
            <a:endParaRPr sz="1000" dirty="0">
              <a:latin typeface="Arial"/>
              <a:cs typeface="Arial"/>
            </a:endParaRPr>
          </a:p>
          <a:p>
            <a:pPr marL="377825" marR="747395" indent="-287020">
              <a:lnSpc>
                <a:spcPts val="1440"/>
              </a:lnSpc>
              <a:spcBef>
                <a:spcPts val="45"/>
              </a:spcBef>
              <a:buChar char="•"/>
              <a:tabLst>
                <a:tab pos="377825" algn="l"/>
                <a:tab pos="378460" algn="l"/>
              </a:tabLst>
            </a:pP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Responsables de formations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et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étudiants </a:t>
            </a:r>
            <a:r>
              <a:rPr sz="1200" spc="-3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ambassadeurs</a:t>
            </a:r>
            <a:endParaRPr sz="1200" dirty="0">
              <a:latin typeface="Arial MT"/>
              <a:cs typeface="Arial MT"/>
            </a:endParaRPr>
          </a:p>
          <a:p>
            <a:pPr marL="377825" indent="-287020">
              <a:lnSpc>
                <a:spcPts val="1390"/>
              </a:lnSpc>
              <a:buChar char="•"/>
              <a:tabLst>
                <a:tab pos="377825" algn="l"/>
                <a:tab pos="378460" algn="l"/>
              </a:tabLst>
            </a:pP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Lors</a:t>
            </a:r>
            <a:r>
              <a:rPr sz="12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2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journées</a:t>
            </a:r>
            <a:r>
              <a:rPr sz="12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portes</a:t>
            </a:r>
            <a:r>
              <a:rPr sz="12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ouvertes</a:t>
            </a:r>
            <a:r>
              <a:rPr sz="12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et salons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avec</a:t>
            </a:r>
            <a:endParaRPr sz="1200" dirty="0">
              <a:latin typeface="Arial MT"/>
              <a:cs typeface="Arial MT"/>
            </a:endParaRPr>
          </a:p>
          <a:p>
            <a:pPr marL="377825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conférences</a:t>
            </a:r>
            <a:r>
              <a:rPr sz="1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thématiques</a:t>
            </a:r>
            <a:endParaRPr sz="12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50" dirty="0">
              <a:latin typeface="Arial MT"/>
              <a:cs typeface="Arial MT"/>
            </a:endParaRPr>
          </a:p>
          <a:p>
            <a:pPr marL="91440" marR="469265">
              <a:lnSpc>
                <a:spcPct val="100000"/>
              </a:lnSpc>
              <a:spcBef>
                <a:spcPts val="5"/>
              </a:spcBef>
            </a:pPr>
            <a:r>
              <a:rPr sz="1500" b="1" spc="-5" dirty="0">
                <a:solidFill>
                  <a:srgbClr val="FF9475"/>
                </a:solidFill>
                <a:latin typeface="Arial"/>
                <a:cs typeface="Arial"/>
              </a:rPr>
              <a:t>Consulter </a:t>
            </a:r>
            <a:r>
              <a:rPr sz="1500" b="1" dirty="0">
                <a:solidFill>
                  <a:srgbClr val="FF9475"/>
                </a:solidFill>
                <a:latin typeface="Arial"/>
                <a:cs typeface="Arial"/>
              </a:rPr>
              <a:t>les </a:t>
            </a:r>
            <a:r>
              <a:rPr sz="1500" b="1" spc="-5" dirty="0">
                <a:solidFill>
                  <a:srgbClr val="FF9475"/>
                </a:solidFill>
                <a:latin typeface="Arial"/>
                <a:cs typeface="Arial"/>
              </a:rPr>
              <a:t>ressources en ligne de </a:t>
            </a:r>
            <a:r>
              <a:rPr sz="1500" b="1" spc="-40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FF9475"/>
                </a:solidFill>
                <a:latin typeface="Arial"/>
                <a:cs typeface="Arial"/>
              </a:rPr>
              <a:t>nos</a:t>
            </a:r>
            <a:r>
              <a:rPr sz="1500" b="1" spc="-1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FF9475"/>
                </a:solidFill>
                <a:latin typeface="Arial"/>
                <a:cs typeface="Arial"/>
              </a:rPr>
              <a:t>partenaires</a:t>
            </a:r>
            <a:endParaRPr sz="1500" dirty="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  <a:spcBef>
                <a:spcPts val="5"/>
              </a:spcBef>
            </a:pP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(accessibles</a:t>
            </a:r>
            <a:r>
              <a:rPr sz="1000" i="1" spc="-10" dirty="0">
                <a:solidFill>
                  <a:srgbClr val="FFFFFF"/>
                </a:solidFill>
                <a:latin typeface="Arial"/>
                <a:cs typeface="Arial"/>
              </a:rPr>
              <a:t> gratuitement</a:t>
            </a:r>
            <a:r>
              <a:rPr sz="1000" i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10" dirty="0">
                <a:solidFill>
                  <a:srgbClr val="FFFFFF"/>
                </a:solidFill>
                <a:latin typeface="Arial"/>
                <a:cs typeface="Arial"/>
              </a:rPr>
              <a:t>depuis</a:t>
            </a:r>
            <a:r>
              <a:rPr sz="1000" i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1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000" i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10" dirty="0">
                <a:solidFill>
                  <a:srgbClr val="FFFFFF"/>
                </a:solidFill>
                <a:latin typeface="Arial"/>
                <a:cs typeface="Arial"/>
              </a:rPr>
              <a:t>page d’accueil</a:t>
            </a:r>
            <a:r>
              <a:rPr sz="1000" i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i="1" spc="-5" dirty="0">
                <a:solidFill>
                  <a:srgbClr val="FFFFFF"/>
                </a:solidFill>
                <a:latin typeface="Arial"/>
                <a:cs typeface="Arial"/>
              </a:rPr>
              <a:t>parcoursup.fr)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868" y="1496567"/>
            <a:ext cx="3881628" cy="2183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15353" y="4814722"/>
            <a:ext cx="50419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5" dirty="0">
                <a:solidFill>
                  <a:srgbClr val="000091"/>
                </a:solidFill>
                <a:latin typeface="Arial MT"/>
                <a:cs typeface="Arial MT"/>
              </a:rPr>
              <a:t>14/11/2023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75091" y="4811674"/>
            <a:ext cx="1250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Arial MT"/>
                <a:cs typeface="Arial MT"/>
              </a:rPr>
              <a:t>9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4863" y="846581"/>
            <a:ext cx="34385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" dirty="0"/>
              <a:t>S’inscrire</a:t>
            </a:r>
            <a:r>
              <a:rPr sz="2200" spc="-40" dirty="0"/>
              <a:t> </a:t>
            </a:r>
            <a:r>
              <a:rPr sz="2200" spc="-5" dirty="0"/>
              <a:t>sur</a:t>
            </a:r>
            <a:r>
              <a:rPr sz="2200" spc="-20" dirty="0"/>
              <a:t> </a:t>
            </a:r>
            <a:r>
              <a:rPr sz="2200" spc="-5" dirty="0"/>
              <a:t>Parcoursup</a:t>
            </a:r>
            <a:endParaRPr sz="2200"/>
          </a:p>
        </p:txBody>
      </p:sp>
      <p:sp>
        <p:nvSpPr>
          <p:cNvPr id="3" name="object 3"/>
          <p:cNvSpPr txBox="1"/>
          <p:nvPr/>
        </p:nvSpPr>
        <p:spPr>
          <a:xfrm>
            <a:off x="454863" y="1401318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4049" y="1433322"/>
            <a:ext cx="452628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Une</a:t>
            </a:r>
            <a:r>
              <a:rPr sz="1400" b="1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adresse</a:t>
            </a:r>
            <a:r>
              <a:rPr sz="1400" b="1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mail</a:t>
            </a:r>
            <a:r>
              <a:rPr sz="1400" b="1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valide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consultée</a:t>
            </a:r>
            <a:r>
              <a:rPr sz="1400" b="1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régulièrement</a:t>
            </a:r>
            <a:r>
              <a:rPr sz="1400" b="1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23459" y="1401318"/>
            <a:ext cx="336550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 MT"/>
                <a:cs typeface="Arial MT"/>
              </a:rPr>
              <a:t>pour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échanger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et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recevoir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informations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4863" y="2346452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4049" y="2378201"/>
            <a:ext cx="457834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8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’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36980" y="2346452"/>
            <a:ext cx="74529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(identifiant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national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élève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en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lycée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général,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technologique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ou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professionnel)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ou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b="1" spc="-5" dirty="0">
                <a:solidFill>
                  <a:srgbClr val="F18E64"/>
                </a:solidFill>
                <a:latin typeface="Arial"/>
                <a:cs typeface="Arial"/>
              </a:rPr>
              <a:t>INAA</a:t>
            </a:r>
            <a:r>
              <a:rPr sz="1400" b="1" spc="-10" dirty="0">
                <a:solidFill>
                  <a:srgbClr val="F18E64"/>
                </a:solidFill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(en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lycée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4863" y="2559812"/>
            <a:ext cx="8233409" cy="819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agricole)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bulletins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scolaires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ou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 </a:t>
            </a:r>
            <a:r>
              <a:rPr sz="1400" spc="-5" dirty="0">
                <a:latin typeface="Arial MT"/>
                <a:cs typeface="Arial MT"/>
              </a:rPr>
              <a:t>relevé de</a:t>
            </a:r>
            <a:r>
              <a:rPr sz="1400" dirty="0">
                <a:latin typeface="Arial MT"/>
                <a:cs typeface="Arial MT"/>
              </a:rPr>
              <a:t> notes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des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épreuves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anticipées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du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baccalauréat.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114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noter</a:t>
            </a:r>
            <a:r>
              <a:rPr sz="1400" b="1" spc="13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pour</a:t>
            </a:r>
            <a:r>
              <a:rPr sz="1400" b="1" spc="12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les</a:t>
            </a:r>
            <a:r>
              <a:rPr sz="1400" b="1" spc="11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lycées</a:t>
            </a:r>
            <a:r>
              <a:rPr sz="1400" b="1" spc="12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français</a:t>
            </a:r>
            <a:r>
              <a:rPr sz="1400" b="1" spc="12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11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l’étranger</a:t>
            </a:r>
            <a:r>
              <a:rPr sz="1400" b="1" spc="110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1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l’établissement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fournit</a:t>
            </a:r>
            <a:r>
              <a:rPr sz="1400" spc="1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l’identifiant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114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utiliser</a:t>
            </a:r>
            <a:r>
              <a:rPr sz="1400" spc="11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pour</a:t>
            </a:r>
            <a:r>
              <a:rPr sz="1400" spc="114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créer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son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dossier.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109715" y="188976"/>
            <a:ext cx="2567940" cy="356870"/>
            <a:chOff x="6109715" y="188976"/>
            <a:chExt cx="2567940" cy="356870"/>
          </a:xfrm>
        </p:grpSpPr>
        <p:sp>
          <p:nvSpPr>
            <p:cNvPr id="11" name="object 11"/>
            <p:cNvSpPr/>
            <p:nvPr/>
          </p:nvSpPr>
          <p:spPr>
            <a:xfrm>
              <a:off x="6115811" y="195072"/>
              <a:ext cx="2555875" cy="344805"/>
            </a:xfrm>
            <a:custGeom>
              <a:avLst/>
              <a:gdLst/>
              <a:ahLst/>
              <a:cxnLst/>
              <a:rect l="l" t="t" r="r" b="b"/>
              <a:pathLst>
                <a:path w="2555875" h="344805">
                  <a:moveTo>
                    <a:pt x="2498343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2498343" y="344424"/>
                  </a:lnTo>
                  <a:lnTo>
                    <a:pt x="2520707" y="339919"/>
                  </a:lnTo>
                  <a:lnTo>
                    <a:pt x="2538952" y="327628"/>
                  </a:lnTo>
                  <a:lnTo>
                    <a:pt x="2551243" y="309383"/>
                  </a:lnTo>
                  <a:lnTo>
                    <a:pt x="2555747" y="287019"/>
                  </a:lnTo>
                  <a:lnTo>
                    <a:pt x="2555747" y="57403"/>
                  </a:lnTo>
                  <a:lnTo>
                    <a:pt x="2551243" y="35040"/>
                  </a:lnTo>
                  <a:lnTo>
                    <a:pt x="2538952" y="16795"/>
                  </a:lnTo>
                  <a:lnTo>
                    <a:pt x="2520707" y="4504"/>
                  </a:lnTo>
                  <a:lnTo>
                    <a:pt x="2498343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115811" y="195072"/>
              <a:ext cx="2555875" cy="344805"/>
            </a:xfrm>
            <a:custGeom>
              <a:avLst/>
              <a:gdLst/>
              <a:ahLst/>
              <a:cxnLst/>
              <a:rect l="l" t="t" r="r" b="b"/>
              <a:pathLst>
                <a:path w="2555875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2498343" y="0"/>
                  </a:lnTo>
                  <a:lnTo>
                    <a:pt x="2520707" y="4504"/>
                  </a:lnTo>
                  <a:lnTo>
                    <a:pt x="2538952" y="16795"/>
                  </a:lnTo>
                  <a:lnTo>
                    <a:pt x="2551243" y="35040"/>
                  </a:lnTo>
                  <a:lnTo>
                    <a:pt x="2555747" y="57403"/>
                  </a:lnTo>
                  <a:lnTo>
                    <a:pt x="2555747" y="287019"/>
                  </a:lnTo>
                  <a:lnTo>
                    <a:pt x="2551243" y="309383"/>
                  </a:lnTo>
                  <a:lnTo>
                    <a:pt x="2538952" y="327628"/>
                  </a:lnTo>
                  <a:lnTo>
                    <a:pt x="2520707" y="339919"/>
                  </a:lnTo>
                  <a:lnTo>
                    <a:pt x="2498343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192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130306" y="242443"/>
            <a:ext cx="252730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875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À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partir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du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17</a:t>
            </a:r>
            <a:r>
              <a:rPr sz="14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janvier</a:t>
            </a:r>
            <a:r>
              <a:rPr sz="14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2024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7868" y="3553967"/>
            <a:ext cx="8288020" cy="914400"/>
          </a:xfrm>
          <a:custGeom>
            <a:avLst/>
            <a:gdLst/>
            <a:ahLst/>
            <a:cxnLst/>
            <a:rect l="l" t="t" r="r" b="b"/>
            <a:pathLst>
              <a:path w="8288020" h="914400">
                <a:moveTo>
                  <a:pt x="8135111" y="0"/>
                </a:moveTo>
                <a:lnTo>
                  <a:pt x="152400" y="0"/>
                </a:lnTo>
                <a:lnTo>
                  <a:pt x="104231" y="7766"/>
                </a:lnTo>
                <a:lnTo>
                  <a:pt x="62396" y="29394"/>
                </a:lnTo>
                <a:lnTo>
                  <a:pt x="29405" y="62380"/>
                </a:lnTo>
                <a:lnTo>
                  <a:pt x="7769" y="104217"/>
                </a:lnTo>
                <a:lnTo>
                  <a:pt x="0" y="152399"/>
                </a:lnTo>
                <a:lnTo>
                  <a:pt x="0" y="761999"/>
                </a:lnTo>
                <a:lnTo>
                  <a:pt x="7769" y="810168"/>
                </a:lnTo>
                <a:lnTo>
                  <a:pt x="29405" y="852003"/>
                </a:lnTo>
                <a:lnTo>
                  <a:pt x="62396" y="884994"/>
                </a:lnTo>
                <a:lnTo>
                  <a:pt x="104231" y="906630"/>
                </a:lnTo>
                <a:lnTo>
                  <a:pt x="152400" y="914399"/>
                </a:lnTo>
                <a:lnTo>
                  <a:pt x="8135111" y="914399"/>
                </a:lnTo>
                <a:lnTo>
                  <a:pt x="8183294" y="906630"/>
                </a:lnTo>
                <a:lnTo>
                  <a:pt x="8225131" y="884994"/>
                </a:lnTo>
                <a:lnTo>
                  <a:pt x="8258117" y="852003"/>
                </a:lnTo>
                <a:lnTo>
                  <a:pt x="8279745" y="810168"/>
                </a:lnTo>
                <a:lnTo>
                  <a:pt x="8287511" y="761999"/>
                </a:lnTo>
                <a:lnTo>
                  <a:pt x="8287511" y="152399"/>
                </a:lnTo>
                <a:lnTo>
                  <a:pt x="8279745" y="104217"/>
                </a:lnTo>
                <a:lnTo>
                  <a:pt x="8258117" y="62380"/>
                </a:lnTo>
                <a:lnTo>
                  <a:pt x="8225131" y="29394"/>
                </a:lnTo>
                <a:lnTo>
                  <a:pt x="8183294" y="7766"/>
                </a:lnTo>
                <a:lnTo>
                  <a:pt x="8135111" y="0"/>
                </a:lnTo>
                <a:close/>
              </a:path>
            </a:pathLst>
          </a:custGeom>
          <a:solidFill>
            <a:srgbClr val="A457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91108" y="3708298"/>
            <a:ext cx="8041640" cy="57975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algn="just">
              <a:lnSpc>
                <a:spcPts val="1400"/>
              </a:lnSpc>
              <a:spcBef>
                <a:spcPts val="275"/>
              </a:spcBef>
            </a:pP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Conseil aux parents ou tuteurs légaux </a:t>
            </a:r>
            <a:r>
              <a:rPr sz="1300" b="1" spc="-5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vous pouvez également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renseigner votre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email et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numéro 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sz="1300" spc="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portable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dans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le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dossier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 de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enfant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pour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recevoir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messages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 alertes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Parcoursup. </a:t>
            </a:r>
            <a:r>
              <a:rPr sz="1300" spc="-20" dirty="0">
                <a:solidFill>
                  <a:srgbClr val="FFFFFF"/>
                </a:solidFill>
                <a:latin typeface="Arial MT"/>
                <a:cs typeface="Arial MT"/>
              </a:rPr>
              <a:t>Vous</a:t>
            </a:r>
            <a:r>
              <a:rPr sz="13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pourrez 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également</a:t>
            </a:r>
            <a:r>
              <a:rPr sz="1300" spc="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recevoir</a:t>
            </a:r>
            <a:r>
              <a:rPr sz="1300" spc="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300" spc="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formations</a:t>
            </a:r>
            <a:r>
              <a:rPr sz="13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qui</a:t>
            </a:r>
            <a:r>
              <a:rPr sz="1300" spc="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organisent</a:t>
            </a:r>
            <a:r>
              <a:rPr sz="1300" spc="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300" spc="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épreuves</a:t>
            </a:r>
            <a:r>
              <a:rPr sz="1300" spc="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écrites/orales</a:t>
            </a:r>
            <a:r>
              <a:rPr sz="13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le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rappel</a:t>
            </a:r>
            <a:r>
              <a:rPr sz="1300" spc="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300" spc="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échéances.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67868" y="1894332"/>
            <a:ext cx="8353425" cy="394970"/>
          </a:xfrm>
          <a:custGeom>
            <a:avLst/>
            <a:gdLst/>
            <a:ahLst/>
            <a:cxnLst/>
            <a:rect l="l" t="t" r="r" b="b"/>
            <a:pathLst>
              <a:path w="8353425" h="394969">
                <a:moveTo>
                  <a:pt x="8287258" y="0"/>
                </a:moveTo>
                <a:lnTo>
                  <a:pt x="65786" y="0"/>
                </a:lnTo>
                <a:lnTo>
                  <a:pt x="40178" y="5171"/>
                </a:lnTo>
                <a:lnTo>
                  <a:pt x="19267" y="19272"/>
                </a:lnTo>
                <a:lnTo>
                  <a:pt x="5169" y="40183"/>
                </a:lnTo>
                <a:lnTo>
                  <a:pt x="0" y="65786"/>
                </a:lnTo>
                <a:lnTo>
                  <a:pt x="0" y="328930"/>
                </a:lnTo>
                <a:lnTo>
                  <a:pt x="5169" y="354532"/>
                </a:lnTo>
                <a:lnTo>
                  <a:pt x="19267" y="375443"/>
                </a:lnTo>
                <a:lnTo>
                  <a:pt x="40178" y="389544"/>
                </a:lnTo>
                <a:lnTo>
                  <a:pt x="65786" y="394716"/>
                </a:lnTo>
                <a:lnTo>
                  <a:pt x="8287258" y="394716"/>
                </a:lnTo>
                <a:lnTo>
                  <a:pt x="8312860" y="389544"/>
                </a:lnTo>
                <a:lnTo>
                  <a:pt x="8333771" y="375443"/>
                </a:lnTo>
                <a:lnTo>
                  <a:pt x="8347872" y="354532"/>
                </a:lnTo>
                <a:lnTo>
                  <a:pt x="8353043" y="328930"/>
                </a:lnTo>
                <a:lnTo>
                  <a:pt x="8353043" y="65786"/>
                </a:lnTo>
                <a:lnTo>
                  <a:pt x="8347872" y="40183"/>
                </a:lnTo>
                <a:lnTo>
                  <a:pt x="8333771" y="19272"/>
                </a:lnTo>
                <a:lnTo>
                  <a:pt x="8312860" y="5171"/>
                </a:lnTo>
                <a:lnTo>
                  <a:pt x="8287258" y="0"/>
                </a:lnTo>
                <a:close/>
              </a:path>
            </a:pathLst>
          </a:custGeom>
          <a:solidFill>
            <a:srgbClr val="A457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66419" y="1614677"/>
            <a:ext cx="7825105" cy="574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7325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votre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dossier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300" b="1" i="1" spc="-10" dirty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r>
              <a:rPr sz="1300" b="1" i="1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300" b="1" i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10" dirty="0">
                <a:solidFill>
                  <a:srgbClr val="FFFFFF"/>
                </a:solidFill>
                <a:latin typeface="Arial"/>
                <a:cs typeface="Arial"/>
              </a:rPr>
              <a:t>renseignez</a:t>
            </a:r>
            <a:r>
              <a:rPr sz="1300" b="1" i="1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300" b="1" i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numéro</a:t>
            </a:r>
            <a:r>
              <a:rPr sz="1300" b="1" i="1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300" b="1" i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portable</a:t>
            </a:r>
            <a:r>
              <a:rPr sz="1300" b="1" i="1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300" b="1" i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10" dirty="0">
                <a:solidFill>
                  <a:srgbClr val="FFFFFF"/>
                </a:solidFill>
                <a:latin typeface="Arial"/>
                <a:cs typeface="Arial"/>
              </a:rPr>
              <a:t>recevoir</a:t>
            </a:r>
            <a:r>
              <a:rPr sz="1300" b="1" i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10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300" b="1" i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alertes</a:t>
            </a:r>
            <a:r>
              <a:rPr sz="1300" b="1" i="1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10" dirty="0">
                <a:solidFill>
                  <a:srgbClr val="FFFFFF"/>
                </a:solidFill>
                <a:latin typeface="Arial"/>
                <a:cs typeface="Arial"/>
              </a:rPr>
              <a:t>envoyées</a:t>
            </a:r>
            <a:r>
              <a:rPr sz="1300" b="1" i="1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300" b="1" i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300" b="1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5" dirty="0">
                <a:solidFill>
                  <a:srgbClr val="FFFFFF"/>
                </a:solidFill>
                <a:latin typeface="Arial"/>
                <a:cs typeface="Arial"/>
              </a:rPr>
              <a:t>plateforme.</a:t>
            </a:r>
            <a:endParaRPr sz="13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863" y="824560"/>
            <a:ext cx="928369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99085" algn="l"/>
              </a:tabLst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	</a:t>
            </a:r>
            <a:r>
              <a:rPr sz="1400" spc="-5" dirty="0">
                <a:latin typeface="Arial MT"/>
                <a:cs typeface="Arial MT"/>
              </a:rPr>
              <a:t>Jusqu’à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13891" y="857250"/>
            <a:ext cx="316928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vœux supplémentaires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2226" y="824560"/>
            <a:ext cx="30079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formations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apprentissage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4863" y="1379982"/>
            <a:ext cx="185928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99085" algn="l"/>
              </a:tabLst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	</a:t>
            </a:r>
            <a:r>
              <a:rPr sz="1400" spc="-5" dirty="0">
                <a:latin typeface="Arial MT"/>
                <a:cs typeface="Arial MT"/>
              </a:rPr>
              <a:t>Possibilité</a:t>
            </a:r>
            <a:r>
              <a:rPr sz="1400" spc="39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</a:t>
            </a:r>
            <a:r>
              <a:rPr sz="1400" spc="38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faire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01442" y="1411986"/>
            <a:ext cx="341312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3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sous-vœux</a:t>
            </a:r>
            <a:r>
              <a:rPr sz="1400" b="1" spc="3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certaines</a:t>
            </a:r>
            <a:r>
              <a:rPr sz="1400" b="1" spc="3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filières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90386" y="1379982"/>
            <a:ext cx="30880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 MT"/>
                <a:cs typeface="Arial MT"/>
              </a:rPr>
              <a:t>(classes</a:t>
            </a:r>
            <a:r>
              <a:rPr sz="1400" spc="409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prépa,</a:t>
            </a:r>
            <a:r>
              <a:rPr sz="1400" spc="4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BTS,</a:t>
            </a:r>
            <a:r>
              <a:rPr sz="1400" spc="405" dirty="0">
                <a:latin typeface="Arial MT"/>
                <a:cs typeface="Arial MT"/>
              </a:rPr>
              <a:t> </a:t>
            </a:r>
            <a:r>
              <a:rPr sz="1400" spc="-45" dirty="0">
                <a:latin typeface="Arial MT"/>
                <a:cs typeface="Arial MT"/>
              </a:rPr>
              <a:t>BUT,</a:t>
            </a:r>
            <a:r>
              <a:rPr sz="1400" spc="40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école</a:t>
            </a:r>
            <a:r>
              <a:rPr sz="1400" spc="415" dirty="0">
                <a:latin typeface="Arial MT"/>
                <a:cs typeface="Arial MT"/>
              </a:rPr>
              <a:t> </a:t>
            </a:r>
            <a:r>
              <a:rPr sz="1400" spc="-15" dirty="0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1375" y="1593341"/>
            <a:ext cx="256540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 MT"/>
                <a:cs typeface="Arial MT"/>
              </a:rPr>
              <a:t>commerce,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d'ingénieurs,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IFSI…)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4863" y="2146808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4062" y="2178557"/>
            <a:ext cx="816102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4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sont</a:t>
            </a:r>
            <a:r>
              <a:rPr sz="14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formulés</a:t>
            </a:r>
            <a:r>
              <a:rPr sz="1400" b="1" spc="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librement</a:t>
            </a:r>
            <a:r>
              <a:rPr sz="1400" b="1" spc="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4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candidats</a:t>
            </a:r>
            <a:r>
              <a:rPr sz="1400" b="1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(pas</a:t>
            </a:r>
            <a:r>
              <a:rPr sz="1400" b="1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classement</a:t>
            </a:r>
            <a:r>
              <a:rPr sz="1400" b="1" spc="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40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ordre</a:t>
            </a:r>
            <a:r>
              <a:rPr sz="14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priorité)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03969" y="2146808"/>
            <a:ext cx="755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1375" y="2360168"/>
            <a:ext cx="30924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une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réponse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pour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chaque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vœu</a:t>
            </a:r>
            <a:r>
              <a:rPr sz="1400" dirty="0">
                <a:latin typeface="Arial MT"/>
                <a:cs typeface="Arial MT"/>
              </a:rPr>
              <a:t> formulé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4863" y="2913380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4062" y="2945129"/>
            <a:ext cx="486156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date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formulation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vœu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n’est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pas prise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compte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03875" y="2913380"/>
            <a:ext cx="20097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pour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l’examen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du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dossier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54062" y="3499865"/>
            <a:ext cx="1777364" cy="200025"/>
          </a:xfrm>
          <a:custGeom>
            <a:avLst/>
            <a:gdLst/>
            <a:ahLst/>
            <a:cxnLst/>
            <a:rect l="l" t="t" r="r" b="b"/>
            <a:pathLst>
              <a:path w="1777364" h="200025">
                <a:moveTo>
                  <a:pt x="1776920" y="0"/>
                </a:moveTo>
                <a:lnTo>
                  <a:pt x="960056" y="0"/>
                </a:lnTo>
                <a:lnTo>
                  <a:pt x="649224" y="0"/>
                </a:lnTo>
                <a:lnTo>
                  <a:pt x="0" y="0"/>
                </a:lnTo>
                <a:lnTo>
                  <a:pt x="0" y="199644"/>
                </a:lnTo>
                <a:lnTo>
                  <a:pt x="649160" y="199644"/>
                </a:lnTo>
                <a:lnTo>
                  <a:pt x="960056" y="199644"/>
                </a:lnTo>
                <a:lnTo>
                  <a:pt x="1776920" y="199644"/>
                </a:lnTo>
                <a:lnTo>
                  <a:pt x="177692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54863" y="3468370"/>
            <a:ext cx="20910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9085" algn="l"/>
                <a:tab pos="1259205" algn="l"/>
              </a:tabLst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qu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	f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rma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530983" y="3499865"/>
            <a:ext cx="6433185" cy="200025"/>
          </a:xfrm>
          <a:custGeom>
            <a:avLst/>
            <a:gdLst/>
            <a:ahLst/>
            <a:cxnLst/>
            <a:rect l="l" t="t" r="r" b="b"/>
            <a:pathLst>
              <a:path w="6433184" h="200025">
                <a:moveTo>
                  <a:pt x="310883" y="0"/>
                </a:moveTo>
                <a:lnTo>
                  <a:pt x="0" y="0"/>
                </a:lnTo>
                <a:lnTo>
                  <a:pt x="0" y="199644"/>
                </a:lnTo>
                <a:lnTo>
                  <a:pt x="310883" y="199644"/>
                </a:lnTo>
                <a:lnTo>
                  <a:pt x="310883" y="0"/>
                </a:lnTo>
                <a:close/>
              </a:path>
              <a:path w="6433184" h="200025">
                <a:moveTo>
                  <a:pt x="5125199" y="0"/>
                </a:moveTo>
                <a:lnTo>
                  <a:pt x="5125199" y="0"/>
                </a:lnTo>
                <a:lnTo>
                  <a:pt x="310896" y="0"/>
                </a:lnTo>
                <a:lnTo>
                  <a:pt x="310896" y="199644"/>
                </a:lnTo>
                <a:lnTo>
                  <a:pt x="5125199" y="199644"/>
                </a:lnTo>
                <a:lnTo>
                  <a:pt x="5125199" y="0"/>
                </a:lnTo>
                <a:close/>
              </a:path>
              <a:path w="6433184" h="200025">
                <a:moveTo>
                  <a:pt x="6432804" y="0"/>
                </a:moveTo>
                <a:lnTo>
                  <a:pt x="6138672" y="0"/>
                </a:lnTo>
                <a:lnTo>
                  <a:pt x="5829300" y="0"/>
                </a:lnTo>
                <a:lnTo>
                  <a:pt x="5436108" y="0"/>
                </a:lnTo>
                <a:lnTo>
                  <a:pt x="5125212" y="0"/>
                </a:lnTo>
                <a:lnTo>
                  <a:pt x="5125212" y="199644"/>
                </a:lnTo>
                <a:lnTo>
                  <a:pt x="5436108" y="199644"/>
                </a:lnTo>
                <a:lnTo>
                  <a:pt x="5829300" y="199644"/>
                </a:lnTo>
                <a:lnTo>
                  <a:pt x="6138672" y="199644"/>
                </a:lnTo>
                <a:lnTo>
                  <a:pt x="6432804" y="199644"/>
                </a:lnTo>
                <a:lnTo>
                  <a:pt x="64328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829560" y="3468370"/>
            <a:ext cx="61506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7850" algn="l"/>
                <a:tab pos="2058035" algn="l"/>
                <a:tab pos="2681605" algn="l"/>
                <a:tab pos="3295650" algn="l"/>
                <a:tab pos="4079240" algn="l"/>
                <a:tab pos="5138420" algn="l"/>
                <a:tab pos="5841365" algn="l"/>
              </a:tabLst>
            </a:pP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’a	c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	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	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œu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x	f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rm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ul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és	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ou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	e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ll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963787" y="3499865"/>
            <a:ext cx="99060" cy="200025"/>
          </a:xfrm>
          <a:custGeom>
            <a:avLst/>
            <a:gdLst/>
            <a:ahLst/>
            <a:cxnLst/>
            <a:rect l="l" t="t" r="r" b="b"/>
            <a:pathLst>
              <a:path w="99059" h="200025">
                <a:moveTo>
                  <a:pt x="99060" y="0"/>
                </a:moveTo>
                <a:lnTo>
                  <a:pt x="48768" y="0"/>
                </a:lnTo>
                <a:lnTo>
                  <a:pt x="0" y="0"/>
                </a:lnTo>
                <a:lnTo>
                  <a:pt x="0" y="199644"/>
                </a:lnTo>
                <a:lnTo>
                  <a:pt x="48768" y="199644"/>
                </a:lnTo>
                <a:lnTo>
                  <a:pt x="99060" y="199644"/>
                </a:lnTo>
                <a:lnTo>
                  <a:pt x="9906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41375" y="3681729"/>
            <a:ext cx="51060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(elle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ne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connait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pas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autres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vœux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formulés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par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 candidats)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4863" y="4234688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54062" y="4266463"/>
            <a:ext cx="8258809" cy="21336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Quand</a:t>
            </a:r>
            <a:r>
              <a:rPr sz="1400" b="1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400" b="1" spc="2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candidat</a:t>
            </a:r>
            <a:r>
              <a:rPr sz="1400" b="1" spc="2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accepte</a:t>
            </a:r>
            <a:r>
              <a:rPr sz="1400" b="1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une</a:t>
            </a:r>
            <a:r>
              <a:rPr sz="1400" b="1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formation,</a:t>
            </a:r>
            <a:r>
              <a:rPr sz="1400" b="1" spc="2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il</a:t>
            </a:r>
            <a:r>
              <a:rPr sz="1400" b="1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toujours</a:t>
            </a:r>
            <a:r>
              <a:rPr sz="1400" b="1" spc="2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possibilité</a:t>
            </a:r>
            <a:r>
              <a:rPr sz="1400" b="1" spc="2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conserver</a:t>
            </a:r>
            <a:r>
              <a:rPr sz="1400" b="1" spc="2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54062" y="4479823"/>
            <a:ext cx="309689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40"/>
              </a:lnSpc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lesquels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il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est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liste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d’attente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38702" y="4448657"/>
            <a:ext cx="23348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et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qui l’intéressent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davantage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501640" y="188976"/>
            <a:ext cx="3180715" cy="356870"/>
            <a:chOff x="5501640" y="188976"/>
            <a:chExt cx="3180715" cy="356870"/>
          </a:xfrm>
        </p:grpSpPr>
        <p:sp>
          <p:nvSpPr>
            <p:cNvPr id="27" name="object 27"/>
            <p:cNvSpPr/>
            <p:nvPr/>
          </p:nvSpPr>
          <p:spPr>
            <a:xfrm>
              <a:off x="5507736" y="195072"/>
              <a:ext cx="3168650" cy="344805"/>
            </a:xfrm>
            <a:custGeom>
              <a:avLst/>
              <a:gdLst/>
              <a:ahLst/>
              <a:cxnLst/>
              <a:rect l="l" t="t" r="r" b="b"/>
              <a:pathLst>
                <a:path w="3168650" h="344805">
                  <a:moveTo>
                    <a:pt x="3110991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3110991" y="344424"/>
                  </a:lnTo>
                  <a:lnTo>
                    <a:pt x="3133355" y="339919"/>
                  </a:lnTo>
                  <a:lnTo>
                    <a:pt x="3151600" y="327628"/>
                  </a:lnTo>
                  <a:lnTo>
                    <a:pt x="3163891" y="309383"/>
                  </a:lnTo>
                  <a:lnTo>
                    <a:pt x="3168395" y="287019"/>
                  </a:lnTo>
                  <a:lnTo>
                    <a:pt x="3168395" y="57403"/>
                  </a:lnTo>
                  <a:lnTo>
                    <a:pt x="3163891" y="35040"/>
                  </a:lnTo>
                  <a:lnTo>
                    <a:pt x="3151600" y="16795"/>
                  </a:lnTo>
                  <a:lnTo>
                    <a:pt x="3133355" y="4504"/>
                  </a:lnTo>
                  <a:lnTo>
                    <a:pt x="3110991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507736" y="195072"/>
              <a:ext cx="3168650" cy="344805"/>
            </a:xfrm>
            <a:custGeom>
              <a:avLst/>
              <a:gdLst/>
              <a:ahLst/>
              <a:cxnLst/>
              <a:rect l="l" t="t" r="r" b="b"/>
              <a:pathLst>
                <a:path w="316865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3110991" y="0"/>
                  </a:lnTo>
                  <a:lnTo>
                    <a:pt x="3133355" y="4504"/>
                  </a:lnTo>
                  <a:lnTo>
                    <a:pt x="3151600" y="16795"/>
                  </a:lnTo>
                  <a:lnTo>
                    <a:pt x="3163891" y="35040"/>
                  </a:lnTo>
                  <a:lnTo>
                    <a:pt x="3168395" y="57403"/>
                  </a:lnTo>
                  <a:lnTo>
                    <a:pt x="3168395" y="287019"/>
                  </a:lnTo>
                  <a:lnTo>
                    <a:pt x="3163891" y="309383"/>
                  </a:lnTo>
                  <a:lnTo>
                    <a:pt x="3151600" y="327628"/>
                  </a:lnTo>
                  <a:lnTo>
                    <a:pt x="3133355" y="339919"/>
                  </a:lnTo>
                  <a:lnTo>
                    <a:pt x="3110991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191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0225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Les</a:t>
            </a:r>
            <a:r>
              <a:rPr spc="-35" dirty="0"/>
              <a:t> </a:t>
            </a:r>
            <a:r>
              <a:rPr spc="-5" dirty="0"/>
              <a:t>principales</a:t>
            </a:r>
            <a:r>
              <a:rPr spc="-50" dirty="0"/>
              <a:t> </a:t>
            </a:r>
            <a:r>
              <a:rPr dirty="0"/>
              <a:t>règles</a:t>
            </a:r>
            <a:r>
              <a:rPr spc="-40" dirty="0"/>
              <a:t> </a:t>
            </a:r>
            <a:r>
              <a:rPr dirty="0"/>
              <a:t>à</a:t>
            </a:r>
            <a:r>
              <a:rPr spc="-10" dirty="0"/>
              <a:t> </a:t>
            </a:r>
            <a:r>
              <a:rPr dirty="0"/>
              <a:t>retenir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1877</Words>
  <Application>Microsoft Office PowerPoint</Application>
  <PresentationFormat>Affichage à l'écran (16:9)</PresentationFormat>
  <Paragraphs>261</Paragraphs>
  <Slides>24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Office Theme</vt:lpstr>
      <vt:lpstr>Diapositive 1</vt:lpstr>
      <vt:lpstr>Diapositive 2</vt:lpstr>
      <vt:lpstr>Diapositive 3</vt:lpstr>
      <vt:lpstr>Parmi les 23 000 formations dispensant de diplômes reconnus par l’État disponibles via  le moteur de recherche de formation :</vt:lpstr>
      <vt:lpstr>Des outils pour préparer votre projet d’orientation</vt:lpstr>
      <vt:lpstr>LE BON REFLEXE : S’INFORMER, ECHANGER</vt:lpstr>
      <vt:lpstr>Diapositive 7</vt:lpstr>
      <vt:lpstr>S’inscrire sur Parcoursup</vt:lpstr>
      <vt:lpstr>Les principales règles à retenir</vt:lpstr>
      <vt:lpstr>     Nouveautés de Parcoursup 2024 </vt:lpstr>
      <vt:lpstr>Diapositive 11</vt:lpstr>
      <vt:lpstr>Les éléments transmis aux formations du supérieur</vt:lpstr>
      <vt:lpstr>Diapositive 13</vt:lpstr>
      <vt:lpstr>Diapositive 14</vt:lpstr>
      <vt:lpstr>Comment répondre aux propositions d’admission ? (1/3)  </vt:lpstr>
      <vt:lpstr>Comment répondre aux propositions d’admission ? (2/3)  </vt:lpstr>
      <vt:lpstr>Comment répondre aux propositions d’admission ? (3/3)  </vt:lpstr>
      <vt:lpstr>Un exemple…</vt:lpstr>
      <vt:lpstr>Charlotte reçoit une nouvelle proposition d’admission pour le BUT « G », vœu maintenu en attente : </vt:lpstr>
      <vt:lpstr>Les solutions pour les candidats qui n’ont pas reçu de proposition d’admission </vt:lpstr>
      <vt:lpstr>L’inscription administrative dans la formation choisie </vt:lpstr>
      <vt:lpstr>5 conseils pour aborder sereinement Parcoursup</vt:lpstr>
      <vt:lpstr>Des services pour vous informer et répondre à vos questions tout au long de la procédure</vt:lpstr>
      <vt:lpstr>Les personnes ressources pour préparer son projet d’orientation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</dc:title>
  <dc:subject>Client</dc:subject>
  <dc:creator>Microsoft Office User</dc:creator>
  <cp:lastModifiedBy>Master General</cp:lastModifiedBy>
  <cp:revision>33</cp:revision>
  <dcterms:created xsi:type="dcterms:W3CDTF">2023-12-15T15:59:44Z</dcterms:created>
  <dcterms:modified xsi:type="dcterms:W3CDTF">2024-01-11T08:01:58Z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2023-12-15T00:00:00Z</vt:filetime>
  </property>
</Properties>
</file>